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6"/>
  </p:notesMasterIdLst>
  <p:sldIdLst>
    <p:sldId id="263" r:id="rId2"/>
    <p:sldId id="283" r:id="rId3"/>
    <p:sldId id="264" r:id="rId4"/>
    <p:sldId id="285" r:id="rId5"/>
    <p:sldId id="282" r:id="rId6"/>
    <p:sldId id="286" r:id="rId7"/>
    <p:sldId id="288" r:id="rId8"/>
    <p:sldId id="289" r:id="rId9"/>
    <p:sldId id="290" r:id="rId10"/>
    <p:sldId id="291" r:id="rId11"/>
    <p:sldId id="293" r:id="rId12"/>
    <p:sldId id="294" r:id="rId13"/>
    <p:sldId id="295" r:id="rId14"/>
    <p:sldId id="296" r:id="rId15"/>
    <p:sldId id="297" r:id="rId16"/>
    <p:sldId id="281" r:id="rId17"/>
    <p:sldId id="28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321" r:id="rId42"/>
    <p:sldId id="322" r:id="rId43"/>
    <p:sldId id="323" r:id="rId44"/>
    <p:sldId id="324" r:id="rId45"/>
    <p:sldId id="325" r:id="rId46"/>
    <p:sldId id="326" r:id="rId47"/>
    <p:sldId id="327" r:id="rId48"/>
    <p:sldId id="328" r:id="rId49"/>
    <p:sldId id="329" r:id="rId50"/>
    <p:sldId id="330" r:id="rId51"/>
    <p:sldId id="331" r:id="rId52"/>
    <p:sldId id="332" r:id="rId53"/>
    <p:sldId id="333" r:id="rId54"/>
    <p:sldId id="334" r:id="rId55"/>
    <p:sldId id="335" r:id="rId56"/>
    <p:sldId id="336" r:id="rId57"/>
    <p:sldId id="337" r:id="rId58"/>
    <p:sldId id="338" r:id="rId59"/>
    <p:sldId id="339" r:id="rId60"/>
    <p:sldId id="340" r:id="rId61"/>
    <p:sldId id="341" r:id="rId62"/>
    <p:sldId id="342" r:id="rId63"/>
    <p:sldId id="343" r:id="rId64"/>
    <p:sldId id="344" r:id="rId65"/>
    <p:sldId id="345" r:id="rId66"/>
    <p:sldId id="346" r:id="rId67"/>
    <p:sldId id="347" r:id="rId68"/>
    <p:sldId id="348" r:id="rId69"/>
    <p:sldId id="349" r:id="rId70"/>
    <p:sldId id="350" r:id="rId71"/>
    <p:sldId id="351" r:id="rId72"/>
    <p:sldId id="352" r:id="rId73"/>
    <p:sldId id="353" r:id="rId74"/>
    <p:sldId id="355" r:id="rId75"/>
    <p:sldId id="356" r:id="rId76"/>
    <p:sldId id="357" r:id="rId77"/>
    <p:sldId id="358" r:id="rId78"/>
    <p:sldId id="359" r:id="rId79"/>
    <p:sldId id="360" r:id="rId80"/>
    <p:sldId id="361" r:id="rId81"/>
    <p:sldId id="362" r:id="rId82"/>
    <p:sldId id="363" r:id="rId83"/>
    <p:sldId id="364" r:id="rId84"/>
    <p:sldId id="365" r:id="rId85"/>
    <p:sldId id="366" r:id="rId86"/>
    <p:sldId id="367" r:id="rId87"/>
    <p:sldId id="368" r:id="rId88"/>
    <p:sldId id="369" r:id="rId89"/>
    <p:sldId id="370" r:id="rId90"/>
    <p:sldId id="371" r:id="rId91"/>
    <p:sldId id="381" r:id="rId92"/>
    <p:sldId id="382" r:id="rId93"/>
    <p:sldId id="383" r:id="rId94"/>
    <p:sldId id="384" r:id="rId95"/>
    <p:sldId id="385" r:id="rId96"/>
    <p:sldId id="386" r:id="rId97"/>
    <p:sldId id="387" r:id="rId98"/>
    <p:sldId id="388" r:id="rId99"/>
    <p:sldId id="389" r:id="rId100"/>
    <p:sldId id="390" r:id="rId101"/>
    <p:sldId id="391" r:id="rId102"/>
    <p:sldId id="392" r:id="rId103"/>
    <p:sldId id="393" r:id="rId104"/>
    <p:sldId id="394" r:id="rId105"/>
    <p:sldId id="372" r:id="rId106"/>
    <p:sldId id="373" r:id="rId107"/>
    <p:sldId id="374" r:id="rId108"/>
    <p:sldId id="375" r:id="rId109"/>
    <p:sldId id="376" r:id="rId110"/>
    <p:sldId id="377" r:id="rId111"/>
    <p:sldId id="378" r:id="rId112"/>
    <p:sldId id="379" r:id="rId113"/>
    <p:sldId id="380" r:id="rId114"/>
    <p:sldId id="354" r:id="rId115"/>
  </p:sldIdLst>
  <p:sldSz cx="9144000" cy="6858000" type="screen4x3"/>
  <p:notesSz cx="6858000" cy="9144000"/>
  <p:defaultTextStyle>
    <a:defPPr>
      <a:defRPr lang="en"/>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FF0000"/>
    <a:srgbClr val="F86D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slide" Target="slides/slide114.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9AC88D-8367-4399-BCD2-F00A69C35C70}"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endParaRPr lang="sr-Latn-RS"/>
        </a:p>
      </dgm:t>
    </dgm:pt>
    <dgm:pt modelId="{01BE3EA1-042B-4BC6-8F91-E46A3A907BE8}">
      <dgm:prSet phldrT="[Tekst]">
        <dgm:style>
          <a:lnRef idx="1">
            <a:schemeClr val="accent2"/>
          </a:lnRef>
          <a:fillRef idx="2">
            <a:schemeClr val="accent2"/>
          </a:fillRef>
          <a:effectRef idx="1">
            <a:schemeClr val="accent2"/>
          </a:effectRef>
          <a:fontRef idx="minor">
            <a:schemeClr val="dk1"/>
          </a:fontRef>
        </dgm:style>
      </dgm:prSet>
      <dgm:spPr/>
      <dgm:t>
        <a:bodyPr/>
        <a:lstStyle/>
        <a:p>
          <a:r>
            <a:rPr lang="sr-Latn-RS" dirty="0" smtClean="0"/>
            <a:t>MCV</a:t>
          </a:r>
          <a:endParaRPr lang="sr-Latn-RS" dirty="0"/>
        </a:p>
      </dgm:t>
    </dgm:pt>
    <dgm:pt modelId="{BF2C8843-2CD4-4F3D-8A68-DBF53C96522C}" type="parTrans" cxnId="{9091F5EA-5C1F-4CA7-9145-401436E48A06}">
      <dgm:prSet/>
      <dgm:spPr/>
      <dgm:t>
        <a:bodyPr/>
        <a:lstStyle/>
        <a:p>
          <a:endParaRPr lang="sr-Latn-RS"/>
        </a:p>
      </dgm:t>
    </dgm:pt>
    <dgm:pt modelId="{8FDBF27B-CB7B-4B18-B780-0299FD93B9BD}" type="sibTrans" cxnId="{9091F5EA-5C1F-4CA7-9145-401436E48A06}">
      <dgm:prSet/>
      <dgm:spPr/>
      <dgm:t>
        <a:bodyPr/>
        <a:lstStyle/>
        <a:p>
          <a:endParaRPr lang="sr-Latn-RS"/>
        </a:p>
      </dgm:t>
    </dgm:pt>
    <dgm:pt modelId="{55F457CF-C22A-4E1A-B7E2-117A10142770}">
      <dgm:prSet phldrT="[Tekst]"/>
      <dgm:spPr>
        <a:solidFill>
          <a:schemeClr val="accent2"/>
        </a:solidFill>
      </dgm:spPr>
      <dgm:t>
        <a:bodyPr/>
        <a:lstStyle/>
        <a:p>
          <a:r>
            <a:rPr lang="sr-Latn-RS" dirty="0" smtClean="0"/>
            <a:t>&gt;99fL</a:t>
          </a:r>
          <a:endParaRPr lang="sr-Latn-RS" dirty="0"/>
        </a:p>
      </dgm:t>
    </dgm:pt>
    <dgm:pt modelId="{7E5E12D6-BB96-4EEF-8D0C-47D3C1FF5EE9}" type="parTrans" cxnId="{7DAB98B7-5A71-4576-BECD-E395A8DC696E}">
      <dgm:prSet/>
      <dgm:spPr/>
      <dgm:t>
        <a:bodyPr/>
        <a:lstStyle/>
        <a:p>
          <a:endParaRPr lang="sr-Latn-RS"/>
        </a:p>
      </dgm:t>
    </dgm:pt>
    <dgm:pt modelId="{0DC3E764-547A-42AF-B967-EBEFFBBD86EE}" type="sibTrans" cxnId="{7DAB98B7-5A71-4576-BECD-E395A8DC696E}">
      <dgm:prSet/>
      <dgm:spPr/>
      <dgm:t>
        <a:bodyPr/>
        <a:lstStyle/>
        <a:p>
          <a:endParaRPr lang="sr-Latn-RS"/>
        </a:p>
      </dgm:t>
    </dgm:pt>
    <dgm:pt modelId="{B9DC514E-4329-4A3D-A689-484F05DFBC34}">
      <dgm:prSet phldrT="[Tekst]"/>
      <dgm:spPr/>
      <dgm:t>
        <a:bodyPr/>
        <a:lstStyle/>
        <a:p>
          <a:r>
            <a:rPr lang="sr-Latn-RS" dirty="0" smtClean="0"/>
            <a:t>80-99fl</a:t>
          </a:r>
          <a:endParaRPr lang="sr-Latn-RS" dirty="0"/>
        </a:p>
      </dgm:t>
    </dgm:pt>
    <dgm:pt modelId="{EF436D19-77A3-4EDB-AFFF-53B54CA98379}" type="parTrans" cxnId="{7858ADC1-75BD-4E29-9849-7A433C2C5F3A}">
      <dgm:prSet/>
      <dgm:spPr/>
      <dgm:t>
        <a:bodyPr/>
        <a:lstStyle/>
        <a:p>
          <a:endParaRPr lang="sr-Latn-RS"/>
        </a:p>
      </dgm:t>
    </dgm:pt>
    <dgm:pt modelId="{34E2E564-9D0A-4DBC-A32F-A39F829AEF43}" type="sibTrans" cxnId="{7858ADC1-75BD-4E29-9849-7A433C2C5F3A}">
      <dgm:prSet/>
      <dgm:spPr/>
      <dgm:t>
        <a:bodyPr/>
        <a:lstStyle/>
        <a:p>
          <a:endParaRPr lang="sr-Latn-RS"/>
        </a:p>
      </dgm:t>
    </dgm:pt>
    <dgm:pt modelId="{62DE59CE-31B6-497F-A5C2-C7B4298BF68D}">
      <dgm:prSet phldrT="[Tekst]"/>
      <dgm:spPr/>
      <dgm:t>
        <a:bodyPr/>
        <a:lstStyle/>
        <a:p>
          <a:r>
            <a:rPr lang="sr-Latn-RS" dirty="0" smtClean="0"/>
            <a:t>&lt;80fl</a:t>
          </a:r>
          <a:endParaRPr lang="sr-Latn-RS" dirty="0"/>
        </a:p>
      </dgm:t>
    </dgm:pt>
    <dgm:pt modelId="{3811A302-C567-4F06-95EB-5A49F1F177DA}" type="parTrans" cxnId="{A81D0F36-5B8E-4D8B-9C1E-4E518BE2CA6F}">
      <dgm:prSet/>
      <dgm:spPr/>
      <dgm:t>
        <a:bodyPr/>
        <a:lstStyle/>
        <a:p>
          <a:endParaRPr lang="sr-Latn-RS"/>
        </a:p>
      </dgm:t>
    </dgm:pt>
    <dgm:pt modelId="{43287705-A857-4348-B2C1-21CE669327DB}" type="sibTrans" cxnId="{A81D0F36-5B8E-4D8B-9C1E-4E518BE2CA6F}">
      <dgm:prSet/>
      <dgm:spPr/>
      <dgm:t>
        <a:bodyPr/>
        <a:lstStyle/>
        <a:p>
          <a:endParaRPr lang="sr-Latn-RS"/>
        </a:p>
      </dgm:t>
    </dgm:pt>
    <dgm:pt modelId="{ED639910-8A4C-40C9-8E3A-ABBF129D1402}" type="pres">
      <dgm:prSet presAssocID="{EE9AC88D-8367-4399-BCD2-F00A69C35C70}" presName="hierChild1" presStyleCnt="0">
        <dgm:presLayoutVars>
          <dgm:orgChart val="1"/>
          <dgm:chPref val="1"/>
          <dgm:dir/>
          <dgm:animOne val="branch"/>
          <dgm:animLvl val="lvl"/>
          <dgm:resizeHandles/>
        </dgm:presLayoutVars>
      </dgm:prSet>
      <dgm:spPr/>
      <dgm:t>
        <a:bodyPr/>
        <a:lstStyle/>
        <a:p>
          <a:endParaRPr lang="sr-Latn-RS"/>
        </a:p>
      </dgm:t>
    </dgm:pt>
    <dgm:pt modelId="{470A3D0E-99DB-4986-B4DC-CEFD0A60F692}" type="pres">
      <dgm:prSet presAssocID="{01BE3EA1-042B-4BC6-8F91-E46A3A907BE8}" presName="hierRoot1" presStyleCnt="0">
        <dgm:presLayoutVars>
          <dgm:hierBranch val="init"/>
        </dgm:presLayoutVars>
      </dgm:prSet>
      <dgm:spPr/>
    </dgm:pt>
    <dgm:pt modelId="{66C185CA-7B00-473B-A2BC-F49E7BAC777F}" type="pres">
      <dgm:prSet presAssocID="{01BE3EA1-042B-4BC6-8F91-E46A3A907BE8}" presName="rootComposite1" presStyleCnt="0"/>
      <dgm:spPr/>
    </dgm:pt>
    <dgm:pt modelId="{3CA4D467-573E-4CF9-BE9A-775C8FC6129C}" type="pres">
      <dgm:prSet presAssocID="{01BE3EA1-042B-4BC6-8F91-E46A3A907BE8}" presName="rootText1" presStyleLbl="node0" presStyleIdx="0" presStyleCnt="1" custLinFactNeighborX="0" custLinFactNeighborY="4264">
        <dgm:presLayoutVars>
          <dgm:chPref val="3"/>
        </dgm:presLayoutVars>
      </dgm:prSet>
      <dgm:spPr/>
      <dgm:t>
        <a:bodyPr/>
        <a:lstStyle/>
        <a:p>
          <a:endParaRPr lang="sr-Latn-RS"/>
        </a:p>
      </dgm:t>
    </dgm:pt>
    <dgm:pt modelId="{E0ED6229-2FB0-4989-AB46-E16102EC881A}" type="pres">
      <dgm:prSet presAssocID="{01BE3EA1-042B-4BC6-8F91-E46A3A907BE8}" presName="rootConnector1" presStyleLbl="node1" presStyleIdx="0" presStyleCnt="0"/>
      <dgm:spPr/>
      <dgm:t>
        <a:bodyPr/>
        <a:lstStyle/>
        <a:p>
          <a:endParaRPr lang="sr-Latn-RS"/>
        </a:p>
      </dgm:t>
    </dgm:pt>
    <dgm:pt modelId="{3EE05777-2254-4E1E-893E-35A226BC6606}" type="pres">
      <dgm:prSet presAssocID="{01BE3EA1-042B-4BC6-8F91-E46A3A907BE8}" presName="hierChild2" presStyleCnt="0"/>
      <dgm:spPr/>
    </dgm:pt>
    <dgm:pt modelId="{67FD5167-7D90-46DB-88D8-78FFCAF30F8E}" type="pres">
      <dgm:prSet presAssocID="{7E5E12D6-BB96-4EEF-8D0C-47D3C1FF5EE9}" presName="Name37" presStyleLbl="parChTrans1D2" presStyleIdx="0" presStyleCnt="3"/>
      <dgm:spPr/>
      <dgm:t>
        <a:bodyPr/>
        <a:lstStyle/>
        <a:p>
          <a:endParaRPr lang="sr-Latn-RS"/>
        </a:p>
      </dgm:t>
    </dgm:pt>
    <dgm:pt modelId="{D01A4994-D0D5-4911-B1B5-07D8A991189D}" type="pres">
      <dgm:prSet presAssocID="{55F457CF-C22A-4E1A-B7E2-117A10142770}" presName="hierRoot2" presStyleCnt="0">
        <dgm:presLayoutVars>
          <dgm:hierBranch val="init"/>
        </dgm:presLayoutVars>
      </dgm:prSet>
      <dgm:spPr/>
    </dgm:pt>
    <dgm:pt modelId="{020A0737-82B7-43BD-BB1B-6D320D55A940}" type="pres">
      <dgm:prSet presAssocID="{55F457CF-C22A-4E1A-B7E2-117A10142770}" presName="rootComposite" presStyleCnt="0"/>
      <dgm:spPr/>
    </dgm:pt>
    <dgm:pt modelId="{DE8ACC57-C0C6-4DB9-85FE-6E23C3936CA5}" type="pres">
      <dgm:prSet presAssocID="{55F457CF-C22A-4E1A-B7E2-117A10142770}" presName="rootText" presStyleLbl="node2" presStyleIdx="0" presStyleCnt="3">
        <dgm:presLayoutVars>
          <dgm:chPref val="3"/>
        </dgm:presLayoutVars>
      </dgm:prSet>
      <dgm:spPr/>
      <dgm:t>
        <a:bodyPr/>
        <a:lstStyle/>
        <a:p>
          <a:endParaRPr lang="sr-Latn-RS"/>
        </a:p>
      </dgm:t>
    </dgm:pt>
    <dgm:pt modelId="{46899CAE-AC9A-4C5A-BA06-DF3CD63023D2}" type="pres">
      <dgm:prSet presAssocID="{55F457CF-C22A-4E1A-B7E2-117A10142770}" presName="rootConnector" presStyleLbl="node2" presStyleIdx="0" presStyleCnt="3"/>
      <dgm:spPr/>
      <dgm:t>
        <a:bodyPr/>
        <a:lstStyle/>
        <a:p>
          <a:endParaRPr lang="sr-Latn-RS"/>
        </a:p>
      </dgm:t>
    </dgm:pt>
    <dgm:pt modelId="{5576C68B-E886-43DD-BB20-E4C310C124DB}" type="pres">
      <dgm:prSet presAssocID="{55F457CF-C22A-4E1A-B7E2-117A10142770}" presName="hierChild4" presStyleCnt="0"/>
      <dgm:spPr/>
    </dgm:pt>
    <dgm:pt modelId="{A8501CC6-7558-4C40-9F19-EF9423BB1E65}" type="pres">
      <dgm:prSet presAssocID="{55F457CF-C22A-4E1A-B7E2-117A10142770}" presName="hierChild5" presStyleCnt="0"/>
      <dgm:spPr/>
    </dgm:pt>
    <dgm:pt modelId="{B02463E8-B453-46FC-9DEC-129F3D3A0372}" type="pres">
      <dgm:prSet presAssocID="{EF436D19-77A3-4EDB-AFFF-53B54CA98379}" presName="Name37" presStyleLbl="parChTrans1D2" presStyleIdx="1" presStyleCnt="3"/>
      <dgm:spPr/>
      <dgm:t>
        <a:bodyPr/>
        <a:lstStyle/>
        <a:p>
          <a:endParaRPr lang="sr-Latn-RS"/>
        </a:p>
      </dgm:t>
    </dgm:pt>
    <dgm:pt modelId="{26077AE3-F9A0-4E02-8CA8-3549F7F03F43}" type="pres">
      <dgm:prSet presAssocID="{B9DC514E-4329-4A3D-A689-484F05DFBC34}" presName="hierRoot2" presStyleCnt="0">
        <dgm:presLayoutVars>
          <dgm:hierBranch val="init"/>
        </dgm:presLayoutVars>
      </dgm:prSet>
      <dgm:spPr/>
    </dgm:pt>
    <dgm:pt modelId="{D71438C6-4A23-4F86-8A0A-240ABAAC5A93}" type="pres">
      <dgm:prSet presAssocID="{B9DC514E-4329-4A3D-A689-484F05DFBC34}" presName="rootComposite" presStyleCnt="0"/>
      <dgm:spPr/>
    </dgm:pt>
    <dgm:pt modelId="{4421F8A3-3999-4888-B2BD-0E4696535C6A}" type="pres">
      <dgm:prSet presAssocID="{B9DC514E-4329-4A3D-A689-484F05DFBC34}" presName="rootText" presStyleLbl="node2" presStyleIdx="1" presStyleCnt="3">
        <dgm:presLayoutVars>
          <dgm:chPref val="3"/>
        </dgm:presLayoutVars>
      </dgm:prSet>
      <dgm:spPr/>
      <dgm:t>
        <a:bodyPr/>
        <a:lstStyle/>
        <a:p>
          <a:endParaRPr lang="sr-Latn-RS"/>
        </a:p>
      </dgm:t>
    </dgm:pt>
    <dgm:pt modelId="{0A33C81C-F42D-4398-95E4-98B2472B04D2}" type="pres">
      <dgm:prSet presAssocID="{B9DC514E-4329-4A3D-A689-484F05DFBC34}" presName="rootConnector" presStyleLbl="node2" presStyleIdx="1" presStyleCnt="3"/>
      <dgm:spPr/>
      <dgm:t>
        <a:bodyPr/>
        <a:lstStyle/>
        <a:p>
          <a:endParaRPr lang="sr-Latn-RS"/>
        </a:p>
      </dgm:t>
    </dgm:pt>
    <dgm:pt modelId="{9120F72A-0753-4AE8-B333-ECB76D5BBB46}" type="pres">
      <dgm:prSet presAssocID="{B9DC514E-4329-4A3D-A689-484F05DFBC34}" presName="hierChild4" presStyleCnt="0"/>
      <dgm:spPr/>
    </dgm:pt>
    <dgm:pt modelId="{241A532E-EB16-462B-8AD7-787E8DF862AD}" type="pres">
      <dgm:prSet presAssocID="{B9DC514E-4329-4A3D-A689-484F05DFBC34}" presName="hierChild5" presStyleCnt="0"/>
      <dgm:spPr/>
    </dgm:pt>
    <dgm:pt modelId="{09D16FCB-39BD-4298-A5C7-8CB196A097B7}" type="pres">
      <dgm:prSet presAssocID="{3811A302-C567-4F06-95EB-5A49F1F177DA}" presName="Name37" presStyleLbl="parChTrans1D2" presStyleIdx="2" presStyleCnt="3"/>
      <dgm:spPr/>
      <dgm:t>
        <a:bodyPr/>
        <a:lstStyle/>
        <a:p>
          <a:endParaRPr lang="sr-Latn-RS"/>
        </a:p>
      </dgm:t>
    </dgm:pt>
    <dgm:pt modelId="{C12E59AE-219C-4D90-8444-7F9CDD1EEFE3}" type="pres">
      <dgm:prSet presAssocID="{62DE59CE-31B6-497F-A5C2-C7B4298BF68D}" presName="hierRoot2" presStyleCnt="0">
        <dgm:presLayoutVars>
          <dgm:hierBranch val="init"/>
        </dgm:presLayoutVars>
      </dgm:prSet>
      <dgm:spPr/>
    </dgm:pt>
    <dgm:pt modelId="{A136717D-C618-41A1-A984-1C110044F844}" type="pres">
      <dgm:prSet presAssocID="{62DE59CE-31B6-497F-A5C2-C7B4298BF68D}" presName="rootComposite" presStyleCnt="0"/>
      <dgm:spPr/>
    </dgm:pt>
    <dgm:pt modelId="{D74FF1D4-99FC-4FE4-9AF6-1192AA12C302}" type="pres">
      <dgm:prSet presAssocID="{62DE59CE-31B6-497F-A5C2-C7B4298BF68D}" presName="rootText" presStyleLbl="node2" presStyleIdx="2" presStyleCnt="3">
        <dgm:presLayoutVars>
          <dgm:chPref val="3"/>
        </dgm:presLayoutVars>
      </dgm:prSet>
      <dgm:spPr/>
      <dgm:t>
        <a:bodyPr/>
        <a:lstStyle/>
        <a:p>
          <a:endParaRPr lang="sr-Latn-RS"/>
        </a:p>
      </dgm:t>
    </dgm:pt>
    <dgm:pt modelId="{C0030E80-54CF-4C31-A14E-70E29636E414}" type="pres">
      <dgm:prSet presAssocID="{62DE59CE-31B6-497F-A5C2-C7B4298BF68D}" presName="rootConnector" presStyleLbl="node2" presStyleIdx="2" presStyleCnt="3"/>
      <dgm:spPr/>
      <dgm:t>
        <a:bodyPr/>
        <a:lstStyle/>
        <a:p>
          <a:endParaRPr lang="sr-Latn-RS"/>
        </a:p>
      </dgm:t>
    </dgm:pt>
    <dgm:pt modelId="{5558FBA5-AEA7-4926-8E87-B271F087BA41}" type="pres">
      <dgm:prSet presAssocID="{62DE59CE-31B6-497F-A5C2-C7B4298BF68D}" presName="hierChild4" presStyleCnt="0"/>
      <dgm:spPr/>
    </dgm:pt>
    <dgm:pt modelId="{70268BB4-0C58-4F8E-8EAF-431681A4CD5C}" type="pres">
      <dgm:prSet presAssocID="{62DE59CE-31B6-497F-A5C2-C7B4298BF68D}" presName="hierChild5" presStyleCnt="0"/>
      <dgm:spPr/>
    </dgm:pt>
    <dgm:pt modelId="{962B9BE9-7BE3-4E5D-B823-1B00B102BE11}" type="pres">
      <dgm:prSet presAssocID="{01BE3EA1-042B-4BC6-8F91-E46A3A907BE8}" presName="hierChild3" presStyleCnt="0"/>
      <dgm:spPr/>
    </dgm:pt>
  </dgm:ptLst>
  <dgm:cxnLst>
    <dgm:cxn modelId="{FF2C5A5E-8051-4504-BBED-7B7FC1265165}" type="presOf" srcId="{3811A302-C567-4F06-95EB-5A49F1F177DA}" destId="{09D16FCB-39BD-4298-A5C7-8CB196A097B7}" srcOrd="0" destOrd="0" presId="urn:microsoft.com/office/officeart/2005/8/layout/orgChart1"/>
    <dgm:cxn modelId="{4AA65A0A-B2E9-4641-836C-D608F409CC20}" type="presOf" srcId="{7E5E12D6-BB96-4EEF-8D0C-47D3C1FF5EE9}" destId="{67FD5167-7D90-46DB-88D8-78FFCAF30F8E}" srcOrd="0" destOrd="0" presId="urn:microsoft.com/office/officeart/2005/8/layout/orgChart1"/>
    <dgm:cxn modelId="{49F4FB56-1C36-4CC7-87B0-820EA4B0BA1F}" type="presOf" srcId="{EF436D19-77A3-4EDB-AFFF-53B54CA98379}" destId="{B02463E8-B453-46FC-9DEC-129F3D3A0372}" srcOrd="0" destOrd="0" presId="urn:microsoft.com/office/officeart/2005/8/layout/orgChart1"/>
    <dgm:cxn modelId="{F980DCE0-73C8-4F8D-9647-E1C015049ECE}" type="presOf" srcId="{01BE3EA1-042B-4BC6-8F91-E46A3A907BE8}" destId="{E0ED6229-2FB0-4989-AB46-E16102EC881A}" srcOrd="1" destOrd="0" presId="urn:microsoft.com/office/officeart/2005/8/layout/orgChart1"/>
    <dgm:cxn modelId="{4191D472-F170-4DD2-9D6F-726982831074}" type="presOf" srcId="{01BE3EA1-042B-4BC6-8F91-E46A3A907BE8}" destId="{3CA4D467-573E-4CF9-BE9A-775C8FC6129C}" srcOrd="0" destOrd="0" presId="urn:microsoft.com/office/officeart/2005/8/layout/orgChart1"/>
    <dgm:cxn modelId="{7858ADC1-75BD-4E29-9849-7A433C2C5F3A}" srcId="{01BE3EA1-042B-4BC6-8F91-E46A3A907BE8}" destId="{B9DC514E-4329-4A3D-A689-484F05DFBC34}" srcOrd="1" destOrd="0" parTransId="{EF436D19-77A3-4EDB-AFFF-53B54CA98379}" sibTransId="{34E2E564-9D0A-4DBC-A32F-A39F829AEF43}"/>
    <dgm:cxn modelId="{A81D0F36-5B8E-4D8B-9C1E-4E518BE2CA6F}" srcId="{01BE3EA1-042B-4BC6-8F91-E46A3A907BE8}" destId="{62DE59CE-31B6-497F-A5C2-C7B4298BF68D}" srcOrd="2" destOrd="0" parTransId="{3811A302-C567-4F06-95EB-5A49F1F177DA}" sibTransId="{43287705-A857-4348-B2C1-21CE669327DB}"/>
    <dgm:cxn modelId="{F44CAE22-D485-45FB-84F4-2530E41B9374}" type="presOf" srcId="{EE9AC88D-8367-4399-BCD2-F00A69C35C70}" destId="{ED639910-8A4C-40C9-8E3A-ABBF129D1402}" srcOrd="0" destOrd="0" presId="urn:microsoft.com/office/officeart/2005/8/layout/orgChart1"/>
    <dgm:cxn modelId="{69012BB4-5F28-48A7-8F76-91F766AEDA75}" type="presOf" srcId="{B9DC514E-4329-4A3D-A689-484F05DFBC34}" destId="{4421F8A3-3999-4888-B2BD-0E4696535C6A}" srcOrd="0" destOrd="0" presId="urn:microsoft.com/office/officeart/2005/8/layout/orgChart1"/>
    <dgm:cxn modelId="{9091F5EA-5C1F-4CA7-9145-401436E48A06}" srcId="{EE9AC88D-8367-4399-BCD2-F00A69C35C70}" destId="{01BE3EA1-042B-4BC6-8F91-E46A3A907BE8}" srcOrd="0" destOrd="0" parTransId="{BF2C8843-2CD4-4F3D-8A68-DBF53C96522C}" sibTransId="{8FDBF27B-CB7B-4B18-B780-0299FD93B9BD}"/>
    <dgm:cxn modelId="{EB61386F-2472-40ED-9C54-6011AA96A0D6}" type="presOf" srcId="{55F457CF-C22A-4E1A-B7E2-117A10142770}" destId="{46899CAE-AC9A-4C5A-BA06-DF3CD63023D2}" srcOrd="1" destOrd="0" presId="urn:microsoft.com/office/officeart/2005/8/layout/orgChart1"/>
    <dgm:cxn modelId="{108F86F7-B9B5-4C4C-867A-7D4876F3E51E}" type="presOf" srcId="{55F457CF-C22A-4E1A-B7E2-117A10142770}" destId="{DE8ACC57-C0C6-4DB9-85FE-6E23C3936CA5}" srcOrd="0" destOrd="0" presId="urn:microsoft.com/office/officeart/2005/8/layout/orgChart1"/>
    <dgm:cxn modelId="{84A53B59-69A8-46BC-877C-0AD962B25109}" type="presOf" srcId="{62DE59CE-31B6-497F-A5C2-C7B4298BF68D}" destId="{D74FF1D4-99FC-4FE4-9AF6-1192AA12C302}" srcOrd="0" destOrd="0" presId="urn:microsoft.com/office/officeart/2005/8/layout/orgChart1"/>
    <dgm:cxn modelId="{8904D2B5-1873-4D45-BF2B-1B13FA5175B9}" type="presOf" srcId="{62DE59CE-31B6-497F-A5C2-C7B4298BF68D}" destId="{C0030E80-54CF-4C31-A14E-70E29636E414}" srcOrd="1" destOrd="0" presId="urn:microsoft.com/office/officeart/2005/8/layout/orgChart1"/>
    <dgm:cxn modelId="{DEEDCB70-0BA2-4ADA-9750-3F28FCAAA3F2}" type="presOf" srcId="{B9DC514E-4329-4A3D-A689-484F05DFBC34}" destId="{0A33C81C-F42D-4398-95E4-98B2472B04D2}" srcOrd="1" destOrd="0" presId="urn:microsoft.com/office/officeart/2005/8/layout/orgChart1"/>
    <dgm:cxn modelId="{7DAB98B7-5A71-4576-BECD-E395A8DC696E}" srcId="{01BE3EA1-042B-4BC6-8F91-E46A3A907BE8}" destId="{55F457CF-C22A-4E1A-B7E2-117A10142770}" srcOrd="0" destOrd="0" parTransId="{7E5E12D6-BB96-4EEF-8D0C-47D3C1FF5EE9}" sibTransId="{0DC3E764-547A-42AF-B967-EBEFFBBD86EE}"/>
    <dgm:cxn modelId="{17B556E3-D2A1-47B1-8D31-207881D90B4A}" type="presParOf" srcId="{ED639910-8A4C-40C9-8E3A-ABBF129D1402}" destId="{470A3D0E-99DB-4986-B4DC-CEFD0A60F692}" srcOrd="0" destOrd="0" presId="urn:microsoft.com/office/officeart/2005/8/layout/orgChart1"/>
    <dgm:cxn modelId="{77BB69A5-EA02-4FBB-B9CE-08366B2063F2}" type="presParOf" srcId="{470A3D0E-99DB-4986-B4DC-CEFD0A60F692}" destId="{66C185CA-7B00-473B-A2BC-F49E7BAC777F}" srcOrd="0" destOrd="0" presId="urn:microsoft.com/office/officeart/2005/8/layout/orgChart1"/>
    <dgm:cxn modelId="{94631572-A087-45C0-8D6B-94FEA9261D68}" type="presParOf" srcId="{66C185CA-7B00-473B-A2BC-F49E7BAC777F}" destId="{3CA4D467-573E-4CF9-BE9A-775C8FC6129C}" srcOrd="0" destOrd="0" presId="urn:microsoft.com/office/officeart/2005/8/layout/orgChart1"/>
    <dgm:cxn modelId="{9FD888C1-8F7B-4091-BE60-58ACE05B199D}" type="presParOf" srcId="{66C185CA-7B00-473B-A2BC-F49E7BAC777F}" destId="{E0ED6229-2FB0-4989-AB46-E16102EC881A}" srcOrd="1" destOrd="0" presId="urn:microsoft.com/office/officeart/2005/8/layout/orgChart1"/>
    <dgm:cxn modelId="{BBE0ADFE-A2BD-4BA6-B238-CD628C4D8A11}" type="presParOf" srcId="{470A3D0E-99DB-4986-B4DC-CEFD0A60F692}" destId="{3EE05777-2254-4E1E-893E-35A226BC6606}" srcOrd="1" destOrd="0" presId="urn:microsoft.com/office/officeart/2005/8/layout/orgChart1"/>
    <dgm:cxn modelId="{BE2F533E-543C-4EBF-9042-9DF485DE21A1}" type="presParOf" srcId="{3EE05777-2254-4E1E-893E-35A226BC6606}" destId="{67FD5167-7D90-46DB-88D8-78FFCAF30F8E}" srcOrd="0" destOrd="0" presId="urn:microsoft.com/office/officeart/2005/8/layout/orgChart1"/>
    <dgm:cxn modelId="{C55DB4EB-175A-4794-A6F7-1A5520A5E559}" type="presParOf" srcId="{3EE05777-2254-4E1E-893E-35A226BC6606}" destId="{D01A4994-D0D5-4911-B1B5-07D8A991189D}" srcOrd="1" destOrd="0" presId="urn:microsoft.com/office/officeart/2005/8/layout/orgChart1"/>
    <dgm:cxn modelId="{ECB80F21-1E3F-4BE4-AD6C-FBB5AB544E1C}" type="presParOf" srcId="{D01A4994-D0D5-4911-B1B5-07D8A991189D}" destId="{020A0737-82B7-43BD-BB1B-6D320D55A940}" srcOrd="0" destOrd="0" presId="urn:microsoft.com/office/officeart/2005/8/layout/orgChart1"/>
    <dgm:cxn modelId="{43D9EF70-E5CC-4E2A-A073-2E93F93CB7CB}" type="presParOf" srcId="{020A0737-82B7-43BD-BB1B-6D320D55A940}" destId="{DE8ACC57-C0C6-4DB9-85FE-6E23C3936CA5}" srcOrd="0" destOrd="0" presId="urn:microsoft.com/office/officeart/2005/8/layout/orgChart1"/>
    <dgm:cxn modelId="{B218B1F9-5217-4D2B-85C9-0594A2D19156}" type="presParOf" srcId="{020A0737-82B7-43BD-BB1B-6D320D55A940}" destId="{46899CAE-AC9A-4C5A-BA06-DF3CD63023D2}" srcOrd="1" destOrd="0" presId="urn:microsoft.com/office/officeart/2005/8/layout/orgChart1"/>
    <dgm:cxn modelId="{097D3E85-218E-49D4-A339-57354E9B7092}" type="presParOf" srcId="{D01A4994-D0D5-4911-B1B5-07D8A991189D}" destId="{5576C68B-E886-43DD-BB20-E4C310C124DB}" srcOrd="1" destOrd="0" presId="urn:microsoft.com/office/officeart/2005/8/layout/orgChart1"/>
    <dgm:cxn modelId="{D2AAD98E-5413-47C7-91A8-2E44F408946B}" type="presParOf" srcId="{D01A4994-D0D5-4911-B1B5-07D8A991189D}" destId="{A8501CC6-7558-4C40-9F19-EF9423BB1E65}" srcOrd="2" destOrd="0" presId="urn:microsoft.com/office/officeart/2005/8/layout/orgChart1"/>
    <dgm:cxn modelId="{8C1D7DA0-50F6-463A-B7DF-5F7FC7E7B939}" type="presParOf" srcId="{3EE05777-2254-4E1E-893E-35A226BC6606}" destId="{B02463E8-B453-46FC-9DEC-129F3D3A0372}" srcOrd="2" destOrd="0" presId="urn:microsoft.com/office/officeart/2005/8/layout/orgChart1"/>
    <dgm:cxn modelId="{DDE03472-DE46-425E-8A6A-EDB4BD4D6FAD}" type="presParOf" srcId="{3EE05777-2254-4E1E-893E-35A226BC6606}" destId="{26077AE3-F9A0-4E02-8CA8-3549F7F03F43}" srcOrd="3" destOrd="0" presId="urn:microsoft.com/office/officeart/2005/8/layout/orgChart1"/>
    <dgm:cxn modelId="{40E9373A-8578-4B24-9DCA-D413DFE16F3D}" type="presParOf" srcId="{26077AE3-F9A0-4E02-8CA8-3549F7F03F43}" destId="{D71438C6-4A23-4F86-8A0A-240ABAAC5A93}" srcOrd="0" destOrd="0" presId="urn:microsoft.com/office/officeart/2005/8/layout/orgChart1"/>
    <dgm:cxn modelId="{AB9ACE54-EBF0-4166-A6A1-68A3F891953B}" type="presParOf" srcId="{D71438C6-4A23-4F86-8A0A-240ABAAC5A93}" destId="{4421F8A3-3999-4888-B2BD-0E4696535C6A}" srcOrd="0" destOrd="0" presId="urn:microsoft.com/office/officeart/2005/8/layout/orgChart1"/>
    <dgm:cxn modelId="{903C4F5F-F6C0-4743-A3AC-6EC3B1DD7DC6}" type="presParOf" srcId="{D71438C6-4A23-4F86-8A0A-240ABAAC5A93}" destId="{0A33C81C-F42D-4398-95E4-98B2472B04D2}" srcOrd="1" destOrd="0" presId="urn:microsoft.com/office/officeart/2005/8/layout/orgChart1"/>
    <dgm:cxn modelId="{C85A6919-88F1-4917-B67E-1A63922AB235}" type="presParOf" srcId="{26077AE3-F9A0-4E02-8CA8-3549F7F03F43}" destId="{9120F72A-0753-4AE8-B333-ECB76D5BBB46}" srcOrd="1" destOrd="0" presId="urn:microsoft.com/office/officeart/2005/8/layout/orgChart1"/>
    <dgm:cxn modelId="{9EC74550-92AD-4EC7-99A1-00F50C6923A6}" type="presParOf" srcId="{26077AE3-F9A0-4E02-8CA8-3549F7F03F43}" destId="{241A532E-EB16-462B-8AD7-787E8DF862AD}" srcOrd="2" destOrd="0" presId="urn:microsoft.com/office/officeart/2005/8/layout/orgChart1"/>
    <dgm:cxn modelId="{CE02F816-2686-45E1-960D-8BA3BDBB3687}" type="presParOf" srcId="{3EE05777-2254-4E1E-893E-35A226BC6606}" destId="{09D16FCB-39BD-4298-A5C7-8CB196A097B7}" srcOrd="4" destOrd="0" presId="urn:microsoft.com/office/officeart/2005/8/layout/orgChart1"/>
    <dgm:cxn modelId="{19D742ED-A205-4DC6-AB88-3B51606E49B9}" type="presParOf" srcId="{3EE05777-2254-4E1E-893E-35A226BC6606}" destId="{C12E59AE-219C-4D90-8444-7F9CDD1EEFE3}" srcOrd="5" destOrd="0" presId="urn:microsoft.com/office/officeart/2005/8/layout/orgChart1"/>
    <dgm:cxn modelId="{FACB1465-4376-4084-A520-F7B91053CD69}" type="presParOf" srcId="{C12E59AE-219C-4D90-8444-7F9CDD1EEFE3}" destId="{A136717D-C618-41A1-A984-1C110044F844}" srcOrd="0" destOrd="0" presId="urn:microsoft.com/office/officeart/2005/8/layout/orgChart1"/>
    <dgm:cxn modelId="{931E9D98-2B48-4605-9FEE-C06355057A34}" type="presParOf" srcId="{A136717D-C618-41A1-A984-1C110044F844}" destId="{D74FF1D4-99FC-4FE4-9AF6-1192AA12C302}" srcOrd="0" destOrd="0" presId="urn:microsoft.com/office/officeart/2005/8/layout/orgChart1"/>
    <dgm:cxn modelId="{4BD27F69-6C95-46B3-8024-AAAB57E57221}" type="presParOf" srcId="{A136717D-C618-41A1-A984-1C110044F844}" destId="{C0030E80-54CF-4C31-A14E-70E29636E414}" srcOrd="1" destOrd="0" presId="urn:microsoft.com/office/officeart/2005/8/layout/orgChart1"/>
    <dgm:cxn modelId="{4D51C036-C2BE-4F8E-8EF5-5A4464D24C3F}" type="presParOf" srcId="{C12E59AE-219C-4D90-8444-7F9CDD1EEFE3}" destId="{5558FBA5-AEA7-4926-8E87-B271F087BA41}" srcOrd="1" destOrd="0" presId="urn:microsoft.com/office/officeart/2005/8/layout/orgChart1"/>
    <dgm:cxn modelId="{BB3F486B-4026-4201-9FC6-4D4B3E8C1F47}" type="presParOf" srcId="{C12E59AE-219C-4D90-8444-7F9CDD1EEFE3}" destId="{70268BB4-0C58-4F8E-8EAF-431681A4CD5C}" srcOrd="2" destOrd="0" presId="urn:microsoft.com/office/officeart/2005/8/layout/orgChart1"/>
    <dgm:cxn modelId="{DBF742B0-A920-4AD9-AA7C-AE9892FB3212}" type="presParOf" srcId="{470A3D0E-99DB-4986-B4DC-CEFD0A60F692}" destId="{962B9BE9-7BE3-4E5D-B823-1B00B102BE1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939B2C79-EC10-40EE-9C2A-F49EA913A59C}" type="datetimeFigureOut">
              <a:rPr lang="en-US"/>
              <a:pPr>
                <a:defRPr/>
              </a:pPr>
              <a:t>2/8/2024</a:t>
            </a:fld>
            <a:endParaRPr lang="en-US"/>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9C1A319-6ECB-4A1B-B7A8-33EEEAA4DD1E}" type="slidenum">
              <a:rPr lang="en-US" altLang="sr-Latn-RS"/>
              <a:pPr>
                <a:defRPr/>
              </a:pPr>
              <a:t>‹#›</a:t>
            </a:fld>
            <a:endParaRPr lang="en-US" altLang="sr-Latn-RS"/>
          </a:p>
        </p:txBody>
      </p:sp>
    </p:spTree>
    <p:extLst>
      <p:ext uri="{BB962C8B-B14F-4D97-AF65-F5344CB8AC3E}">
        <p14:creationId xmlns:p14="http://schemas.microsoft.com/office/powerpoint/2010/main" val="7951812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293813" y="798513"/>
            <a:ext cx="4273550" cy="3205162"/>
          </a:xfrm>
          <a:ln w="12700" cap="flat">
            <a:solidFill>
              <a:schemeClr val="tx1"/>
            </a:solidFill>
          </a:ln>
        </p:spPr>
      </p:sp>
      <p:sp>
        <p:nvSpPr>
          <p:cNvPr id="10243" name="Rectangle 3"/>
          <p:cNvSpPr>
            <a:spLocks noGrp="1" noChangeArrowheads="1"/>
          </p:cNvSpPr>
          <p:nvPr>
            <p:ph type="body" idx="1"/>
          </p:nvPr>
        </p:nvSpPr>
        <p:spPr>
          <a:xfrm>
            <a:off x="912813" y="4341813"/>
            <a:ext cx="5029200" cy="41132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53" tIns="45177" rIns="90353" bIns="45177"/>
          <a:lstStyle/>
          <a:p>
            <a:pPr defTabSz="768350" eaLnBrk="1" hangingPunct="1"/>
            <a:endParaRPr lang="en-GB" altLang="sr-Latn-RS" smtClean="0"/>
          </a:p>
        </p:txBody>
      </p:sp>
    </p:spTree>
    <p:extLst>
      <p:ext uri="{BB962C8B-B14F-4D97-AF65-F5344CB8AC3E}">
        <p14:creationId xmlns:p14="http://schemas.microsoft.com/office/powerpoint/2010/main" val="3976345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1810984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 altLang="sr-Latn-RS" smtClean="0"/>
              <a:t>-Severe bone marrow aplasia occurs in the majority of cases, and severe pancytopenia manifests itself over a period of several months to several years</a:t>
            </a:r>
          </a:p>
          <a:p>
            <a:pPr eaLnBrk="1" hangingPunct="1"/>
            <a:r>
              <a:rPr lang="en" altLang="sr-Latn-RS" smtClean="0"/>
              <a:t>-hematological abnormalities usually develop within 7 years, the risk increases with age</a:t>
            </a:r>
          </a:p>
          <a:p>
            <a:pPr eaLnBrk="1" hangingPunct="1"/>
            <a:r>
              <a:rPr lang="en" altLang="sr-Latn-RS" smtClean="0"/>
              <a:t>-</a:t>
            </a:r>
            <a:endParaRPr lang="en-US" altLang="sr-Latn-RS" smtClean="0"/>
          </a:p>
        </p:txBody>
      </p:sp>
    </p:spTree>
    <p:extLst>
      <p:ext uri="{BB962C8B-B14F-4D97-AF65-F5344CB8AC3E}">
        <p14:creationId xmlns:p14="http://schemas.microsoft.com/office/powerpoint/2010/main" val="187113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 altLang="sr-Latn-RS" smtClean="0"/>
              <a:t>-Severe bone marrow aplasia occurs in the majority of cases, and severe pancytopenia manifests itself over a period of several months to several years</a:t>
            </a:r>
          </a:p>
          <a:p>
            <a:pPr eaLnBrk="1" hangingPunct="1"/>
            <a:r>
              <a:rPr lang="en" altLang="sr-Latn-RS" smtClean="0"/>
              <a:t>-hematological abnormalities usually develop within 7 years, the risk increases with age</a:t>
            </a:r>
          </a:p>
          <a:p>
            <a:pPr eaLnBrk="1" hangingPunct="1"/>
            <a:r>
              <a:rPr lang="en" altLang="sr-Latn-RS" smtClean="0"/>
              <a:t>-</a:t>
            </a:r>
            <a:endParaRPr lang="en-US" altLang="sr-Latn-RS" smtClean="0"/>
          </a:p>
        </p:txBody>
      </p:sp>
    </p:spTree>
    <p:extLst>
      <p:ext uri="{BB962C8B-B14F-4D97-AF65-F5344CB8AC3E}">
        <p14:creationId xmlns:p14="http://schemas.microsoft.com/office/powerpoint/2010/main" val="563799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4096345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3784907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1607349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750861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sr-Latn-RS" smtClean="0"/>
          </a:p>
        </p:txBody>
      </p:sp>
    </p:spTree>
    <p:extLst>
      <p:ext uri="{BB962C8B-B14F-4D97-AF65-F5344CB8AC3E}">
        <p14:creationId xmlns:p14="http://schemas.microsoft.com/office/powerpoint/2010/main" val="1305705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07339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95349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7828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620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228758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533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1093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44251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547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1162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1917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1028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73849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2950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2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sr-Latn-CS" altLang="sr-Latn-RS" smtClean="0"/>
              <a:t>Click to edit Master title style</a:t>
            </a:r>
          </a:p>
        </p:txBody>
      </p:sp>
      <p:sp>
        <p:nvSpPr>
          <p:cNvPr id="1027" name="Rectangle 3"/>
          <p:cNvSpPr>
            <a:spLocks noGrp="1" noChangeArrowheads="1"/>
          </p:cNvSpPr>
          <p:nvPr>
            <p:ph type="body" idx="1"/>
          </p:nvPr>
        </p:nvSpPr>
        <p:spPr bwMode="auto">
          <a:xfrm>
            <a:off x="457200" y="228758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r-Latn-CS" altLang="sr-Latn-RS" smtClean="0"/>
              <a:t>Click to edit Master text styles</a:t>
            </a:r>
          </a:p>
          <a:p>
            <a:pPr lvl="1"/>
            <a:r>
              <a:rPr lang="sr-Latn-CS" altLang="sr-Latn-RS" smtClean="0"/>
              <a:t>Second level</a:t>
            </a:r>
          </a:p>
          <a:p>
            <a:pPr lvl="2"/>
            <a:r>
              <a:rPr lang="sr-Latn-CS" altLang="sr-Latn-RS" smtClean="0"/>
              <a:t>Third level</a:t>
            </a:r>
          </a:p>
          <a:p>
            <a:pPr lvl="3"/>
            <a:r>
              <a:rPr lang="sr-Latn-CS" altLang="sr-Latn-RS" smtClean="0"/>
              <a:t>Fourth level</a:t>
            </a:r>
          </a:p>
          <a:p>
            <a:pPr lvl="4"/>
            <a:r>
              <a:rPr lang="sr-Latn-CS" altLang="sr-Latn-RS" smtClean="0"/>
              <a:t>Fifth level</a:t>
            </a:r>
          </a:p>
        </p:txBody>
      </p:sp>
      <p:pic>
        <p:nvPicPr>
          <p:cNvPr id="1028" name="Picture 8" descr="LOG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000250" y="0"/>
            <a:ext cx="485775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0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p:cNvSpPr txBox="1">
            <a:spLocks noChangeArrowheads="1"/>
          </p:cNvSpPr>
          <p:nvPr/>
        </p:nvSpPr>
        <p:spPr bwMode="auto">
          <a:xfrm>
            <a:off x="642938" y="1428750"/>
            <a:ext cx="80010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pPr>
            <a:r>
              <a:rPr lang="en" altLang="sr-Latn-RS" sz="2000" b="1" dirty="0"/>
              <a:t>Integrated academic studies of </a:t>
            </a:r>
            <a:r>
              <a:rPr lang="en" altLang="sr-Latn-RS" sz="2000" b="1" dirty="0" smtClean="0"/>
              <a:t>medicine</a:t>
            </a:r>
            <a:r>
              <a:rPr lang="sr-Latn-RS" altLang="sr-Latn-RS" sz="2000" b="1" dirty="0" smtClean="0"/>
              <a:t> IASM 31</a:t>
            </a:r>
            <a:endParaRPr lang="en" altLang="sr-Latn-RS" sz="2000" b="1" dirty="0"/>
          </a:p>
          <a:p>
            <a:pPr>
              <a:buFontTx/>
              <a:buNone/>
            </a:pPr>
            <a:r>
              <a:rPr lang="en" altLang="sr-Latn-RS" sz="2000" b="1" dirty="0"/>
              <a:t>subject: Internal medicine </a:t>
            </a:r>
            <a:endParaRPr lang="sr-Cyrl-CS" altLang="sr-Latn-RS" sz="2000" b="1" dirty="0"/>
          </a:p>
          <a:p>
            <a:pPr>
              <a:buFontTx/>
              <a:buNone/>
            </a:pPr>
            <a:endParaRPr lang="sr-Cyrl-CS" altLang="sr-Latn-RS" sz="2000" b="1" dirty="0"/>
          </a:p>
          <a:p>
            <a:pPr>
              <a:buFontTx/>
              <a:buNone/>
            </a:pPr>
            <a:r>
              <a:rPr lang="en" altLang="sr-Latn-RS" sz="2000" b="1" dirty="0"/>
              <a:t>Teaching </a:t>
            </a:r>
            <a:r>
              <a:rPr lang="en" altLang="sr-Latn-RS" sz="2000" b="1" dirty="0" smtClean="0"/>
              <a:t>unit</a:t>
            </a:r>
            <a:r>
              <a:rPr lang="sr-Latn-RS" altLang="sr-Latn-RS" sz="2000" b="1" dirty="0" smtClean="0"/>
              <a:t> 17</a:t>
            </a:r>
            <a:r>
              <a:rPr lang="en" altLang="sr-Latn-RS" sz="2000" b="1" dirty="0" smtClean="0"/>
              <a:t>: </a:t>
            </a:r>
            <a:r>
              <a:rPr lang="en" altLang="sr-Latn-RS" sz="2800" b="1" i="1" u="sng" dirty="0" smtClean="0"/>
              <a:t>A</a:t>
            </a:r>
            <a:r>
              <a:rPr lang="sr-Latn-RS" altLang="sr-Latn-RS" sz="2800" b="1" i="1" u="sng" dirty="0" err="1" smtClean="0"/>
              <a:t>nemia</a:t>
            </a:r>
            <a:r>
              <a:rPr lang="en-US" altLang="sr-Latn-RS" sz="2800" b="1" i="1" u="sng" dirty="0" smtClean="0"/>
              <a:t>. </a:t>
            </a:r>
            <a:r>
              <a:rPr lang="sr-Latn-RS" altLang="sr-Latn-RS" sz="2800" b="1" i="1" u="sng" dirty="0" err="1" smtClean="0"/>
              <a:t>Definition</a:t>
            </a:r>
            <a:r>
              <a:rPr lang="sr-Latn-RS" altLang="sr-Latn-RS" sz="2800" b="1" i="1" u="sng" dirty="0" smtClean="0"/>
              <a:t>, </a:t>
            </a:r>
            <a:r>
              <a:rPr lang="sr-Latn-RS" altLang="sr-Latn-RS" sz="2800" b="1" i="1" u="sng" dirty="0" err="1" smtClean="0"/>
              <a:t>Classification</a:t>
            </a:r>
            <a:r>
              <a:rPr lang="sr-Latn-RS" altLang="sr-Latn-RS" sz="2800" b="1" i="1" u="sng" dirty="0" smtClean="0"/>
              <a:t> </a:t>
            </a:r>
            <a:r>
              <a:rPr lang="sr-Latn-RS" altLang="sr-Latn-RS" sz="2800" b="1" i="1" u="sng" dirty="0" err="1" smtClean="0"/>
              <a:t>and</a:t>
            </a:r>
            <a:r>
              <a:rPr lang="sr-Latn-RS" altLang="sr-Latn-RS" sz="2800" b="1" i="1" u="sng" dirty="0" smtClean="0"/>
              <a:t> general </a:t>
            </a:r>
            <a:r>
              <a:rPr lang="sr-Latn-RS" altLang="sr-Latn-RS" sz="2800" b="1" i="1" u="sng" dirty="0" err="1" smtClean="0"/>
              <a:t>manifestations</a:t>
            </a:r>
            <a:r>
              <a:rPr lang="sr-Latn-RS" altLang="sr-Latn-RS" sz="2800" b="1" i="1" u="sng" dirty="0" smtClean="0"/>
              <a:t>. </a:t>
            </a:r>
            <a:r>
              <a:rPr lang="sr-Latn-RS" altLang="sr-Latn-RS" sz="2800" b="1" i="1" u="sng" dirty="0" err="1" smtClean="0"/>
              <a:t>Different</a:t>
            </a:r>
            <a:r>
              <a:rPr lang="sr-Latn-RS" altLang="sr-Latn-RS" sz="2800" b="1" i="1" u="sng" dirty="0" smtClean="0"/>
              <a:t> </a:t>
            </a:r>
            <a:r>
              <a:rPr lang="sr-Latn-RS" altLang="sr-Latn-RS" sz="2800" b="1" i="1" u="sng" dirty="0" err="1" smtClean="0"/>
              <a:t>anemia</a:t>
            </a:r>
            <a:r>
              <a:rPr lang="sr-Latn-RS" altLang="sr-Latn-RS" sz="2800" b="1" i="1" u="sng" dirty="0" smtClean="0"/>
              <a:t> </a:t>
            </a:r>
            <a:r>
              <a:rPr lang="sr-Latn-RS" altLang="sr-Latn-RS" sz="2800" b="1" i="1" u="sng" dirty="0" err="1" smtClean="0"/>
              <a:t>subtypes</a:t>
            </a:r>
            <a:r>
              <a:rPr lang="sr-Latn-RS" altLang="sr-Latn-RS" sz="2800" b="1" i="1" u="sng" dirty="0" smtClean="0"/>
              <a:t> </a:t>
            </a:r>
            <a:r>
              <a:rPr lang="sr-Latn-RS" altLang="sr-Latn-RS" sz="2800" b="1" i="1" u="sng" dirty="0" err="1" smtClean="0"/>
              <a:t>and</a:t>
            </a:r>
            <a:r>
              <a:rPr lang="sr-Latn-RS" altLang="sr-Latn-RS" sz="2800" b="1" i="1" u="sng" dirty="0" smtClean="0"/>
              <a:t> </a:t>
            </a:r>
            <a:r>
              <a:rPr lang="sr-Latn-RS" altLang="sr-Latn-RS" sz="2800" b="1" i="1" u="sng" dirty="0" err="1" smtClean="0"/>
              <a:t>its</a:t>
            </a:r>
            <a:r>
              <a:rPr lang="sr-Latn-RS" altLang="sr-Latn-RS" sz="2800" b="1" i="1" u="sng" dirty="0" smtClean="0"/>
              <a:t> </a:t>
            </a:r>
            <a:r>
              <a:rPr lang="sr-Latn-RS" altLang="sr-Latn-RS" sz="2800" b="1" i="1" u="sng" dirty="0" err="1" smtClean="0"/>
              <a:t>specifities</a:t>
            </a:r>
            <a:endParaRPr lang="en-US" altLang="sr-Latn-RS" sz="2800" b="1" i="1" u="sng" dirty="0" smtClean="0"/>
          </a:p>
          <a:p>
            <a:pPr>
              <a:buFontTx/>
              <a:buNone/>
            </a:pPr>
            <a:endParaRPr lang="sr-Cyrl-CS" altLang="sr-Latn-RS" sz="2000" b="1" dirty="0"/>
          </a:p>
          <a:p>
            <a:pPr>
              <a:buFontTx/>
              <a:buNone/>
            </a:pPr>
            <a:r>
              <a:rPr lang="en" altLang="sr-Latn-RS" sz="2000" b="1" dirty="0"/>
              <a:t>Lecturer </a:t>
            </a:r>
            <a:r>
              <a:rPr lang="en" altLang="sr-Latn-RS" sz="2000" b="1" dirty="0">
                <a:solidFill>
                  <a:srgbClr val="00B050"/>
                </a:solidFill>
              </a:rPr>
              <a:t>: </a:t>
            </a:r>
            <a:r>
              <a:rPr lang="en" altLang="sr-Latn-RS" sz="2400" b="1" i="1" u="sng" dirty="0">
                <a:solidFill>
                  <a:srgbClr val="00B050"/>
                </a:solidFill>
              </a:rPr>
              <a:t>Associate Professor D. Jovanović</a:t>
            </a:r>
            <a:endParaRPr lang="sr-Cyrl-CS" altLang="sr-Latn-RS" sz="2400" b="1" i="1" u="sng" dirty="0">
              <a:solidFill>
                <a:srgbClr val="00B050"/>
              </a:solidFill>
            </a:endParaRPr>
          </a:p>
          <a:p>
            <a:pPr algn="ctr">
              <a:buFontTx/>
              <a:buNone/>
            </a:pPr>
            <a:endParaRPr lang="en-US" altLang="sr-Latn-RS" sz="3600" b="1" i="1" u="sng" dirty="0"/>
          </a:p>
        </p:txBody>
      </p:sp>
    </p:spTree>
  </p:cSld>
  <p:clrMapOvr>
    <a:masterClrMapping/>
  </p:clrMapOvr>
  <p:transition spd="med">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smtClean="0"/>
              <a:t>Disturbed </a:t>
            </a:r>
            <a:r>
              <a:rPr lang="sr-Latn-RS" dirty="0" err="1" smtClean="0"/>
              <a:t>erythropoesis</a:t>
            </a:r>
            <a:endParaRPr lang="sr-Latn-RS" dirty="0"/>
          </a:p>
        </p:txBody>
      </p:sp>
      <p:sp>
        <p:nvSpPr>
          <p:cNvPr id="4" name="Rectangle 1"/>
          <p:cNvSpPr>
            <a:spLocks noGrp="1" noChangeArrowheads="1"/>
          </p:cNvSpPr>
          <p:nvPr>
            <p:ph idx="1"/>
          </p:nvPr>
        </p:nvSpPr>
        <p:spPr bwMode="auto">
          <a:xfrm>
            <a:off x="755576" y="2348880"/>
            <a:ext cx="7417095" cy="393826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sr-Latn-RS" altLang="sr-Latn-RS" sz="2400" dirty="0">
                <a:solidFill>
                  <a:srgbClr val="00B050"/>
                </a:solidFill>
                <a:latin typeface="inherit"/>
              </a:rPr>
              <a:t>D</a:t>
            </a:r>
            <a:r>
              <a:rPr kumimoji="0" lang="sr-Latn-RS" altLang="sr-Latn-RS" sz="2400" b="0" i="0" u="none" strike="noStrike" cap="none" normalizeH="0" baseline="0" dirty="0" smtClean="0">
                <a:ln>
                  <a:noFill/>
                </a:ln>
                <a:solidFill>
                  <a:srgbClr val="00B050"/>
                </a:solidFill>
                <a:effectLst/>
                <a:latin typeface="inherit"/>
              </a:rPr>
              <a:t>isorder </a:t>
            </a:r>
            <a:r>
              <a:rPr kumimoji="0" lang="sr-Latn-RS" altLang="sr-Latn-RS" sz="2400" b="0" i="0" u="none" strike="noStrike" cap="none" normalizeH="0" baseline="0" dirty="0" err="1" smtClean="0">
                <a:ln>
                  <a:noFill/>
                </a:ln>
                <a:solidFill>
                  <a:srgbClr val="00B050"/>
                </a:solidFill>
                <a:effectLst/>
                <a:latin typeface="inherit"/>
              </a:rPr>
              <a:t>of</a:t>
            </a:r>
            <a:r>
              <a:rPr kumimoji="0" lang="sr-Latn-RS" altLang="sr-Latn-RS" sz="2400" b="0" i="0" u="none" strike="noStrike" cap="none" normalizeH="0" baseline="0" dirty="0" smtClean="0">
                <a:ln>
                  <a:noFill/>
                </a:ln>
                <a:solidFill>
                  <a:srgbClr val="00B050"/>
                </a:solidFill>
                <a:effectLst/>
                <a:latin typeface="inherit"/>
              </a:rPr>
              <a:t> </a:t>
            </a:r>
            <a:r>
              <a:rPr kumimoji="0" lang="sr-Latn-RS" altLang="sr-Latn-RS" sz="2400" b="0" i="0" u="none" strike="noStrike" cap="none" normalizeH="0" baseline="0" dirty="0" err="1" smtClean="0">
                <a:ln>
                  <a:noFill/>
                </a:ln>
                <a:solidFill>
                  <a:srgbClr val="00B050"/>
                </a:solidFill>
                <a:effectLst/>
                <a:latin typeface="inherit"/>
              </a:rPr>
              <a:t>Hb</a:t>
            </a:r>
            <a:r>
              <a:rPr kumimoji="0" lang="sr-Latn-RS" altLang="sr-Latn-RS" sz="2400" b="0" i="0" u="none" strike="noStrike" cap="none" normalizeH="0" baseline="0" dirty="0" smtClean="0">
                <a:ln>
                  <a:noFill/>
                </a:ln>
                <a:solidFill>
                  <a:srgbClr val="00B050"/>
                </a:solidFill>
                <a:effectLst/>
                <a:latin typeface="inherit"/>
              </a:rPr>
              <a:t> </a:t>
            </a:r>
            <a:r>
              <a:rPr kumimoji="0" lang="sr-Latn-RS" altLang="sr-Latn-RS" sz="2400" b="0" i="0" u="none" strike="noStrike" cap="none" normalizeH="0" baseline="0" dirty="0" err="1" smtClean="0">
                <a:ln>
                  <a:noFill/>
                </a:ln>
                <a:solidFill>
                  <a:srgbClr val="00B050"/>
                </a:solidFill>
                <a:effectLst/>
                <a:latin typeface="inherit"/>
              </a:rPr>
              <a:t>synthesis</a:t>
            </a:r>
            <a:r>
              <a:rPr kumimoji="0" lang="sr-Latn-RS" altLang="sr-Latn-RS" sz="2400" b="0" i="0" u="none" strike="noStrike" cap="none" normalizeH="0" baseline="0" dirty="0" smtClean="0">
                <a:ln>
                  <a:noFill/>
                </a:ln>
                <a:solidFill>
                  <a:srgbClr val="202124"/>
                </a:solidFill>
                <a:effectLst/>
                <a:latin typeface="inherit"/>
              </a:rPr>
              <a:t>: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400" b="0" i="0" u="none" strike="noStrike" cap="none" normalizeH="0" baseline="0" dirty="0" err="1" smtClean="0">
                <a:ln>
                  <a:noFill/>
                </a:ln>
                <a:solidFill>
                  <a:srgbClr val="202124"/>
                </a:solidFill>
                <a:effectLst/>
                <a:latin typeface="inherit"/>
              </a:rPr>
              <a:t>Fe</a:t>
            </a:r>
            <a:r>
              <a:rPr kumimoji="0" lang="sr-Latn-RS" altLang="sr-Latn-RS" sz="2400" b="0" i="0" u="none" strike="noStrike" cap="none" normalizeH="0" baseline="0" dirty="0" smtClean="0">
                <a:ln>
                  <a:noFill/>
                </a:ln>
                <a:solidFill>
                  <a:srgbClr val="202124"/>
                </a:solidFill>
                <a:effectLst/>
                <a:latin typeface="inherit"/>
              </a:rPr>
              <a:t> deficit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400" b="0" i="0" u="none" strike="noStrike" cap="none" normalizeH="0" baseline="0" dirty="0" err="1" smtClean="0">
                <a:ln>
                  <a:noFill/>
                </a:ln>
                <a:solidFill>
                  <a:srgbClr val="202124"/>
                </a:solidFill>
                <a:effectLst/>
                <a:latin typeface="inherit"/>
              </a:rPr>
              <a:t>congenital</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atransferrinemia</a:t>
            </a:r>
            <a:r>
              <a:rPr kumimoji="0" lang="sr-Latn-RS" altLang="sr-Latn-RS" sz="2400" b="0" i="0" u="none" strike="noStrike" cap="none" normalizeH="0" baseline="0" dirty="0" smtClean="0">
                <a:ln>
                  <a:noFill/>
                </a:ln>
                <a:solidFill>
                  <a:srgbClr val="202124"/>
                </a:solidFill>
                <a:effectLst/>
                <a:latin typeface="inherit"/>
              </a:rPr>
              <a:t>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400" b="0" i="0" u="none" strike="noStrike" cap="none" normalizeH="0" baseline="0" dirty="0" err="1" smtClean="0">
                <a:ln>
                  <a:noFill/>
                </a:ln>
                <a:solidFill>
                  <a:srgbClr val="202124"/>
                </a:solidFill>
                <a:effectLst/>
                <a:latin typeface="inherit"/>
              </a:rPr>
              <a:t>thalassemia</a:t>
            </a:r>
            <a:r>
              <a:rPr kumimoji="0" lang="sr-Latn-RS" altLang="sr-Latn-RS" sz="2400" b="0" i="0" u="none" strike="noStrike" cap="none" normalizeH="0" baseline="0" dirty="0" smtClean="0">
                <a:ln>
                  <a:noFill/>
                </a:ln>
                <a:solidFill>
                  <a:srgbClr val="202124"/>
                </a:solidFill>
                <a:effectLst/>
                <a:latin typeface="inherit"/>
              </a:rPr>
              <a:t> (disorder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synthesis</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globin </a:t>
            </a:r>
            <a:r>
              <a:rPr kumimoji="0" lang="sr-Latn-RS" altLang="sr-Latn-RS" sz="2400" b="0" i="0" u="none" strike="noStrike" cap="none" normalizeH="0" baseline="0" dirty="0" err="1" smtClean="0">
                <a:ln>
                  <a:noFill/>
                </a:ln>
                <a:solidFill>
                  <a:srgbClr val="202124"/>
                </a:solidFill>
                <a:effectLst/>
                <a:latin typeface="inherit"/>
              </a:rPr>
              <a:t>chains</a:t>
            </a:r>
            <a:r>
              <a:rPr kumimoji="0" lang="sr-Latn-RS" altLang="sr-Latn-RS" sz="2400" b="0" i="0" u="none" strike="noStrike" cap="none" normalizeH="0" baseline="0" dirty="0" smtClean="0">
                <a:ln>
                  <a:noFill/>
                </a:ln>
                <a:solidFill>
                  <a:srgbClr val="202124"/>
                </a:solidFill>
                <a:effectLst/>
                <a:latin typeface="inherit"/>
              </a:rPr>
              <a:t>)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400" b="0" i="0" u="none" strike="noStrike" cap="none" normalizeH="0" baseline="0" dirty="0" err="1" smtClean="0">
                <a:ln>
                  <a:noFill/>
                </a:ln>
                <a:solidFill>
                  <a:srgbClr val="202124"/>
                </a:solidFill>
                <a:effectLst/>
                <a:latin typeface="inherit"/>
              </a:rPr>
              <a:t>sideroblastic</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anemia</a:t>
            </a:r>
            <a:r>
              <a:rPr kumimoji="0" lang="sr-Latn-RS" altLang="sr-Latn-RS" sz="2400" b="0" i="0" u="none" strike="noStrike" cap="none" normalizeH="0" baseline="0" dirty="0" smtClean="0">
                <a:ln>
                  <a:noFill/>
                </a:ln>
                <a:solidFill>
                  <a:srgbClr val="202124"/>
                </a:solidFill>
                <a:effectLst/>
                <a:latin typeface="inherit"/>
              </a:rPr>
              <a:t> (disorder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HEM </a:t>
            </a:r>
            <a:r>
              <a:rPr kumimoji="0" lang="sr-Latn-RS" altLang="sr-Latn-RS" sz="2400" b="0" i="0" u="none" strike="noStrike" cap="none" normalizeH="0" baseline="0" dirty="0" err="1" smtClean="0">
                <a:ln>
                  <a:noFill/>
                </a:ln>
                <a:solidFill>
                  <a:srgbClr val="202124"/>
                </a:solidFill>
                <a:effectLst/>
                <a:latin typeface="inherit"/>
              </a:rPr>
              <a:t>synthesis</a:t>
            </a:r>
            <a:r>
              <a:rPr kumimoji="0" lang="sr-Latn-RS" altLang="sr-Latn-RS" sz="2400" b="0" i="0" u="none" strike="noStrike" cap="none" normalizeH="0" baseline="0" dirty="0" smtClean="0">
                <a:ln>
                  <a:noFill/>
                </a:ln>
                <a:solidFill>
                  <a:srgbClr val="202124"/>
                </a:solidFill>
                <a:effectLst/>
                <a:latin typeface="inherit"/>
              </a:rPr>
              <a:t>)</a:t>
            </a:r>
            <a:r>
              <a:rPr kumimoji="0" lang="sr-Latn-RS" altLang="sr-Latn-RS" sz="2400" b="0" i="0" u="none" strike="noStrike" cap="none" normalizeH="0" baseline="0" dirty="0" smtClean="0">
                <a:ln>
                  <a:noFill/>
                </a:ln>
                <a:solidFill>
                  <a:schemeClr val="tx1"/>
                </a:solidFill>
                <a:effectLst/>
              </a:rPr>
              <a:t> </a:t>
            </a:r>
          </a:p>
          <a:p>
            <a:pPr marR="0" lvl="0" algn="l" defTabSz="914400" rtl="0" eaLnBrk="0" fontAlgn="base" latinLnBrk="0" hangingPunct="0">
              <a:lnSpc>
                <a:spcPct val="100000"/>
              </a:lnSpc>
              <a:spcBef>
                <a:spcPct val="0"/>
              </a:spcBef>
              <a:spcAft>
                <a:spcPct val="0"/>
              </a:spcAft>
              <a:buClrTx/>
              <a:buSzTx/>
              <a:buFontTx/>
              <a:buChar char="-"/>
              <a:tabLst/>
            </a:pPr>
            <a:endParaRPr lang="sr-Latn-RS" altLang="sr-Latn-RS" sz="2400" dirty="0">
              <a:latin typeface="Arial" panose="020B0604020202020204" pitchFamily="34" charset="0"/>
            </a:endParaRPr>
          </a:p>
          <a:p>
            <a:pPr marL="0" lvl="0" indent="0">
              <a:spcBef>
                <a:spcPct val="0"/>
              </a:spcBef>
              <a:buNone/>
            </a:pPr>
            <a:r>
              <a:rPr lang="sr-Latn-RS" altLang="sr-Latn-RS" sz="2400" dirty="0">
                <a:solidFill>
                  <a:srgbClr val="00B050"/>
                </a:solidFill>
                <a:latin typeface="inherit"/>
              </a:rPr>
              <a:t>Unknown </a:t>
            </a:r>
            <a:r>
              <a:rPr lang="sr-Latn-RS" altLang="sr-Latn-RS" sz="2400" dirty="0" err="1">
                <a:solidFill>
                  <a:srgbClr val="00B050"/>
                </a:solidFill>
                <a:latin typeface="inherit"/>
              </a:rPr>
              <a:t>or</a:t>
            </a:r>
            <a:r>
              <a:rPr lang="sr-Latn-RS" altLang="sr-Latn-RS" sz="2400" dirty="0">
                <a:solidFill>
                  <a:srgbClr val="00B050"/>
                </a:solidFill>
                <a:latin typeface="inherit"/>
              </a:rPr>
              <a:t> </a:t>
            </a:r>
            <a:r>
              <a:rPr lang="sr-Latn-RS" altLang="sr-Latn-RS" sz="2400" dirty="0" err="1">
                <a:solidFill>
                  <a:srgbClr val="00B050"/>
                </a:solidFill>
                <a:latin typeface="inherit"/>
              </a:rPr>
              <a:t>multifactorial</a:t>
            </a:r>
            <a:r>
              <a:rPr lang="sr-Latn-RS" altLang="sr-Latn-RS" sz="2400" dirty="0">
                <a:solidFill>
                  <a:srgbClr val="00B050"/>
                </a:solidFill>
                <a:latin typeface="inherit"/>
              </a:rPr>
              <a:t> </a:t>
            </a:r>
            <a:r>
              <a:rPr lang="sr-Latn-RS" altLang="sr-Latn-RS" sz="2400" dirty="0" err="1">
                <a:solidFill>
                  <a:srgbClr val="00B050"/>
                </a:solidFill>
                <a:latin typeface="inherit"/>
              </a:rPr>
              <a:t>cause</a:t>
            </a:r>
            <a:r>
              <a:rPr lang="sr-Latn-RS" altLang="sr-Latn-RS" sz="2400" dirty="0">
                <a:solidFill>
                  <a:srgbClr val="00B050"/>
                </a:solidFill>
                <a:latin typeface="inherit"/>
              </a:rPr>
              <a:t>: </a:t>
            </a:r>
          </a:p>
          <a:p>
            <a:pPr lvl="0">
              <a:spcBef>
                <a:spcPct val="0"/>
              </a:spcBef>
              <a:buFontTx/>
              <a:buChar char="-"/>
            </a:pPr>
            <a:r>
              <a:rPr lang="sr-Latn-RS" altLang="sr-Latn-RS" sz="2400" dirty="0" err="1">
                <a:solidFill>
                  <a:srgbClr val="202124"/>
                </a:solidFill>
                <a:latin typeface="inherit"/>
              </a:rPr>
              <a:t>anemia</a:t>
            </a:r>
            <a:r>
              <a:rPr lang="sr-Latn-RS" altLang="sr-Latn-RS" sz="2400" dirty="0">
                <a:solidFill>
                  <a:srgbClr val="202124"/>
                </a:solidFill>
                <a:latin typeface="inherit"/>
              </a:rPr>
              <a:t> </a:t>
            </a:r>
            <a:r>
              <a:rPr lang="sr-Latn-RS" altLang="sr-Latn-RS" sz="2400" dirty="0" err="1">
                <a:solidFill>
                  <a:srgbClr val="202124"/>
                </a:solidFill>
                <a:latin typeface="inherit"/>
              </a:rPr>
              <a:t>of</a:t>
            </a:r>
            <a:r>
              <a:rPr lang="sr-Latn-RS" altLang="sr-Latn-RS" sz="2400" dirty="0">
                <a:solidFill>
                  <a:srgbClr val="202124"/>
                </a:solidFill>
                <a:latin typeface="inherit"/>
              </a:rPr>
              <a:t> </a:t>
            </a:r>
            <a:r>
              <a:rPr lang="sr-Latn-RS" altLang="sr-Latn-RS" sz="2400" dirty="0" err="1">
                <a:solidFill>
                  <a:srgbClr val="202124"/>
                </a:solidFill>
                <a:latin typeface="inherit"/>
              </a:rPr>
              <a:t>chronic</a:t>
            </a:r>
            <a:r>
              <a:rPr lang="sr-Latn-RS" altLang="sr-Latn-RS" sz="2400" dirty="0">
                <a:solidFill>
                  <a:srgbClr val="202124"/>
                </a:solidFill>
                <a:latin typeface="inherit"/>
              </a:rPr>
              <a:t> </a:t>
            </a:r>
            <a:r>
              <a:rPr lang="sr-Latn-RS" altLang="sr-Latn-RS" sz="2400" dirty="0" err="1">
                <a:solidFill>
                  <a:srgbClr val="202124"/>
                </a:solidFill>
                <a:latin typeface="inherit"/>
              </a:rPr>
              <a:t>diseases</a:t>
            </a:r>
            <a:r>
              <a:rPr lang="sr-Latn-RS" altLang="sr-Latn-RS" sz="2400" dirty="0">
                <a:solidFill>
                  <a:srgbClr val="202124"/>
                </a:solidFill>
                <a:latin typeface="inherit"/>
              </a:rPr>
              <a:t> </a:t>
            </a:r>
          </a:p>
          <a:p>
            <a:pPr lvl="0">
              <a:spcBef>
                <a:spcPct val="0"/>
              </a:spcBef>
              <a:buFontTx/>
              <a:buChar char="-"/>
            </a:pPr>
            <a:r>
              <a:rPr lang="sr-Latn-RS" altLang="sr-Latn-RS" sz="2400" dirty="0" err="1" smtClean="0">
                <a:solidFill>
                  <a:srgbClr val="202124"/>
                </a:solidFill>
                <a:latin typeface="inherit"/>
              </a:rPr>
              <a:t>myelophthous</a:t>
            </a:r>
            <a:r>
              <a:rPr lang="sr-Latn-RS" altLang="sr-Latn-RS" sz="2400" dirty="0" smtClean="0">
                <a:solidFill>
                  <a:srgbClr val="202124"/>
                </a:solidFill>
                <a:latin typeface="inherit"/>
              </a:rPr>
              <a:t> </a:t>
            </a:r>
            <a:r>
              <a:rPr lang="sr-Latn-RS" altLang="sr-Latn-RS" sz="2400" dirty="0" err="1">
                <a:solidFill>
                  <a:srgbClr val="202124"/>
                </a:solidFill>
                <a:latin typeface="inherit"/>
              </a:rPr>
              <a:t>anemia</a:t>
            </a:r>
            <a:r>
              <a:rPr lang="sr-Latn-RS" altLang="sr-Latn-RS" sz="2400" dirty="0">
                <a:solidFill>
                  <a:srgbClr val="202124"/>
                </a:solidFill>
                <a:latin typeface="inherit"/>
              </a:rPr>
              <a:t> </a:t>
            </a:r>
          </a:p>
          <a:p>
            <a:pPr lvl="0">
              <a:spcBef>
                <a:spcPct val="0"/>
              </a:spcBef>
              <a:buFontTx/>
              <a:buChar char="-"/>
            </a:pPr>
            <a:r>
              <a:rPr lang="sr-Latn-RS" altLang="sr-Latn-RS" sz="2400" dirty="0" err="1" smtClean="0">
                <a:solidFill>
                  <a:srgbClr val="202124"/>
                </a:solidFill>
                <a:latin typeface="inherit"/>
              </a:rPr>
              <a:t>eating</a:t>
            </a:r>
            <a:r>
              <a:rPr lang="sr-Latn-RS" altLang="sr-Latn-RS" sz="2400" dirty="0" smtClean="0">
                <a:solidFill>
                  <a:srgbClr val="202124"/>
                </a:solidFill>
                <a:latin typeface="inherit"/>
              </a:rPr>
              <a:t> </a:t>
            </a:r>
            <a:r>
              <a:rPr lang="sr-Latn-RS" altLang="sr-Latn-RS" sz="2400" dirty="0">
                <a:solidFill>
                  <a:srgbClr val="202124"/>
                </a:solidFill>
                <a:latin typeface="inherit"/>
              </a:rPr>
              <a:t>disorder, </a:t>
            </a:r>
            <a:r>
              <a:rPr lang="sr-Latn-RS" altLang="sr-Latn-RS" sz="2400" dirty="0" err="1">
                <a:solidFill>
                  <a:srgbClr val="202124"/>
                </a:solidFill>
                <a:latin typeface="inherit"/>
              </a:rPr>
              <a:t>etc</a:t>
            </a:r>
            <a:r>
              <a:rPr lang="sr-Latn-RS" altLang="sr-Latn-RS" sz="2400" dirty="0">
                <a:solidFill>
                  <a:srgbClr val="202124"/>
                </a:solidFill>
                <a:latin typeface="inherit"/>
              </a:rPr>
              <a:t>.</a:t>
            </a:r>
            <a:r>
              <a:rPr lang="sr-Latn-RS" altLang="sr-Latn-RS" sz="2400" dirty="0"/>
              <a:t> </a:t>
            </a:r>
            <a:endParaRPr lang="sr-Latn-RS" altLang="sr-Latn-RS" sz="2400" dirty="0">
              <a:latin typeface="Arial" panose="020B0604020202020204" pitchFamily="34" charset="0"/>
            </a:endParaRPr>
          </a:p>
          <a:p>
            <a:pPr marR="0" lvl="0" algn="l" defTabSz="914400" rtl="0" eaLnBrk="0" fontAlgn="base" latinLnBrk="0" hangingPunct="0">
              <a:lnSpc>
                <a:spcPct val="100000"/>
              </a:lnSpc>
              <a:spcBef>
                <a:spcPct val="0"/>
              </a:spcBef>
              <a:spcAft>
                <a:spcPct val="0"/>
              </a:spcAft>
              <a:buClrTx/>
              <a:buSzTx/>
              <a:buFontTx/>
              <a:buChar char="-"/>
              <a:tabLst/>
            </a:pP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88466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1341438"/>
            <a:ext cx="8229600" cy="576262"/>
          </a:xfrm>
        </p:spPr>
        <p:txBody>
          <a:bodyPr/>
          <a:lstStyle/>
          <a:p>
            <a:r>
              <a:rPr lang="en" altLang="sr-Latn-RS" sz="3200" b="1" i="1" u="sng" dirty="0" smtClean="0">
                <a:solidFill>
                  <a:schemeClr val="accent6">
                    <a:lumMod val="40000"/>
                    <a:lumOff val="60000"/>
                  </a:schemeClr>
                </a:solidFill>
              </a:rPr>
              <a:t>Laboratory characteristics</a:t>
            </a:r>
          </a:p>
        </p:txBody>
      </p:sp>
      <p:sp>
        <p:nvSpPr>
          <p:cNvPr id="12291" name="Rectangle 3"/>
          <p:cNvSpPr>
            <a:spLocks noGrp="1" noChangeArrowheads="1"/>
          </p:cNvSpPr>
          <p:nvPr>
            <p:ph type="body" idx="1"/>
          </p:nvPr>
        </p:nvSpPr>
        <p:spPr>
          <a:xfrm>
            <a:off x="468313" y="2420938"/>
            <a:ext cx="8351837" cy="4679950"/>
          </a:xfrm>
        </p:spPr>
        <p:txBody>
          <a:bodyPr/>
          <a:lstStyle/>
          <a:p>
            <a:pPr>
              <a:lnSpc>
                <a:spcPct val="90000"/>
              </a:lnSpc>
              <a:buClr>
                <a:srgbClr val="FF9900"/>
              </a:buClr>
            </a:pPr>
            <a:r>
              <a:rPr lang="en" altLang="sr-Latn-RS" sz="2400" b="1" dirty="0" smtClean="0"/>
              <a:t>Anemia (normochromic normocytic or macrocytic) in 66%</a:t>
            </a:r>
          </a:p>
          <a:p>
            <a:pPr>
              <a:lnSpc>
                <a:spcPct val="90000"/>
              </a:lnSpc>
              <a:buClr>
                <a:srgbClr val="FF9900"/>
              </a:buClr>
            </a:pPr>
            <a:r>
              <a:rPr lang="en" altLang="sr-Latn-RS" sz="2400" b="1" dirty="0" smtClean="0"/>
              <a:t>Thrombocytopenia in 60%</a:t>
            </a:r>
          </a:p>
          <a:p>
            <a:pPr>
              <a:lnSpc>
                <a:spcPct val="90000"/>
              </a:lnSpc>
              <a:buClr>
                <a:srgbClr val="FF9900"/>
              </a:buClr>
            </a:pPr>
            <a:r>
              <a:rPr lang="en" altLang="sr-Latn-RS" sz="2400" b="1" dirty="0" smtClean="0"/>
              <a:t>Neutropenia</a:t>
            </a:r>
          </a:p>
          <a:p>
            <a:pPr>
              <a:lnSpc>
                <a:spcPct val="90000"/>
              </a:lnSpc>
              <a:buClr>
                <a:srgbClr val="FF9900"/>
              </a:buClr>
            </a:pPr>
            <a:r>
              <a:rPr lang="en" altLang="sr-Latn-RS" sz="2400" b="1" dirty="0" smtClean="0"/>
              <a:t>Pancytopenia in 44%</a:t>
            </a:r>
          </a:p>
          <a:p>
            <a:pPr>
              <a:lnSpc>
                <a:spcPct val="90000"/>
              </a:lnSpc>
              <a:buClr>
                <a:srgbClr val="FF9900"/>
              </a:buClr>
            </a:pPr>
            <a:r>
              <a:rPr lang="en" altLang="sr-Latn-RS" sz="2400" b="1" dirty="0" smtClean="0"/>
              <a:t>Normal or reduced number of Rtc</a:t>
            </a:r>
          </a:p>
          <a:p>
            <a:pPr>
              <a:lnSpc>
                <a:spcPct val="90000"/>
              </a:lnSpc>
              <a:buClr>
                <a:srgbClr val="FF9900"/>
              </a:buClr>
            </a:pPr>
            <a:r>
              <a:rPr lang="en" altLang="sr-Latn-RS" sz="2400" b="1" dirty="0" smtClean="0">
                <a:solidFill>
                  <a:srgbClr val="FFC000"/>
                </a:solidFill>
              </a:rPr>
              <a:t>Bone marrow aspiration and biopsy (scarce cellularity, hypoplasia and fatty infiltration)</a:t>
            </a:r>
            <a:r>
              <a:rPr lang="sr-Latn-RS" altLang="sr-Latn-RS" sz="2400" b="1" dirty="0" smtClean="0">
                <a:solidFill>
                  <a:srgbClr val="FFC000"/>
                </a:solidFill>
              </a:rPr>
              <a:t>  -CRUCIAL</a:t>
            </a:r>
            <a:endParaRPr lang="en" altLang="sr-Latn-RS" sz="2400" b="1" dirty="0" smtClean="0">
              <a:solidFill>
                <a:srgbClr val="FFC000"/>
              </a:solidFill>
            </a:endParaRPr>
          </a:p>
        </p:txBody>
      </p:sp>
    </p:spTree>
    <p:extLst>
      <p:ext uri="{BB962C8B-B14F-4D97-AF65-F5344CB8AC3E}">
        <p14:creationId xmlns:p14="http://schemas.microsoft.com/office/powerpoint/2010/main" val="415838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240969"/>
            <a:ext cx="5064846" cy="2235203"/>
          </a:xfrm>
          <a:prstGeom prst="rect">
            <a:avLst/>
          </a:prstGeom>
        </p:spPr>
      </p:pic>
      <p:pic>
        <p:nvPicPr>
          <p:cNvPr id="5" name="Čuvar mesta za sadržaj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4872506" y="1733576"/>
            <a:ext cx="4524375" cy="3397195"/>
          </a:xfrm>
        </p:spPr>
      </p:pic>
      <p:pic>
        <p:nvPicPr>
          <p:cNvPr id="1026" name="Picture 2" descr="Aplastic Anemia - Ask Hematologist | Understand Hematolog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933" y="3557589"/>
            <a:ext cx="4800600" cy="3143250"/>
          </a:xfrm>
          <a:prstGeom prst="rect">
            <a:avLst/>
          </a:prstGeom>
          <a:noFill/>
          <a:extLst>
            <a:ext uri="{909E8E84-426E-40DD-AFC4-6F175D3DCCD1}">
              <a14:hiddenFill xmlns:a14="http://schemas.microsoft.com/office/drawing/2010/main">
                <a:solidFill>
                  <a:srgbClr val="FFFFFF"/>
                </a:solidFill>
              </a14:hiddenFill>
            </a:ext>
          </a:extLst>
        </p:spPr>
      </p:pic>
      <p:sp>
        <p:nvSpPr>
          <p:cNvPr id="2" name="Okvir za tekst 1"/>
          <p:cNvSpPr txBox="1"/>
          <p:nvPr/>
        </p:nvSpPr>
        <p:spPr>
          <a:xfrm>
            <a:off x="102916" y="985320"/>
            <a:ext cx="1672253" cy="369332"/>
          </a:xfrm>
          <a:prstGeom prst="rect">
            <a:avLst/>
          </a:prstGeom>
          <a:solidFill>
            <a:schemeClr val="bg1"/>
          </a:solidFill>
          <a:ln>
            <a:solidFill>
              <a:schemeClr val="tx1">
                <a:lumMod val="50000"/>
                <a:lumOff val="50000"/>
              </a:schemeClr>
            </a:solidFill>
          </a:ln>
        </p:spPr>
        <p:txBody>
          <a:bodyPr wrap="none" rtlCol="0">
            <a:spAutoFit/>
          </a:bodyPr>
          <a:lstStyle/>
          <a:p>
            <a:r>
              <a:rPr lang="sr-Latn-RS" dirty="0" err="1" smtClean="0"/>
              <a:t>Periferal</a:t>
            </a:r>
            <a:r>
              <a:rPr lang="sr-Latn-RS" dirty="0" smtClean="0"/>
              <a:t> </a:t>
            </a:r>
            <a:r>
              <a:rPr lang="sr-Latn-RS" dirty="0" err="1" smtClean="0"/>
              <a:t>blood</a:t>
            </a:r>
            <a:endParaRPr lang="sr-Latn-RS" dirty="0"/>
          </a:p>
        </p:txBody>
      </p:sp>
      <p:sp>
        <p:nvSpPr>
          <p:cNvPr id="6" name="Okvir za tekst 5"/>
          <p:cNvSpPr txBox="1"/>
          <p:nvPr/>
        </p:nvSpPr>
        <p:spPr>
          <a:xfrm>
            <a:off x="3367120" y="6485323"/>
            <a:ext cx="1556836" cy="369332"/>
          </a:xfrm>
          <a:prstGeom prst="rect">
            <a:avLst/>
          </a:prstGeom>
          <a:solidFill>
            <a:schemeClr val="bg1"/>
          </a:solidFill>
          <a:ln>
            <a:solidFill>
              <a:schemeClr val="tx1">
                <a:lumMod val="50000"/>
                <a:lumOff val="50000"/>
              </a:schemeClr>
            </a:solidFill>
          </a:ln>
        </p:spPr>
        <p:txBody>
          <a:bodyPr wrap="none" rtlCol="0">
            <a:spAutoFit/>
          </a:bodyPr>
          <a:lstStyle/>
          <a:p>
            <a:r>
              <a:rPr lang="sr-Latn-RS" dirty="0" smtClean="0"/>
              <a:t>Bone </a:t>
            </a:r>
            <a:r>
              <a:rPr lang="sr-Latn-RS" dirty="0" err="1" smtClean="0"/>
              <a:t>marrow</a:t>
            </a:r>
            <a:endParaRPr lang="sr-Latn-RS" dirty="0"/>
          </a:p>
        </p:txBody>
      </p:sp>
    </p:spTree>
    <p:extLst>
      <p:ext uri="{BB962C8B-B14F-4D97-AF65-F5344CB8AC3E}">
        <p14:creationId xmlns:p14="http://schemas.microsoft.com/office/powerpoint/2010/main" val="296293241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ika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35686"/>
            <a:ext cx="6480720" cy="6822313"/>
          </a:xfrm>
          <a:prstGeom prst="rect">
            <a:avLst/>
          </a:prstGeom>
        </p:spPr>
      </p:pic>
      <p:cxnSp>
        <p:nvCxnSpPr>
          <p:cNvPr id="9" name="Prava linija spajanja 8"/>
          <p:cNvCxnSpPr/>
          <p:nvPr/>
        </p:nvCxnSpPr>
        <p:spPr>
          <a:xfrm>
            <a:off x="1331640" y="764704"/>
            <a:ext cx="4896544" cy="7200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Prava linija spajanja 10"/>
          <p:cNvCxnSpPr/>
          <p:nvPr/>
        </p:nvCxnSpPr>
        <p:spPr>
          <a:xfrm>
            <a:off x="1259632" y="1340768"/>
            <a:ext cx="48965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Prava linija spajanja 12"/>
          <p:cNvCxnSpPr/>
          <p:nvPr/>
        </p:nvCxnSpPr>
        <p:spPr>
          <a:xfrm>
            <a:off x="1331640" y="4077072"/>
            <a:ext cx="48965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Prava linija spajanja 14"/>
          <p:cNvCxnSpPr/>
          <p:nvPr/>
        </p:nvCxnSpPr>
        <p:spPr>
          <a:xfrm>
            <a:off x="1331640" y="4653136"/>
            <a:ext cx="439248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Prava linija spajanja 16"/>
          <p:cNvCxnSpPr/>
          <p:nvPr/>
        </p:nvCxnSpPr>
        <p:spPr>
          <a:xfrm flipV="1">
            <a:off x="1259632" y="5661248"/>
            <a:ext cx="4896544" cy="7200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856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1062038"/>
            <a:ext cx="8229600" cy="777875"/>
          </a:xfrm>
        </p:spPr>
        <p:txBody>
          <a:bodyPr/>
          <a:lstStyle/>
          <a:p>
            <a:r>
              <a:rPr lang="en" altLang="sr-Latn-RS" sz="2800" b="1" i="1" u="sng" dirty="0" smtClean="0">
                <a:solidFill>
                  <a:schemeClr val="accent2">
                    <a:lumMod val="40000"/>
                    <a:lumOff val="60000"/>
                  </a:schemeClr>
                </a:solidFill>
              </a:rPr>
              <a:t>Diagnostic algorithm in AA</a:t>
            </a:r>
            <a:endParaRPr lang="en-US" altLang="sr-Latn-RS" sz="2800" b="1" i="1" u="sng" dirty="0" smtClean="0">
              <a:solidFill>
                <a:schemeClr val="accent2">
                  <a:lumMod val="40000"/>
                  <a:lumOff val="60000"/>
                </a:schemeClr>
              </a:solidFill>
            </a:endParaRPr>
          </a:p>
        </p:txBody>
      </p:sp>
      <p:sp>
        <p:nvSpPr>
          <p:cNvPr id="30723" name="Text Box 3"/>
          <p:cNvSpPr txBox="1">
            <a:spLocks noChangeArrowheads="1"/>
          </p:cNvSpPr>
          <p:nvPr/>
        </p:nvSpPr>
        <p:spPr bwMode="auto">
          <a:xfrm>
            <a:off x="631398" y="1800417"/>
            <a:ext cx="900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sr-Latn-RS" altLang="sr-Latn-RS" sz="2000" b="1" dirty="0" smtClean="0">
                <a:latin typeface="Garamond" panose="02020404030301010803" pitchFamily="18" charset="0"/>
              </a:rPr>
              <a:t>CBC</a:t>
            </a:r>
            <a:endParaRPr lang="en-US" altLang="sr-Latn-RS" sz="2000" b="1" dirty="0">
              <a:latin typeface="Garamond" panose="02020404030301010803" pitchFamily="18" charset="0"/>
            </a:endParaRPr>
          </a:p>
        </p:txBody>
      </p:sp>
      <p:sp>
        <p:nvSpPr>
          <p:cNvPr id="30724" name="Text Box 4"/>
          <p:cNvSpPr txBox="1">
            <a:spLocks noChangeArrowheads="1"/>
          </p:cNvSpPr>
          <p:nvPr/>
        </p:nvSpPr>
        <p:spPr bwMode="auto">
          <a:xfrm>
            <a:off x="395288" y="2133600"/>
            <a:ext cx="14398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a:solidFill>
                  <a:srgbClr val="FF9900"/>
                </a:solidFill>
                <a:latin typeface="Garamond" panose="02020404030301010803" pitchFamily="18" charset="0"/>
              </a:rPr>
              <a:t>   ↓</a:t>
            </a:r>
            <a:r>
              <a:rPr lang="en" altLang="sr-Latn-RS" sz="3600">
                <a:solidFill>
                  <a:srgbClr val="FF9900"/>
                </a:solidFill>
                <a:latin typeface="Garamond" panose="02020404030301010803" pitchFamily="18" charset="0"/>
              </a:rPr>
              <a:t> </a:t>
            </a:r>
            <a:endParaRPr lang="en-US" altLang="sr-Latn-RS" sz="2800" b="1">
              <a:solidFill>
                <a:srgbClr val="FF9900"/>
              </a:solidFill>
              <a:latin typeface="Garamond" panose="02020404030301010803" pitchFamily="18" charset="0"/>
            </a:endParaRPr>
          </a:p>
        </p:txBody>
      </p:sp>
      <p:sp>
        <p:nvSpPr>
          <p:cNvPr id="30725" name="Text Box 5"/>
          <p:cNvSpPr txBox="1">
            <a:spLocks noChangeArrowheads="1"/>
          </p:cNvSpPr>
          <p:nvPr/>
        </p:nvSpPr>
        <p:spPr bwMode="auto">
          <a:xfrm>
            <a:off x="179388" y="2636838"/>
            <a:ext cx="287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000" b="1">
                <a:latin typeface="Garamond" panose="02020404030301010803" pitchFamily="18" charset="0"/>
              </a:rPr>
              <a:t>pancytopenia</a:t>
            </a:r>
            <a:endParaRPr lang="en-US" altLang="sr-Latn-RS" sz="2000" b="1">
              <a:latin typeface="Garamond" panose="02020404030301010803" pitchFamily="18" charset="0"/>
            </a:endParaRPr>
          </a:p>
        </p:txBody>
      </p:sp>
      <p:sp>
        <p:nvSpPr>
          <p:cNvPr id="30726" name="Text Box 6"/>
          <p:cNvSpPr txBox="1">
            <a:spLocks noChangeArrowheads="1"/>
          </p:cNvSpPr>
          <p:nvPr/>
        </p:nvSpPr>
        <p:spPr bwMode="auto">
          <a:xfrm>
            <a:off x="-541338" y="3429000"/>
            <a:ext cx="39608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 altLang="sr-Latn-RS" sz="2000" b="1">
                <a:latin typeface="Garamond" panose="02020404030301010803" pitchFamily="18" charset="0"/>
              </a:rPr>
              <a:t>aspiration and biopsy</a:t>
            </a:r>
            <a:endParaRPr lang="sr-Cyrl-CS" altLang="sr-Latn-RS" sz="2000" b="1">
              <a:latin typeface="Garamond" panose="02020404030301010803" pitchFamily="18" charset="0"/>
            </a:endParaRPr>
          </a:p>
          <a:p>
            <a:pPr algn="ctr">
              <a:spcBef>
                <a:spcPct val="0"/>
              </a:spcBef>
              <a:buFontTx/>
              <a:buNone/>
            </a:pPr>
            <a:r>
              <a:rPr lang="en" altLang="sr-Latn-RS" sz="2000" b="1">
                <a:latin typeface="Garamond" panose="02020404030301010803" pitchFamily="18" charset="0"/>
              </a:rPr>
              <a:t>bone marrow</a:t>
            </a:r>
            <a:endParaRPr lang="en-US" altLang="sr-Latn-RS" sz="2000" b="1">
              <a:latin typeface="Garamond" panose="02020404030301010803" pitchFamily="18" charset="0"/>
            </a:endParaRPr>
          </a:p>
        </p:txBody>
      </p:sp>
      <p:sp>
        <p:nvSpPr>
          <p:cNvPr id="30727" name="Text Box 7"/>
          <p:cNvSpPr txBox="1">
            <a:spLocks noChangeArrowheads="1"/>
          </p:cNvSpPr>
          <p:nvPr/>
        </p:nvSpPr>
        <p:spPr bwMode="auto">
          <a:xfrm>
            <a:off x="684213" y="2924175"/>
            <a:ext cx="412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a:solidFill>
                  <a:srgbClr val="FF9900"/>
                </a:solidFill>
                <a:latin typeface="Garamond" panose="02020404030301010803" pitchFamily="18" charset="0"/>
              </a:rPr>
              <a:t>↓</a:t>
            </a:r>
          </a:p>
        </p:txBody>
      </p:sp>
      <p:sp>
        <p:nvSpPr>
          <p:cNvPr id="30728" name="Text Box 8"/>
          <p:cNvSpPr txBox="1">
            <a:spLocks noChangeArrowheads="1"/>
          </p:cNvSpPr>
          <p:nvPr/>
        </p:nvSpPr>
        <p:spPr bwMode="auto">
          <a:xfrm>
            <a:off x="950913" y="3970338"/>
            <a:ext cx="20367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sr-Latn-RS" sz="3600">
              <a:latin typeface="Garamond" panose="02020404030301010803" pitchFamily="18" charset="0"/>
            </a:endParaRPr>
          </a:p>
        </p:txBody>
      </p:sp>
      <p:sp>
        <p:nvSpPr>
          <p:cNvPr id="30729" name="Text Box 9"/>
          <p:cNvSpPr txBox="1">
            <a:spLocks noChangeArrowheads="1"/>
          </p:cNvSpPr>
          <p:nvPr/>
        </p:nvSpPr>
        <p:spPr bwMode="auto">
          <a:xfrm>
            <a:off x="950913" y="4041775"/>
            <a:ext cx="18208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sr-Latn-RS" sz="3600">
              <a:latin typeface="Garamond" panose="02020404030301010803" pitchFamily="18" charset="0"/>
            </a:endParaRPr>
          </a:p>
        </p:txBody>
      </p:sp>
      <p:sp>
        <p:nvSpPr>
          <p:cNvPr id="30730" name="Text Box 10"/>
          <p:cNvSpPr txBox="1">
            <a:spLocks noChangeArrowheads="1"/>
          </p:cNvSpPr>
          <p:nvPr/>
        </p:nvSpPr>
        <p:spPr bwMode="auto">
          <a:xfrm>
            <a:off x="827088" y="3933825"/>
            <a:ext cx="11731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a:solidFill>
                  <a:srgbClr val="FF9900"/>
                </a:solidFill>
                <a:latin typeface="Garamond" panose="02020404030301010803" pitchFamily="18" charset="0"/>
              </a:rPr>
              <a:t>↓</a:t>
            </a:r>
            <a:r>
              <a:rPr lang="en" altLang="sr-Latn-RS" sz="2800" b="1">
                <a:solidFill>
                  <a:srgbClr val="FF9900"/>
                </a:solidFill>
                <a:latin typeface="Garamond" panose="02020404030301010803" pitchFamily="18" charset="0"/>
              </a:rPr>
              <a:t> </a:t>
            </a:r>
            <a:r>
              <a:rPr lang="en" altLang="sr-Latn-RS" sz="2000" b="1">
                <a:latin typeface="Garamond" panose="02020404030301010803" pitchFamily="18" charset="0"/>
              </a:rPr>
              <a:t>fat</a:t>
            </a:r>
            <a:endParaRPr lang="en-US" altLang="sr-Latn-RS" sz="2000" b="1">
              <a:latin typeface="Garamond" panose="02020404030301010803" pitchFamily="18" charset="0"/>
            </a:endParaRPr>
          </a:p>
        </p:txBody>
      </p:sp>
      <p:sp>
        <p:nvSpPr>
          <p:cNvPr id="30731" name="Text Box 11"/>
          <p:cNvSpPr txBox="1">
            <a:spLocks noChangeArrowheads="1"/>
          </p:cNvSpPr>
          <p:nvPr/>
        </p:nvSpPr>
        <p:spPr bwMode="auto">
          <a:xfrm>
            <a:off x="755650" y="4581525"/>
            <a:ext cx="6508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800" b="1" dirty="0">
                <a:solidFill>
                  <a:schemeClr val="accent2">
                    <a:lumMod val="40000"/>
                    <a:lumOff val="60000"/>
                  </a:schemeClr>
                </a:solidFill>
                <a:latin typeface="Garamond" panose="02020404030301010803" pitchFamily="18" charset="0"/>
              </a:rPr>
              <a:t>AA</a:t>
            </a:r>
            <a:endParaRPr lang="en-US" altLang="sr-Latn-RS" sz="2800" b="1" dirty="0">
              <a:solidFill>
                <a:schemeClr val="accent2">
                  <a:lumMod val="40000"/>
                  <a:lumOff val="60000"/>
                </a:schemeClr>
              </a:solidFill>
              <a:latin typeface="Garamond" panose="02020404030301010803" pitchFamily="18" charset="0"/>
            </a:endParaRPr>
          </a:p>
        </p:txBody>
      </p:sp>
      <p:sp>
        <p:nvSpPr>
          <p:cNvPr id="30732" name="Text Box 12"/>
          <p:cNvSpPr txBox="1">
            <a:spLocks noChangeArrowheads="1"/>
          </p:cNvSpPr>
          <p:nvPr/>
        </p:nvSpPr>
        <p:spPr bwMode="auto">
          <a:xfrm>
            <a:off x="1" y="5373688"/>
            <a:ext cx="2763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000" b="1" dirty="0">
                <a:latin typeface="Garamond" panose="02020404030301010803" pitchFamily="18" charset="0"/>
              </a:rPr>
              <a:t>cytogenetics </a:t>
            </a:r>
            <a:r>
              <a:rPr lang="sr-Latn-RS" altLang="sr-Latn-RS" sz="2000" b="1" dirty="0" err="1" smtClean="0">
                <a:latin typeface="Garamond" panose="02020404030301010803" pitchFamily="18" charset="0"/>
              </a:rPr>
              <a:t>perif.blood</a:t>
            </a:r>
            <a:endParaRPr lang="en-US" altLang="sr-Latn-RS" sz="2000" b="1" dirty="0">
              <a:latin typeface="Garamond" panose="02020404030301010803" pitchFamily="18" charset="0"/>
            </a:endParaRPr>
          </a:p>
        </p:txBody>
      </p:sp>
      <p:sp>
        <p:nvSpPr>
          <p:cNvPr id="30733" name="Text Box 13"/>
          <p:cNvSpPr txBox="1">
            <a:spLocks noChangeArrowheads="1"/>
          </p:cNvSpPr>
          <p:nvPr/>
        </p:nvSpPr>
        <p:spPr bwMode="auto">
          <a:xfrm>
            <a:off x="900113" y="4868863"/>
            <a:ext cx="412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a:solidFill>
                  <a:srgbClr val="FF9900"/>
                </a:solidFill>
                <a:latin typeface="Garamond" panose="02020404030301010803" pitchFamily="18" charset="0"/>
              </a:rPr>
              <a:t>↓</a:t>
            </a:r>
          </a:p>
        </p:txBody>
      </p:sp>
      <p:sp>
        <p:nvSpPr>
          <p:cNvPr id="30734" name="Text Box 14"/>
          <p:cNvSpPr txBox="1">
            <a:spLocks noChangeArrowheads="1"/>
          </p:cNvSpPr>
          <p:nvPr/>
        </p:nvSpPr>
        <p:spPr bwMode="auto">
          <a:xfrm>
            <a:off x="468313" y="6165850"/>
            <a:ext cx="20781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800" b="1" dirty="0">
                <a:solidFill>
                  <a:schemeClr val="accent2">
                    <a:lumMod val="40000"/>
                    <a:lumOff val="60000"/>
                  </a:schemeClr>
                </a:solidFill>
                <a:latin typeface="Garamond" panose="02020404030301010803" pitchFamily="18" charset="0"/>
              </a:rPr>
              <a:t>acquired AA</a:t>
            </a:r>
            <a:endParaRPr lang="en-US" altLang="sr-Latn-RS" sz="2800" b="1" dirty="0">
              <a:solidFill>
                <a:schemeClr val="accent2">
                  <a:lumMod val="40000"/>
                  <a:lumOff val="60000"/>
                </a:schemeClr>
              </a:solidFill>
              <a:latin typeface="Garamond" panose="02020404030301010803" pitchFamily="18" charset="0"/>
            </a:endParaRPr>
          </a:p>
        </p:txBody>
      </p:sp>
      <p:sp>
        <p:nvSpPr>
          <p:cNvPr id="30735" name="Text Box 15"/>
          <p:cNvSpPr txBox="1">
            <a:spLocks noChangeArrowheads="1"/>
          </p:cNvSpPr>
          <p:nvPr/>
        </p:nvSpPr>
        <p:spPr bwMode="auto">
          <a:xfrm>
            <a:off x="1116013" y="5661025"/>
            <a:ext cx="4154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dirty="0" smtClean="0">
                <a:solidFill>
                  <a:srgbClr val="FF9900"/>
                </a:solidFill>
                <a:latin typeface="Garamond" panose="02020404030301010803" pitchFamily="18" charset="0"/>
              </a:rPr>
              <a:t>↓</a:t>
            </a:r>
            <a:endParaRPr lang="en" altLang="sr-Latn-RS" sz="2800" b="1" dirty="0">
              <a:solidFill>
                <a:srgbClr val="FF9900"/>
              </a:solidFill>
              <a:latin typeface="Garamond" panose="02020404030301010803" pitchFamily="18" charset="0"/>
            </a:endParaRPr>
          </a:p>
        </p:txBody>
      </p:sp>
      <p:sp>
        <p:nvSpPr>
          <p:cNvPr id="30736" name="Text Box 16"/>
          <p:cNvSpPr txBox="1">
            <a:spLocks noChangeArrowheads="1"/>
          </p:cNvSpPr>
          <p:nvPr/>
        </p:nvSpPr>
        <p:spPr bwMode="auto">
          <a:xfrm>
            <a:off x="3779838" y="3357563"/>
            <a:ext cx="30813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FontTx/>
              <a:buNone/>
            </a:pPr>
            <a:endParaRPr lang="en-US" altLang="sr-Latn-RS" sz="3600">
              <a:latin typeface="Garamond" panose="02020404030301010803" pitchFamily="18" charset="0"/>
            </a:endParaRPr>
          </a:p>
        </p:txBody>
      </p:sp>
      <p:sp>
        <p:nvSpPr>
          <p:cNvPr id="30737" name="Text Box 17"/>
          <p:cNvSpPr txBox="1">
            <a:spLocks noChangeArrowheads="1"/>
          </p:cNvSpPr>
          <p:nvPr/>
        </p:nvSpPr>
        <p:spPr bwMode="auto">
          <a:xfrm>
            <a:off x="3419475" y="3500438"/>
            <a:ext cx="5905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b="1">
                <a:solidFill>
                  <a:srgbClr val="FF9900"/>
                </a:solidFill>
                <a:latin typeface="Garamond" panose="02020404030301010803" pitchFamily="18" charset="0"/>
              </a:rPr>
              <a:t>→</a:t>
            </a:r>
          </a:p>
        </p:txBody>
      </p:sp>
      <p:sp>
        <p:nvSpPr>
          <p:cNvPr id="30738" name="Text Box 18"/>
          <p:cNvSpPr txBox="1">
            <a:spLocks noChangeArrowheads="1"/>
          </p:cNvSpPr>
          <p:nvPr/>
        </p:nvSpPr>
        <p:spPr bwMode="auto">
          <a:xfrm>
            <a:off x="3203575" y="2924175"/>
            <a:ext cx="3963988"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 altLang="sr-Latn-RS" sz="2000" b="1">
                <a:latin typeface="Garamond" panose="02020404030301010803" pitchFamily="18" charset="0"/>
              </a:rPr>
              <a:t>blasts, dysplasia</a:t>
            </a:r>
          </a:p>
          <a:p>
            <a:pPr algn="ctr">
              <a:spcBef>
                <a:spcPct val="0"/>
              </a:spcBef>
              <a:buFontTx/>
              <a:buNone/>
            </a:pPr>
            <a:r>
              <a:rPr lang="en" altLang="sr-Latn-RS" sz="2000" b="1">
                <a:latin typeface="Garamond" panose="02020404030301010803" pitchFamily="18" charset="0"/>
              </a:rPr>
              <a:t>fibrosis,</a:t>
            </a:r>
            <a:endParaRPr lang="sr-Cyrl-CS" altLang="sr-Latn-RS" sz="2000" b="1">
              <a:latin typeface="Garamond" panose="02020404030301010803" pitchFamily="18" charset="0"/>
            </a:endParaRPr>
          </a:p>
          <a:p>
            <a:pPr algn="ctr">
              <a:spcBef>
                <a:spcPct val="0"/>
              </a:spcBef>
              <a:buFontTx/>
              <a:buNone/>
            </a:pPr>
            <a:r>
              <a:rPr lang="en" altLang="sr-Latn-RS" sz="2000" b="1">
                <a:latin typeface="Garamond" panose="02020404030301010803" pitchFamily="18" charset="0"/>
              </a:rPr>
              <a:t>cytogenetic</a:t>
            </a:r>
          </a:p>
          <a:p>
            <a:pPr algn="ctr">
              <a:spcBef>
                <a:spcPct val="0"/>
              </a:spcBef>
              <a:buFontTx/>
              <a:buNone/>
            </a:pPr>
            <a:r>
              <a:rPr lang="en" altLang="sr-Latn-RS" sz="2000" b="1">
                <a:latin typeface="Garamond" panose="02020404030301010803" pitchFamily="18" charset="0"/>
              </a:rPr>
              <a:t>changes</a:t>
            </a:r>
            <a:endParaRPr lang="en-US" altLang="sr-Latn-RS" sz="2000" b="1">
              <a:latin typeface="Garamond" panose="02020404030301010803" pitchFamily="18" charset="0"/>
            </a:endParaRPr>
          </a:p>
        </p:txBody>
      </p:sp>
      <p:sp>
        <p:nvSpPr>
          <p:cNvPr id="30739" name="Text Box 19"/>
          <p:cNvSpPr txBox="1">
            <a:spLocks noChangeArrowheads="1"/>
          </p:cNvSpPr>
          <p:nvPr/>
        </p:nvSpPr>
        <p:spPr bwMode="auto">
          <a:xfrm>
            <a:off x="6443663" y="3546475"/>
            <a:ext cx="5905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b="1">
                <a:solidFill>
                  <a:srgbClr val="FF9900"/>
                </a:solidFill>
                <a:latin typeface="Garamond" panose="02020404030301010803" pitchFamily="18" charset="0"/>
              </a:rPr>
              <a:t>→</a:t>
            </a:r>
          </a:p>
        </p:txBody>
      </p:sp>
      <p:sp>
        <p:nvSpPr>
          <p:cNvPr id="30740" name="Text Box 20"/>
          <p:cNvSpPr txBox="1">
            <a:spLocks noChangeArrowheads="1"/>
          </p:cNvSpPr>
          <p:nvPr/>
        </p:nvSpPr>
        <p:spPr bwMode="auto">
          <a:xfrm>
            <a:off x="7019925" y="3644900"/>
            <a:ext cx="19923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800" b="1" dirty="0">
                <a:solidFill>
                  <a:schemeClr val="accent2">
                    <a:lumMod val="40000"/>
                    <a:lumOff val="60000"/>
                  </a:schemeClr>
                </a:solidFill>
                <a:latin typeface="Garamond" panose="02020404030301010803" pitchFamily="18" charset="0"/>
              </a:rPr>
              <a:t>MDS, AML</a:t>
            </a:r>
          </a:p>
        </p:txBody>
      </p:sp>
      <p:sp>
        <p:nvSpPr>
          <p:cNvPr id="30741" name="Text Box 21"/>
          <p:cNvSpPr txBox="1">
            <a:spLocks noChangeArrowheads="1"/>
          </p:cNvSpPr>
          <p:nvPr/>
        </p:nvSpPr>
        <p:spPr bwMode="auto">
          <a:xfrm>
            <a:off x="2843213" y="5300663"/>
            <a:ext cx="64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a:solidFill>
                  <a:srgbClr val="FF9900"/>
                </a:solidFill>
                <a:latin typeface="Garamond" panose="02020404030301010803" pitchFamily="18" charset="0"/>
              </a:rPr>
              <a:t>→</a:t>
            </a:r>
          </a:p>
        </p:txBody>
      </p:sp>
      <p:sp>
        <p:nvSpPr>
          <p:cNvPr id="30742" name="Text Box 22"/>
          <p:cNvSpPr txBox="1">
            <a:spLocks noChangeArrowheads="1"/>
          </p:cNvSpPr>
          <p:nvPr/>
        </p:nvSpPr>
        <p:spPr bwMode="auto">
          <a:xfrm>
            <a:off x="3563938" y="5251450"/>
            <a:ext cx="188118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000" b="1">
                <a:latin typeface="Garamond" panose="02020404030301010803" pitchFamily="18" charset="0"/>
              </a:rPr>
              <a:t>sensitivity to</a:t>
            </a:r>
          </a:p>
          <a:p>
            <a:pPr>
              <a:spcBef>
                <a:spcPct val="0"/>
              </a:spcBef>
              <a:buFontTx/>
              <a:buNone/>
            </a:pPr>
            <a:r>
              <a:rPr lang="en" altLang="sr-Latn-RS" sz="2000" b="1">
                <a:latin typeface="Garamond" panose="02020404030301010803" pitchFamily="18" charset="0"/>
              </a:rPr>
              <a:t>DEB, MMC</a:t>
            </a:r>
            <a:endParaRPr lang="en-US" altLang="sr-Latn-RS" sz="2000" b="1">
              <a:latin typeface="Garamond" panose="02020404030301010803" pitchFamily="18" charset="0"/>
            </a:endParaRPr>
          </a:p>
        </p:txBody>
      </p:sp>
      <p:sp>
        <p:nvSpPr>
          <p:cNvPr id="30743" name="Text Box 23"/>
          <p:cNvSpPr txBox="1">
            <a:spLocks noChangeArrowheads="1"/>
          </p:cNvSpPr>
          <p:nvPr/>
        </p:nvSpPr>
        <p:spPr bwMode="auto">
          <a:xfrm>
            <a:off x="5445125" y="5233433"/>
            <a:ext cx="1136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b="1" dirty="0">
                <a:solidFill>
                  <a:srgbClr val="FF9900"/>
                </a:solidFill>
                <a:latin typeface="Garamond" panose="02020404030301010803" pitchFamily="18" charset="0"/>
              </a:rPr>
              <a:t>→</a:t>
            </a:r>
          </a:p>
        </p:txBody>
      </p:sp>
      <p:sp>
        <p:nvSpPr>
          <p:cNvPr id="30744" name="Text Box 24"/>
          <p:cNvSpPr txBox="1">
            <a:spLocks noChangeArrowheads="1"/>
          </p:cNvSpPr>
          <p:nvPr/>
        </p:nvSpPr>
        <p:spPr bwMode="auto">
          <a:xfrm>
            <a:off x="6496050" y="5287963"/>
            <a:ext cx="26511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800" b="1" dirty="0">
                <a:solidFill>
                  <a:schemeClr val="accent2">
                    <a:lumMod val="40000"/>
                    <a:lumOff val="60000"/>
                  </a:schemeClr>
                </a:solidFill>
                <a:latin typeface="Garamond" panose="02020404030301010803" pitchFamily="18" charset="0"/>
              </a:rPr>
              <a:t>Fanconi anemia</a:t>
            </a:r>
            <a:endParaRPr lang="en-US" altLang="sr-Latn-RS" sz="2800" b="1" dirty="0">
              <a:solidFill>
                <a:schemeClr val="accent2">
                  <a:lumMod val="40000"/>
                  <a:lumOff val="60000"/>
                </a:schemeClr>
              </a:solidFill>
              <a:latin typeface="Garamond" panose="02020404030301010803" pitchFamily="18" charset="0"/>
            </a:endParaRPr>
          </a:p>
        </p:txBody>
      </p:sp>
    </p:spTree>
    <p:extLst>
      <p:ext uri="{BB962C8B-B14F-4D97-AF65-F5344CB8AC3E}">
        <p14:creationId xmlns:p14="http://schemas.microsoft.com/office/powerpoint/2010/main" val="361448739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11188" y="1341438"/>
            <a:ext cx="8229600" cy="576262"/>
          </a:xfrm>
        </p:spPr>
        <p:txBody>
          <a:bodyPr/>
          <a:lstStyle/>
          <a:p>
            <a:r>
              <a:rPr lang="en" altLang="sr-Latn-RS" sz="3200" b="1" i="1" u="sng" dirty="0" smtClean="0">
                <a:solidFill>
                  <a:schemeClr val="accent6">
                    <a:lumMod val="40000"/>
                    <a:lumOff val="60000"/>
                  </a:schemeClr>
                </a:solidFill>
              </a:rPr>
              <a:t>Differential diagnosis</a:t>
            </a:r>
          </a:p>
        </p:txBody>
      </p:sp>
      <p:sp>
        <p:nvSpPr>
          <p:cNvPr id="14339" name="Rectangle 3"/>
          <p:cNvSpPr>
            <a:spLocks noGrp="1" noChangeArrowheads="1"/>
          </p:cNvSpPr>
          <p:nvPr>
            <p:ph type="body" idx="1"/>
          </p:nvPr>
        </p:nvSpPr>
        <p:spPr>
          <a:xfrm>
            <a:off x="468313" y="2178050"/>
            <a:ext cx="8351837" cy="4679950"/>
          </a:xfrm>
        </p:spPr>
        <p:txBody>
          <a:bodyPr/>
          <a:lstStyle/>
          <a:p>
            <a:pPr>
              <a:buClr>
                <a:srgbClr val="FF9900"/>
              </a:buClr>
            </a:pPr>
            <a:r>
              <a:rPr lang="en" altLang="sr-Latn-RS" sz="2400" b="1" smtClean="0"/>
              <a:t>Bone marrow infiltration</a:t>
            </a:r>
          </a:p>
          <a:p>
            <a:pPr>
              <a:buClr>
                <a:srgbClr val="FF9900"/>
              </a:buClr>
              <a:buFontTx/>
              <a:buNone/>
            </a:pPr>
            <a:r>
              <a:rPr lang="en" altLang="sr-Latn-RS" sz="2400" b="1" smtClean="0"/>
              <a:t>(acute leukemia, multiple myeloma, metastases of Sa, etc.)</a:t>
            </a:r>
          </a:p>
          <a:p>
            <a:pPr>
              <a:buClr>
                <a:srgbClr val="FF9900"/>
              </a:buClr>
            </a:pPr>
            <a:r>
              <a:rPr lang="en" altLang="sr-Latn-RS" sz="2400" b="1" smtClean="0"/>
              <a:t>Diseases of the spleen</a:t>
            </a:r>
          </a:p>
          <a:p>
            <a:pPr>
              <a:buClr>
                <a:srgbClr val="FF9900"/>
              </a:buClr>
            </a:pPr>
            <a:r>
              <a:rPr lang="en" altLang="sr-Latn-RS" sz="2400" b="1" smtClean="0"/>
              <a:t>Megaloblastic anemia</a:t>
            </a:r>
          </a:p>
          <a:p>
            <a:pPr>
              <a:buClr>
                <a:srgbClr val="FF9900"/>
              </a:buClr>
            </a:pPr>
            <a:r>
              <a:rPr lang="en" altLang="sr-Latn-RS" sz="2400" b="1" smtClean="0"/>
              <a:t>SLE</a:t>
            </a:r>
          </a:p>
          <a:p>
            <a:pPr>
              <a:buClr>
                <a:srgbClr val="FF9900"/>
              </a:buClr>
            </a:pPr>
            <a:r>
              <a:rPr lang="en" altLang="sr-Latn-RS" sz="2400" b="1" smtClean="0"/>
              <a:t>Paroxysmal nocturnal hemoglobinuria</a:t>
            </a:r>
          </a:p>
          <a:p>
            <a:pPr>
              <a:buClr>
                <a:srgbClr val="FF9900"/>
              </a:buClr>
            </a:pPr>
            <a:r>
              <a:rPr lang="en" altLang="sr-Latn-RS" sz="2400" b="1" smtClean="0"/>
              <a:t>Myelodysplastic syndromes</a:t>
            </a:r>
          </a:p>
        </p:txBody>
      </p:sp>
    </p:spTree>
    <p:extLst>
      <p:ext uri="{BB962C8B-B14F-4D97-AF65-F5344CB8AC3E}">
        <p14:creationId xmlns:p14="http://schemas.microsoft.com/office/powerpoint/2010/main" val="154887716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xfrm>
            <a:off x="971550" y="2387600"/>
            <a:ext cx="7272338" cy="3805238"/>
          </a:xfrm>
        </p:spPr>
        <p:txBody>
          <a:bodyPr/>
          <a:lstStyle/>
          <a:p>
            <a:pPr>
              <a:buClr>
                <a:srgbClr val="FF9900"/>
              </a:buClr>
            </a:pPr>
            <a:r>
              <a:rPr lang="en" altLang="sr-Latn-RS" sz="3000" b="1" smtClean="0"/>
              <a:t>Allogeneic bone marrow transplantation</a:t>
            </a:r>
          </a:p>
          <a:p>
            <a:pPr>
              <a:buClr>
                <a:srgbClr val="FF9900"/>
              </a:buClr>
            </a:pPr>
            <a:r>
              <a:rPr lang="en" altLang="sr-Latn-RS" sz="3000" b="1" smtClean="0"/>
              <a:t>Immunosuppressive therapy</a:t>
            </a:r>
          </a:p>
          <a:p>
            <a:pPr>
              <a:buClr>
                <a:srgbClr val="FF9900"/>
              </a:buClr>
            </a:pPr>
            <a:r>
              <a:rPr lang="en" altLang="sr-Latn-RS" sz="3000" b="1" smtClean="0"/>
              <a:t>Androgens</a:t>
            </a:r>
          </a:p>
          <a:p>
            <a:pPr>
              <a:buClr>
                <a:srgbClr val="FF9900"/>
              </a:buClr>
            </a:pPr>
            <a:r>
              <a:rPr lang="en" altLang="sr-Latn-RS" sz="3000" b="1" smtClean="0"/>
              <a:t>Treatment of infections</a:t>
            </a:r>
          </a:p>
          <a:p>
            <a:pPr>
              <a:buClr>
                <a:srgbClr val="FF9900"/>
              </a:buClr>
            </a:pPr>
            <a:r>
              <a:rPr lang="en" altLang="sr-Latn-RS" sz="3000" b="1" smtClean="0"/>
              <a:t>Substitution therapy</a:t>
            </a:r>
          </a:p>
        </p:txBody>
      </p:sp>
      <p:sp>
        <p:nvSpPr>
          <p:cNvPr id="16387" name="Rectangle 3"/>
          <p:cNvSpPr>
            <a:spLocks noGrp="1" noChangeArrowheads="1"/>
          </p:cNvSpPr>
          <p:nvPr>
            <p:ph type="title"/>
          </p:nvPr>
        </p:nvSpPr>
        <p:spPr>
          <a:xfrm>
            <a:off x="395288" y="1412875"/>
            <a:ext cx="8229600" cy="576263"/>
          </a:xfrm>
          <a:noFill/>
        </p:spPr>
        <p:txBody>
          <a:bodyPr anchorCtr="1"/>
          <a:lstStyle/>
          <a:p>
            <a:r>
              <a:rPr lang="en" altLang="sr-Latn-RS" b="1" i="1" u="sng" dirty="0" smtClean="0">
                <a:solidFill>
                  <a:schemeClr val="accent6">
                    <a:lumMod val="40000"/>
                    <a:lumOff val="60000"/>
                  </a:schemeClr>
                </a:solidFill>
              </a:rPr>
              <a:t>Therapy</a:t>
            </a:r>
          </a:p>
        </p:txBody>
      </p:sp>
    </p:spTree>
    <p:extLst>
      <p:ext uri="{BB962C8B-B14F-4D97-AF65-F5344CB8AC3E}">
        <p14:creationId xmlns:p14="http://schemas.microsoft.com/office/powerpoint/2010/main" val="38425794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250825" y="1989138"/>
            <a:ext cx="8686800" cy="5943600"/>
          </a:xfrm>
        </p:spPr>
        <p:txBody>
          <a:bodyPr/>
          <a:lstStyle/>
          <a:p>
            <a:pPr>
              <a:buClr>
                <a:srgbClr val="FF9900"/>
              </a:buClr>
            </a:pPr>
            <a:r>
              <a:rPr lang="en" altLang="sr-Latn-RS" sz="2400" b="1" dirty="0" smtClean="0"/>
              <a:t>Allogeneic bone marrow transplantation of a related HLA donor → cure</a:t>
            </a:r>
          </a:p>
          <a:p>
            <a:pPr>
              <a:buFontTx/>
              <a:buChar char="-"/>
            </a:pPr>
            <a:r>
              <a:rPr lang="en" altLang="sr-Latn-RS" sz="2400" b="1" dirty="0" smtClean="0"/>
              <a:t>Five - year survival 66 % of patients </a:t>
            </a:r>
            <a:endParaRPr lang="sr-Latn-RS" altLang="sr-Latn-RS" sz="2400" b="1" dirty="0" smtClean="0"/>
          </a:p>
          <a:p>
            <a:pPr>
              <a:buFontTx/>
              <a:buChar char="-"/>
            </a:pPr>
            <a:r>
              <a:rPr lang="en" altLang="sr-Latn-RS" sz="2400" b="1" dirty="0" smtClean="0"/>
              <a:t> In some studies , it is up to 70-80% in younger people from 45 years</a:t>
            </a:r>
          </a:p>
          <a:p>
            <a:pPr>
              <a:buFontTx/>
              <a:buNone/>
            </a:pPr>
            <a:endParaRPr lang="sl-SI" altLang="sr-Latn-RS" sz="2400" b="1" dirty="0" smtClean="0"/>
          </a:p>
          <a:p>
            <a:pPr>
              <a:buClr>
                <a:srgbClr val="FF9900"/>
              </a:buClr>
            </a:pPr>
            <a:r>
              <a:rPr lang="en" altLang="sr-Latn-RS" sz="2400" b="1" dirty="0" smtClean="0"/>
              <a:t>Allogeneic transplantation </a:t>
            </a:r>
            <a:r>
              <a:rPr lang="sr-Latn-RS" altLang="sr-Latn-RS" sz="2400" b="1" dirty="0" smtClean="0"/>
              <a:t>HSC from </a:t>
            </a:r>
            <a:r>
              <a:rPr lang="sr-Latn-RS" altLang="sr-Latn-RS" sz="2400" b="1" dirty="0" err="1" smtClean="0"/>
              <a:t>an</a:t>
            </a:r>
            <a:r>
              <a:rPr lang="sr-Latn-RS" altLang="sr-Latn-RS" sz="2400" b="1" dirty="0" smtClean="0"/>
              <a:t> </a:t>
            </a:r>
            <a:r>
              <a:rPr lang="sr-Latn-RS" altLang="sr-Latn-RS" sz="2400" b="1" dirty="0" err="1" smtClean="0"/>
              <a:t>unrelated</a:t>
            </a:r>
            <a:r>
              <a:rPr lang="sr-Latn-RS" altLang="sr-Latn-RS" sz="2400" b="1" dirty="0" smtClean="0"/>
              <a:t> </a:t>
            </a:r>
            <a:r>
              <a:rPr lang="sr-Latn-RS" altLang="sr-Latn-RS" sz="2400" b="1" dirty="0" err="1" smtClean="0"/>
              <a:t>healthy</a:t>
            </a:r>
            <a:r>
              <a:rPr lang="sr-Latn-RS" altLang="sr-Latn-RS" sz="2400" b="1" dirty="0" smtClean="0"/>
              <a:t> </a:t>
            </a:r>
            <a:r>
              <a:rPr lang="en" altLang="sr-Latn-RS" sz="2400" b="1" dirty="0" smtClean="0"/>
              <a:t> donor </a:t>
            </a:r>
          </a:p>
          <a:p>
            <a:pPr>
              <a:buClr>
                <a:srgbClr val="FF9900"/>
              </a:buClr>
              <a:buFontTx/>
              <a:buNone/>
            </a:pPr>
            <a:endParaRPr lang="sl-SI" altLang="sr-Latn-RS" sz="2400" b="1" dirty="0" smtClean="0"/>
          </a:p>
        </p:txBody>
      </p:sp>
      <p:sp>
        <p:nvSpPr>
          <p:cNvPr id="17411" name="Rectangle 3"/>
          <p:cNvSpPr>
            <a:spLocks noGrp="1" noChangeArrowheads="1"/>
          </p:cNvSpPr>
          <p:nvPr>
            <p:ph type="title"/>
          </p:nvPr>
        </p:nvSpPr>
        <p:spPr>
          <a:xfrm>
            <a:off x="684213" y="1268413"/>
            <a:ext cx="8229600" cy="576262"/>
          </a:xfrm>
          <a:noFill/>
        </p:spPr>
        <p:txBody>
          <a:bodyPr anchorCtr="1"/>
          <a:lstStyle/>
          <a:p>
            <a:r>
              <a:rPr lang="en" altLang="sr-Latn-RS" b="1" i="1" u="sng" dirty="0" smtClean="0">
                <a:solidFill>
                  <a:schemeClr val="accent6">
                    <a:lumMod val="40000"/>
                    <a:lumOff val="60000"/>
                  </a:schemeClr>
                </a:solidFill>
              </a:rPr>
              <a:t>Therapy</a:t>
            </a:r>
          </a:p>
        </p:txBody>
      </p:sp>
    </p:spTree>
    <p:extLst>
      <p:ext uri="{BB962C8B-B14F-4D97-AF65-F5344CB8AC3E}">
        <p14:creationId xmlns:p14="http://schemas.microsoft.com/office/powerpoint/2010/main" val="398809261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250825" y="2349500"/>
            <a:ext cx="8686800" cy="5943600"/>
          </a:xfrm>
        </p:spPr>
        <p:txBody>
          <a:bodyPr/>
          <a:lstStyle/>
          <a:p>
            <a:pPr>
              <a:buClr>
                <a:srgbClr val="FF9900"/>
              </a:buClr>
            </a:pPr>
            <a:r>
              <a:rPr lang="en" altLang="sr-Latn-RS" sz="2800" b="1" smtClean="0"/>
              <a:t>High transplant mortality</a:t>
            </a:r>
            <a:endParaRPr lang="sr-Cyrl-CS" altLang="sr-Latn-RS" sz="2800" b="1" smtClean="0"/>
          </a:p>
          <a:p>
            <a:pPr>
              <a:buClr>
                <a:srgbClr val="FF9900"/>
              </a:buClr>
              <a:buFontTx/>
              <a:buNone/>
            </a:pPr>
            <a:r>
              <a:rPr lang="en" altLang="sr-Latn-RS" sz="2800" b="1" smtClean="0"/>
              <a:t>   (and up to 30%)</a:t>
            </a:r>
          </a:p>
          <a:p>
            <a:pPr>
              <a:buClr>
                <a:srgbClr val="FF9900"/>
              </a:buClr>
            </a:pPr>
            <a:r>
              <a:rPr lang="en" altLang="sr-Latn-RS" sz="2800" b="1" smtClean="0"/>
              <a:t>Infections</a:t>
            </a:r>
          </a:p>
          <a:p>
            <a:pPr>
              <a:buClr>
                <a:srgbClr val="FF9900"/>
              </a:buClr>
              <a:buFontTx/>
              <a:buNone/>
            </a:pPr>
            <a:r>
              <a:rPr lang="en" altLang="sr-Latn-RS" sz="2800" b="1" smtClean="0"/>
              <a:t>(CMV, fungi, atypical mycobacteria, etc.)</a:t>
            </a:r>
          </a:p>
          <a:p>
            <a:pPr>
              <a:buClr>
                <a:srgbClr val="FF9900"/>
              </a:buClr>
            </a:pPr>
            <a:r>
              <a:rPr lang="en" altLang="sr-Latn-RS" sz="2800" b="1" smtClean="0"/>
              <a:t>Graft rejection</a:t>
            </a:r>
          </a:p>
          <a:p>
            <a:pPr>
              <a:buClr>
                <a:srgbClr val="FF9900"/>
              </a:buClr>
            </a:pPr>
            <a:r>
              <a:rPr lang="en" altLang="sr-Latn-RS" sz="2800" b="1" smtClean="0"/>
              <a:t>GvHD</a:t>
            </a:r>
          </a:p>
        </p:txBody>
      </p:sp>
      <p:sp>
        <p:nvSpPr>
          <p:cNvPr id="18435" name="Rectangle 3"/>
          <p:cNvSpPr>
            <a:spLocks noGrp="1" noChangeArrowheads="1"/>
          </p:cNvSpPr>
          <p:nvPr>
            <p:ph type="title"/>
          </p:nvPr>
        </p:nvSpPr>
        <p:spPr>
          <a:xfrm>
            <a:off x="684213" y="1484313"/>
            <a:ext cx="8229600" cy="576262"/>
          </a:xfrm>
          <a:noFill/>
        </p:spPr>
        <p:txBody>
          <a:bodyPr anchorCtr="1"/>
          <a:lstStyle/>
          <a:p>
            <a:r>
              <a:rPr lang="en" altLang="sr-Latn-RS" b="1" i="1" u="sng" dirty="0" smtClean="0">
                <a:solidFill>
                  <a:schemeClr val="accent6">
                    <a:lumMod val="40000"/>
                    <a:lumOff val="60000"/>
                  </a:schemeClr>
                </a:solidFill>
              </a:rPr>
              <a:t>Complications of therapy</a:t>
            </a:r>
          </a:p>
        </p:txBody>
      </p:sp>
    </p:spTree>
    <p:extLst>
      <p:ext uri="{BB962C8B-B14F-4D97-AF65-F5344CB8AC3E}">
        <p14:creationId xmlns:p14="http://schemas.microsoft.com/office/powerpoint/2010/main" val="394124897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55650" y="1412875"/>
            <a:ext cx="8229600" cy="836613"/>
          </a:xfrm>
        </p:spPr>
        <p:txBody>
          <a:bodyPr/>
          <a:lstStyle/>
          <a:p>
            <a:pPr>
              <a:buFont typeface="Wingdings" panose="05000000000000000000" pitchFamily="2" charset="2"/>
              <a:buNone/>
            </a:pPr>
            <a:r>
              <a:rPr lang="en" altLang="sr-Latn-RS" sz="2800" dirty="0" smtClean="0">
                <a:solidFill>
                  <a:schemeClr val="accent6">
                    <a:lumMod val="40000"/>
                    <a:lumOff val="60000"/>
                  </a:schemeClr>
                </a:solidFill>
              </a:rPr>
              <a:t> </a:t>
            </a:r>
            <a:r>
              <a:rPr lang="en" altLang="sr-Latn-RS" sz="2800" b="1" i="1" u="sng" dirty="0" smtClean="0">
                <a:solidFill>
                  <a:schemeClr val="accent6">
                    <a:lumMod val="40000"/>
                    <a:lumOff val="60000"/>
                  </a:schemeClr>
                </a:solidFill>
              </a:rPr>
              <a:t>Immunosuppressive therapy</a:t>
            </a:r>
            <a:endParaRPr lang="en-US" altLang="sr-Latn-RS" sz="2800" b="1" i="1" u="sng" dirty="0" smtClean="0">
              <a:solidFill>
                <a:schemeClr val="accent6">
                  <a:lumMod val="40000"/>
                  <a:lumOff val="60000"/>
                </a:schemeClr>
              </a:solidFill>
            </a:endParaRPr>
          </a:p>
        </p:txBody>
      </p:sp>
      <p:sp>
        <p:nvSpPr>
          <p:cNvPr id="19459" name="Rectangle 3"/>
          <p:cNvSpPr>
            <a:spLocks noGrp="1" noChangeArrowheads="1"/>
          </p:cNvSpPr>
          <p:nvPr>
            <p:ph type="body" idx="1"/>
          </p:nvPr>
        </p:nvSpPr>
        <p:spPr>
          <a:xfrm>
            <a:off x="381000" y="2420938"/>
            <a:ext cx="8763000" cy="4883150"/>
          </a:xfrm>
        </p:spPr>
        <p:txBody>
          <a:bodyPr/>
          <a:lstStyle/>
          <a:p>
            <a:pPr>
              <a:buClr>
                <a:srgbClr val="FF0000"/>
              </a:buClr>
            </a:pPr>
            <a:r>
              <a:rPr lang="en" altLang="sr-Latn-RS" sz="2400" b="1" dirty="0" smtClean="0"/>
              <a:t>Who are not candidates for </a:t>
            </a:r>
            <a:r>
              <a:rPr lang="sr-Latn-RS" altLang="sr-Latn-RS" sz="2400" b="1" dirty="0" smtClean="0"/>
              <a:t>HCS</a:t>
            </a:r>
            <a:r>
              <a:rPr lang="en" altLang="sr-Latn-RS" sz="2400" b="1" dirty="0" smtClean="0"/>
              <a:t> transplantation</a:t>
            </a:r>
          </a:p>
          <a:p>
            <a:pPr lvl="1">
              <a:buSzPct val="60000"/>
              <a:buFont typeface="Wingdings" panose="05000000000000000000" pitchFamily="2" charset="2"/>
              <a:buChar char="§"/>
            </a:pPr>
            <a:r>
              <a:rPr lang="en" altLang="sr-Latn-RS" sz="2400" b="1" dirty="0" smtClean="0"/>
              <a:t>antithymocyte (ATG) globulins</a:t>
            </a:r>
          </a:p>
          <a:p>
            <a:pPr lvl="1">
              <a:buSzPct val="60000"/>
              <a:buFont typeface="Wingdings" panose="05000000000000000000" pitchFamily="2" charset="2"/>
              <a:buChar char="§"/>
            </a:pPr>
            <a:r>
              <a:rPr lang="en" altLang="sr-Latn-RS" sz="2400" b="1" dirty="0" smtClean="0"/>
              <a:t>antilymphocyte (ALG) globulins</a:t>
            </a:r>
          </a:p>
          <a:p>
            <a:pPr>
              <a:buFontTx/>
              <a:buNone/>
            </a:pPr>
            <a:r>
              <a:rPr lang="en" altLang="sr-Latn-RS" sz="2400" b="1" dirty="0" smtClean="0"/>
              <a:t>-immunoglobulin preparations from the serum of horses and rare rabbits, humanized with human lymphocytes</a:t>
            </a:r>
          </a:p>
          <a:p>
            <a:pPr>
              <a:buFontTx/>
              <a:buNone/>
            </a:pPr>
            <a:r>
              <a:rPr lang="en" altLang="sr-Latn-RS" sz="2400" b="1" dirty="0" smtClean="0"/>
              <a:t>- ATG - thymocytes from the thymus</a:t>
            </a:r>
          </a:p>
          <a:p>
            <a:pPr>
              <a:buFontTx/>
              <a:buNone/>
            </a:pPr>
            <a:r>
              <a:rPr lang="en" altLang="sr-Latn-RS" sz="2400" b="1" dirty="0" smtClean="0"/>
              <a:t>- ALG- lymphocytes from the thoracic duct</a:t>
            </a:r>
            <a:endParaRPr lang="en-US" altLang="sr-Latn-RS" sz="2400" b="1" dirty="0" smtClean="0"/>
          </a:p>
        </p:txBody>
      </p:sp>
    </p:spTree>
    <p:extLst>
      <p:ext uri="{BB962C8B-B14F-4D97-AF65-F5344CB8AC3E}">
        <p14:creationId xmlns:p14="http://schemas.microsoft.com/office/powerpoint/2010/main" val="214135138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323850" y="1371600"/>
            <a:ext cx="8583613" cy="5486400"/>
          </a:xfrm>
        </p:spPr>
        <p:txBody>
          <a:bodyPr/>
          <a:lstStyle/>
          <a:p>
            <a:pPr algn="ctr">
              <a:buFontTx/>
              <a:buNone/>
            </a:pPr>
            <a:r>
              <a:rPr lang="en" altLang="sr-Latn-RS" sz="3000" b="1" i="1" u="sng" dirty="0" smtClean="0">
                <a:solidFill>
                  <a:schemeClr val="accent6">
                    <a:lumMod val="40000"/>
                    <a:lumOff val="60000"/>
                  </a:schemeClr>
                </a:solidFill>
              </a:rPr>
              <a:t>ATG and ALG</a:t>
            </a:r>
          </a:p>
          <a:p>
            <a:pPr>
              <a:buFontTx/>
              <a:buNone/>
            </a:pPr>
            <a:r>
              <a:rPr lang="en" altLang="sr-Latn-RS" sz="3000" b="1" dirty="0" smtClean="0">
                <a:solidFill>
                  <a:srgbClr val="FF9900"/>
                </a:solidFill>
              </a:rPr>
              <a:t> </a:t>
            </a:r>
            <a:r>
              <a:rPr lang="en" altLang="sr-Latn-RS" sz="3000" b="1" dirty="0" smtClean="0"/>
              <a:t>- </a:t>
            </a:r>
            <a:r>
              <a:rPr lang="en" altLang="sr-Latn-RS" sz="2400" b="1" dirty="0" smtClean="0"/>
              <a:t>ATG or ALG 5-50mg/kg (4-28 days)</a:t>
            </a:r>
          </a:p>
          <a:p>
            <a:pPr>
              <a:buFontTx/>
              <a:buNone/>
            </a:pPr>
            <a:r>
              <a:rPr lang="en" altLang="sr-Latn-RS" sz="2400" b="1" dirty="0" smtClean="0"/>
              <a:t>- in Europe ATG or ALG 40 mg/kg (4 days)</a:t>
            </a:r>
          </a:p>
          <a:p>
            <a:pPr>
              <a:buFontTx/>
              <a:buNone/>
            </a:pPr>
            <a:r>
              <a:rPr lang="en" altLang="sr-Latn-RS" sz="2400" b="1" dirty="0" smtClean="0"/>
              <a:t>- response in 4-70% in a few months</a:t>
            </a:r>
          </a:p>
          <a:p>
            <a:pPr>
              <a:buFontTx/>
              <a:buNone/>
            </a:pPr>
            <a:r>
              <a:rPr lang="en" altLang="sr-Latn-RS" sz="2400" b="1" dirty="0" smtClean="0">
                <a:solidFill>
                  <a:schemeClr val="accent1">
                    <a:lumMod val="75000"/>
                  </a:schemeClr>
                </a:solidFill>
              </a:rPr>
              <a:t>  - one-year survival about 55%</a:t>
            </a:r>
          </a:p>
          <a:p>
            <a:pPr>
              <a:buFontTx/>
              <a:buNone/>
            </a:pPr>
            <a:r>
              <a:rPr lang="en" altLang="sr-Latn-RS" sz="2400" b="1" dirty="0" smtClean="0">
                <a:solidFill>
                  <a:srgbClr val="FF9900"/>
                </a:solidFill>
              </a:rPr>
              <a:t> </a:t>
            </a:r>
          </a:p>
          <a:p>
            <a:pPr>
              <a:buFontTx/>
              <a:buNone/>
            </a:pPr>
            <a:r>
              <a:rPr lang="en" altLang="sr-Latn-RS" sz="2400" b="1" u="sng" dirty="0" smtClean="0"/>
              <a:t>Side effects </a:t>
            </a:r>
            <a:r>
              <a:rPr lang="en" altLang="sr-Latn-RS" sz="2400" b="1" dirty="0" smtClean="0"/>
              <a:t>:</a:t>
            </a:r>
          </a:p>
          <a:p>
            <a:pPr>
              <a:buFontTx/>
              <a:buNone/>
            </a:pPr>
            <a:r>
              <a:rPr lang="en" altLang="sr-Latn-RS" sz="2400" b="1" dirty="0" smtClean="0"/>
              <a:t>- allergic reactions</a:t>
            </a:r>
            <a:endParaRPr lang="sr-Cyrl-CS" altLang="sr-Latn-RS" sz="2400" b="1" dirty="0" smtClean="0"/>
          </a:p>
          <a:p>
            <a:pPr>
              <a:buFontTx/>
              <a:buNone/>
            </a:pPr>
            <a:r>
              <a:rPr lang="en" altLang="sr-Latn-RS" sz="2400" b="1" dirty="0" smtClean="0"/>
              <a:t>      (urticaria, anaphylaxis-fatal)</a:t>
            </a:r>
          </a:p>
          <a:p>
            <a:pPr>
              <a:buFontTx/>
              <a:buNone/>
            </a:pPr>
            <a:r>
              <a:rPr lang="en" altLang="sr-Latn-RS" sz="2400" b="1" dirty="0" smtClean="0"/>
              <a:t>- serum sickness (th: Pronisone 1 mg/kg)</a:t>
            </a:r>
          </a:p>
          <a:p>
            <a:pPr>
              <a:buFontTx/>
              <a:buNone/>
            </a:pPr>
            <a:r>
              <a:rPr lang="en" altLang="sr-Latn-RS" sz="2400" b="1" dirty="0" smtClean="0"/>
              <a:t>- transient decrease in the number of formed elements of peripheral blood</a:t>
            </a:r>
            <a:endParaRPr lang="en-US" altLang="sr-Latn-RS" sz="2400" dirty="0" smtClean="0"/>
          </a:p>
        </p:txBody>
      </p:sp>
    </p:spTree>
    <p:extLst>
      <p:ext uri="{BB962C8B-B14F-4D97-AF65-F5344CB8AC3E}">
        <p14:creationId xmlns:p14="http://schemas.microsoft.com/office/powerpoint/2010/main" val="3802112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a:t>Erythrocyte </a:t>
            </a:r>
            <a:r>
              <a:rPr lang="sr-Latn-RS" dirty="0" err="1"/>
              <a:t>destruction</a:t>
            </a:r>
            <a:r>
              <a:rPr lang="sr-Latn-RS" dirty="0"/>
              <a:t/>
            </a:r>
            <a:br>
              <a:rPr lang="sr-Latn-RS" dirty="0"/>
            </a:br>
            <a:endParaRPr lang="sr-Latn-RS" dirty="0"/>
          </a:p>
        </p:txBody>
      </p:sp>
      <p:sp>
        <p:nvSpPr>
          <p:cNvPr id="3" name="Čuvar mesta za sadržaj 2"/>
          <p:cNvSpPr>
            <a:spLocks noGrp="1"/>
          </p:cNvSpPr>
          <p:nvPr>
            <p:ph idx="1"/>
          </p:nvPr>
        </p:nvSpPr>
        <p:spPr/>
        <p:txBody>
          <a:bodyPr/>
          <a:lstStyle/>
          <a:p>
            <a:r>
              <a:rPr lang="sr-Latn-RS" dirty="0" err="1" smtClean="0"/>
              <a:t>Hemolytic</a:t>
            </a:r>
            <a:r>
              <a:rPr lang="sr-Latn-RS" dirty="0" smtClean="0"/>
              <a:t> </a:t>
            </a:r>
            <a:r>
              <a:rPr lang="sr-Latn-RS" dirty="0" err="1" smtClean="0"/>
              <a:t>anemias</a:t>
            </a:r>
            <a:endParaRPr lang="sr-Latn-RS" dirty="0" smtClean="0"/>
          </a:p>
          <a:p>
            <a:pPr marL="0" indent="0">
              <a:buNone/>
            </a:pPr>
            <a:endParaRPr lang="sr-Latn-RS" dirty="0"/>
          </a:p>
          <a:p>
            <a:pPr>
              <a:buFont typeface="Wingdings" panose="05000000000000000000" pitchFamily="2" charset="2"/>
              <a:buChar char="ü"/>
            </a:pPr>
            <a:r>
              <a:rPr lang="sr-Latn-RS" dirty="0" err="1" smtClean="0"/>
              <a:t>Hereditary</a:t>
            </a:r>
            <a:r>
              <a:rPr lang="sr-Latn-RS" dirty="0" smtClean="0"/>
              <a:t> </a:t>
            </a:r>
          </a:p>
          <a:p>
            <a:pPr>
              <a:buFont typeface="Wingdings" panose="05000000000000000000" pitchFamily="2" charset="2"/>
              <a:buChar char="ü"/>
            </a:pPr>
            <a:r>
              <a:rPr lang="sr-Latn-RS" dirty="0" err="1" smtClean="0"/>
              <a:t>Aquired</a:t>
            </a:r>
            <a:endParaRPr lang="sr-Latn-RS" dirty="0"/>
          </a:p>
        </p:txBody>
      </p:sp>
    </p:spTree>
    <p:extLst>
      <p:ext uri="{BB962C8B-B14F-4D97-AF65-F5344CB8AC3E}">
        <p14:creationId xmlns:p14="http://schemas.microsoft.com/office/powerpoint/2010/main" val="2247452489"/>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1341438"/>
            <a:ext cx="9144000" cy="836612"/>
          </a:xfrm>
        </p:spPr>
        <p:txBody>
          <a:bodyPr/>
          <a:lstStyle/>
          <a:p>
            <a:pPr>
              <a:buClr>
                <a:srgbClr val="FF0000"/>
              </a:buClr>
              <a:buFont typeface="Wingdings" panose="05000000000000000000" pitchFamily="2" charset="2"/>
              <a:buNone/>
            </a:pPr>
            <a:r>
              <a:rPr lang="en" altLang="sr-Latn-RS" sz="2800" b="1" i="1" dirty="0" smtClean="0">
                <a:solidFill>
                  <a:schemeClr val="accent2">
                    <a:lumMod val="40000"/>
                    <a:lumOff val="60000"/>
                  </a:schemeClr>
                </a:solidFill>
              </a:rPr>
              <a:t>Cyclosporin A – </a:t>
            </a:r>
            <a:r>
              <a:rPr lang="sr-Cyrl-CS" altLang="sr-Latn-RS" sz="2800" b="1" i="1" dirty="0" smtClean="0">
                <a:solidFill>
                  <a:schemeClr val="accent2">
                    <a:lumMod val="40000"/>
                    <a:lumOff val="60000"/>
                  </a:schemeClr>
                </a:solidFill>
              </a:rPr>
              <a:t/>
            </a:r>
            <a:br>
              <a:rPr lang="sr-Cyrl-CS" altLang="sr-Latn-RS" sz="2800" b="1" i="1" dirty="0" smtClean="0">
                <a:solidFill>
                  <a:schemeClr val="accent2">
                    <a:lumMod val="40000"/>
                    <a:lumOff val="60000"/>
                  </a:schemeClr>
                </a:solidFill>
              </a:rPr>
            </a:br>
            <a:r>
              <a:rPr lang="en" altLang="sr-Latn-RS" sz="2800" b="1" i="1" dirty="0" smtClean="0">
                <a:solidFill>
                  <a:schemeClr val="accent2">
                    <a:lumMod val="40000"/>
                    <a:lumOff val="60000"/>
                  </a:schemeClr>
                </a:solidFill>
              </a:rPr>
              <a:t>in those refractory to ATG and ALG </a:t>
            </a:r>
            <a:r>
              <a:rPr lang="sl-SI" altLang="sr-Latn-RS" sz="2800" b="1" i="1" dirty="0" smtClean="0">
                <a:solidFill>
                  <a:schemeClr val="accent2">
                    <a:lumMod val="40000"/>
                    <a:lumOff val="60000"/>
                  </a:schemeClr>
                </a:solidFill>
              </a:rPr>
              <a:t/>
            </a:r>
            <a:br>
              <a:rPr lang="sl-SI" altLang="sr-Latn-RS" sz="2800" b="1" i="1" dirty="0" smtClean="0">
                <a:solidFill>
                  <a:schemeClr val="accent2">
                    <a:lumMod val="40000"/>
                    <a:lumOff val="60000"/>
                  </a:schemeClr>
                </a:solidFill>
              </a:rPr>
            </a:br>
            <a:r>
              <a:rPr lang="en" altLang="sr-Latn-RS" sz="2800" b="1" i="1" dirty="0" smtClean="0">
                <a:solidFill>
                  <a:schemeClr val="accent2">
                    <a:lumMod val="40000"/>
                    <a:lumOff val="60000"/>
                  </a:schemeClr>
                </a:solidFill>
              </a:rPr>
              <a:t>(p improvement in a few weeks/months)</a:t>
            </a:r>
            <a:endParaRPr lang="en-US" altLang="sr-Latn-RS" sz="2800" b="1" i="1" dirty="0" smtClean="0">
              <a:solidFill>
                <a:schemeClr val="accent2">
                  <a:lumMod val="40000"/>
                  <a:lumOff val="60000"/>
                </a:schemeClr>
              </a:solidFill>
            </a:endParaRPr>
          </a:p>
        </p:txBody>
      </p:sp>
      <p:sp>
        <p:nvSpPr>
          <p:cNvPr id="22531" name="Rectangle 3"/>
          <p:cNvSpPr>
            <a:spLocks noGrp="1" noChangeArrowheads="1"/>
          </p:cNvSpPr>
          <p:nvPr>
            <p:ph type="body" idx="1"/>
          </p:nvPr>
        </p:nvSpPr>
        <p:spPr>
          <a:xfrm>
            <a:off x="323850" y="2492375"/>
            <a:ext cx="8229600" cy="4679950"/>
          </a:xfrm>
        </p:spPr>
        <p:txBody>
          <a:bodyPr/>
          <a:lstStyle/>
          <a:p>
            <a:pPr>
              <a:buFontTx/>
              <a:buNone/>
            </a:pPr>
            <a:r>
              <a:rPr lang="en" altLang="sr-Latn-RS" sz="2800" b="1" dirty="0" smtClean="0"/>
              <a:t>- in the USA large doses of 12 mg/kg per day</a:t>
            </a:r>
          </a:p>
          <a:p>
            <a:pPr>
              <a:buFontTx/>
              <a:buNone/>
            </a:pPr>
            <a:r>
              <a:rPr lang="en" altLang="sr-Latn-RS" sz="2800" b="1" dirty="0" smtClean="0"/>
              <a:t>- in the EU 3-7 mg/kg per day (6 months)</a:t>
            </a:r>
          </a:p>
          <a:p>
            <a:pPr>
              <a:buFontTx/>
              <a:buNone/>
            </a:pPr>
            <a:r>
              <a:rPr lang="en" altLang="sr-Latn-RS" sz="2800" b="1" dirty="0" smtClean="0"/>
              <a:t>- combined ALG il and ATG+Cyclosporin</a:t>
            </a:r>
          </a:p>
          <a:p>
            <a:pPr>
              <a:buClr>
                <a:srgbClr val="FF0000"/>
              </a:buClr>
              <a:buFont typeface="Wingdings" panose="05000000000000000000" pitchFamily="2" charset="2"/>
              <a:buChar char="§"/>
            </a:pPr>
            <a:endParaRPr lang="sl-SI" altLang="sr-Latn-RS" sz="2800" b="1" dirty="0" smtClean="0"/>
          </a:p>
          <a:p>
            <a:pPr algn="ctr">
              <a:buClr>
                <a:srgbClr val="FF0000"/>
              </a:buClr>
              <a:buFont typeface="Wingdings" panose="05000000000000000000" pitchFamily="2" charset="2"/>
              <a:buNone/>
            </a:pPr>
            <a:r>
              <a:rPr lang="en" altLang="sr-Latn-RS" b="1" i="1" dirty="0" smtClean="0">
                <a:solidFill>
                  <a:schemeClr val="accent2">
                    <a:lumMod val="40000"/>
                    <a:lumOff val="60000"/>
                  </a:schemeClr>
                </a:solidFill>
              </a:rPr>
              <a:t>Corticosteroid</a:t>
            </a:r>
            <a:r>
              <a:rPr lang="sr-Latn-RS" altLang="sr-Latn-RS" b="1" i="1" dirty="0">
                <a:solidFill>
                  <a:schemeClr val="accent2">
                    <a:lumMod val="40000"/>
                    <a:lumOff val="60000"/>
                  </a:schemeClr>
                </a:solidFill>
              </a:rPr>
              <a:t>s</a:t>
            </a:r>
            <a:r>
              <a:rPr lang="en" altLang="sr-Latn-RS" b="1" i="1" dirty="0" smtClean="0">
                <a:solidFill>
                  <a:srgbClr val="FF0000"/>
                </a:solidFill>
              </a:rPr>
              <a:t> </a:t>
            </a:r>
          </a:p>
          <a:p>
            <a:pPr>
              <a:buFont typeface="Wingdings" panose="05000000000000000000" pitchFamily="2" charset="2"/>
              <a:buNone/>
            </a:pPr>
            <a:r>
              <a:rPr lang="en" altLang="sr-Latn-RS" b="1" dirty="0" smtClean="0"/>
              <a:t>- </a:t>
            </a:r>
            <a:r>
              <a:rPr lang="en" altLang="sr-Latn-RS" sz="2400" b="1" dirty="0" smtClean="0"/>
              <a:t>Methyl prednisolone 1 mg / kg+ATG il and ALG</a:t>
            </a:r>
          </a:p>
          <a:p>
            <a:pPr>
              <a:buFont typeface="Wingdings" panose="05000000000000000000" pitchFamily="2" charset="2"/>
              <a:buNone/>
            </a:pPr>
            <a:r>
              <a:rPr lang="en" altLang="sr-Latn-RS" sz="2400" b="1" dirty="0" smtClean="0"/>
              <a:t>- Methyl prednisolone 20 mg/kg (bolus )</a:t>
            </a:r>
          </a:p>
          <a:p>
            <a:pPr>
              <a:buFont typeface="Wingdings" panose="05000000000000000000" pitchFamily="2" charset="2"/>
              <a:buNone/>
            </a:pPr>
            <a:r>
              <a:rPr lang="en" altLang="sr-Latn-RS" sz="2400" b="1" dirty="0" smtClean="0"/>
              <a:t>- low doses of corticosteroids are not effective</a:t>
            </a:r>
          </a:p>
        </p:txBody>
      </p:sp>
    </p:spTree>
    <p:extLst>
      <p:ext uri="{BB962C8B-B14F-4D97-AF65-F5344CB8AC3E}">
        <p14:creationId xmlns:p14="http://schemas.microsoft.com/office/powerpoint/2010/main" val="408804083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8313" y="836613"/>
            <a:ext cx="8229600" cy="1143000"/>
          </a:xfrm>
        </p:spPr>
        <p:txBody>
          <a:bodyPr/>
          <a:lstStyle/>
          <a:p>
            <a:r>
              <a:rPr lang="en" altLang="sr-Latn-RS" sz="2800" b="1" i="1" u="sng" dirty="0" smtClean="0">
                <a:solidFill>
                  <a:schemeClr val="accent2">
                    <a:lumMod val="40000"/>
                    <a:lumOff val="60000"/>
                  </a:schemeClr>
                </a:solidFill>
              </a:rPr>
              <a:t>Androgens</a:t>
            </a:r>
            <a:endParaRPr lang="en-US" altLang="sr-Latn-RS" sz="2800" b="1" i="1" u="sng" dirty="0" smtClean="0">
              <a:solidFill>
                <a:schemeClr val="accent2">
                  <a:lumMod val="40000"/>
                  <a:lumOff val="60000"/>
                </a:schemeClr>
              </a:solidFill>
            </a:endParaRPr>
          </a:p>
        </p:txBody>
      </p:sp>
      <p:sp>
        <p:nvSpPr>
          <p:cNvPr id="24579" name="Rectangle 3"/>
          <p:cNvSpPr>
            <a:spLocks noGrp="1" noChangeArrowheads="1"/>
          </p:cNvSpPr>
          <p:nvPr>
            <p:ph type="body" idx="1"/>
          </p:nvPr>
        </p:nvSpPr>
        <p:spPr>
          <a:xfrm>
            <a:off x="684213" y="1989138"/>
            <a:ext cx="8229600" cy="4530725"/>
          </a:xfrm>
        </p:spPr>
        <p:txBody>
          <a:bodyPr/>
          <a:lstStyle/>
          <a:p>
            <a:pPr>
              <a:buClr>
                <a:srgbClr val="FF0000"/>
              </a:buClr>
              <a:buFont typeface="Wingdings" panose="05000000000000000000" pitchFamily="2" charset="2"/>
              <a:buChar char="§"/>
            </a:pPr>
            <a:r>
              <a:rPr lang="en" altLang="sr-Latn-RS" sz="2400" b="1" smtClean="0"/>
              <a:t>Androgens - introduced in 1960</a:t>
            </a:r>
          </a:p>
          <a:p>
            <a:pPr>
              <a:buClr>
                <a:srgbClr val="FF0000"/>
              </a:buClr>
              <a:buFont typeface="Wingdings" panose="05000000000000000000" pitchFamily="2" charset="2"/>
              <a:buNone/>
            </a:pPr>
            <a:r>
              <a:rPr lang="en" altLang="sr-Latn-RS" sz="2400" b="1" smtClean="0"/>
              <a:t>- no proven mode of action - for milder AA</a:t>
            </a:r>
          </a:p>
          <a:p>
            <a:pPr>
              <a:buClr>
                <a:srgbClr val="FF0000"/>
              </a:buClr>
              <a:buFont typeface="Wingdings" panose="05000000000000000000" pitchFamily="2" charset="2"/>
              <a:buNone/>
            </a:pPr>
            <a:r>
              <a:rPr lang="en" altLang="sr-Latn-RS" sz="2400" b="1" smtClean="0"/>
              <a:t>- Oxymetholon, Danazol (response 35-60%)</a:t>
            </a:r>
          </a:p>
          <a:p>
            <a:pPr>
              <a:buClr>
                <a:srgbClr val="FF0000"/>
              </a:buClr>
              <a:buFont typeface="Wingdings" panose="05000000000000000000" pitchFamily="2" charset="2"/>
              <a:buNone/>
            </a:pPr>
            <a:r>
              <a:rPr lang="en" altLang="sr-Latn-RS" sz="2400" b="1" smtClean="0"/>
              <a:t>Doses: Oxymetholone 3-5 mg/kg/day. as per.</a:t>
            </a:r>
          </a:p>
          <a:p>
            <a:pPr>
              <a:buClr>
                <a:srgbClr val="FF0000"/>
              </a:buClr>
              <a:buFont typeface="Wingdings" panose="05000000000000000000" pitchFamily="2" charset="2"/>
              <a:buNone/>
            </a:pPr>
            <a:r>
              <a:rPr lang="en" altLang="sr-Latn-RS" sz="2400" b="1" smtClean="0"/>
              <a:t>3-5 mg/kg/week i.m.</a:t>
            </a:r>
          </a:p>
          <a:p>
            <a:pPr>
              <a:buClr>
                <a:srgbClr val="FF0000"/>
              </a:buClr>
              <a:buFont typeface="Wingdings" panose="05000000000000000000" pitchFamily="2" charset="2"/>
              <a:buNone/>
            </a:pPr>
            <a:r>
              <a:rPr lang="en" altLang="sr-Latn-RS" sz="2400" b="1" smtClean="0"/>
              <a:t>The therapy lasts 4-5 months</a:t>
            </a:r>
          </a:p>
          <a:p>
            <a:pPr>
              <a:buClr>
                <a:srgbClr val="FF0000"/>
              </a:buClr>
              <a:buFont typeface="Wingdings" panose="05000000000000000000" pitchFamily="2" charset="2"/>
              <a:buNone/>
            </a:pPr>
            <a:endParaRPr lang="sl-SI" altLang="sr-Latn-RS" sz="2400" b="1" smtClean="0"/>
          </a:p>
          <a:p>
            <a:pPr>
              <a:buClr>
                <a:srgbClr val="FF0000"/>
              </a:buClr>
              <a:buFont typeface="Wingdings" panose="05000000000000000000" pitchFamily="2" charset="2"/>
              <a:buNone/>
            </a:pPr>
            <a:r>
              <a:rPr lang="en" altLang="sr-Latn-RS" sz="2400" b="1" smtClean="0"/>
              <a:t>Discontinuation of therapy → relapse in 30-50% of patients</a:t>
            </a:r>
          </a:p>
          <a:p>
            <a:pPr>
              <a:buFontTx/>
              <a:buNone/>
            </a:pPr>
            <a:endParaRPr lang="en-US" altLang="sr-Latn-RS" sz="2400" smtClean="0"/>
          </a:p>
        </p:txBody>
      </p:sp>
    </p:spTree>
    <p:extLst>
      <p:ext uri="{BB962C8B-B14F-4D97-AF65-F5344CB8AC3E}">
        <p14:creationId xmlns:p14="http://schemas.microsoft.com/office/powerpoint/2010/main" val="1326182473"/>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1062038"/>
            <a:ext cx="8229600" cy="850900"/>
          </a:xfrm>
        </p:spPr>
        <p:txBody>
          <a:bodyPr/>
          <a:lstStyle/>
          <a:p>
            <a:pPr>
              <a:buClr>
                <a:srgbClr val="FF9900"/>
              </a:buClr>
              <a:buSzPct val="70000"/>
              <a:buFont typeface="Wingdings" panose="05000000000000000000" pitchFamily="2" charset="2"/>
              <a:buNone/>
            </a:pPr>
            <a:r>
              <a:rPr lang="en" altLang="sr-Latn-RS" sz="3200" b="1" i="1" u="sng" dirty="0" smtClean="0">
                <a:solidFill>
                  <a:schemeClr val="accent2">
                    <a:lumMod val="40000"/>
                    <a:lumOff val="60000"/>
                  </a:schemeClr>
                </a:solidFill>
              </a:rPr>
              <a:t>Hematopoietic growth factors</a:t>
            </a:r>
            <a:endParaRPr lang="en-US" altLang="sr-Latn-RS" sz="3200" b="1" i="1" u="sng" dirty="0" smtClean="0">
              <a:solidFill>
                <a:schemeClr val="accent2">
                  <a:lumMod val="40000"/>
                  <a:lumOff val="60000"/>
                </a:schemeClr>
              </a:solidFill>
            </a:endParaRPr>
          </a:p>
        </p:txBody>
      </p:sp>
      <p:sp>
        <p:nvSpPr>
          <p:cNvPr id="26627" name="Rectangle 3"/>
          <p:cNvSpPr>
            <a:spLocks noGrp="1" noChangeArrowheads="1"/>
          </p:cNvSpPr>
          <p:nvPr>
            <p:ph type="body" idx="1"/>
          </p:nvPr>
        </p:nvSpPr>
        <p:spPr>
          <a:xfrm>
            <a:off x="457200" y="1600200"/>
            <a:ext cx="8229600" cy="4852988"/>
          </a:xfrm>
        </p:spPr>
        <p:txBody>
          <a:bodyPr/>
          <a:lstStyle/>
          <a:p>
            <a:pPr>
              <a:buClr>
                <a:srgbClr val="FF9900"/>
              </a:buClr>
            </a:pPr>
            <a:endParaRPr lang="sl-SI" altLang="sr-Latn-RS" b="1" dirty="0" smtClean="0">
              <a:solidFill>
                <a:srgbClr val="FF9900"/>
              </a:solidFill>
            </a:endParaRPr>
          </a:p>
          <a:p>
            <a:pPr>
              <a:buClr>
                <a:srgbClr val="FF9900"/>
              </a:buClr>
            </a:pPr>
            <a:r>
              <a:rPr lang="en" altLang="sr-Latn-RS" sz="2400" b="1" dirty="0" smtClean="0"/>
              <a:t>G-CSF - Neupogen (better)</a:t>
            </a:r>
          </a:p>
          <a:p>
            <a:pPr>
              <a:buClr>
                <a:srgbClr val="FF9900"/>
              </a:buClr>
            </a:pPr>
            <a:r>
              <a:rPr lang="en" altLang="sr-Latn-RS" sz="2400" b="1" dirty="0" smtClean="0"/>
              <a:t>GM-CSF-</a:t>
            </a:r>
            <a:r>
              <a:rPr lang="sr-Latn-RS" altLang="sr-Latn-RS" sz="2400" b="1" dirty="0" smtClean="0"/>
              <a:t> more </a:t>
            </a:r>
            <a:r>
              <a:rPr lang="sr-Latn-RS" altLang="sr-Latn-RS" sz="2400" b="1" dirty="0" err="1" smtClean="0"/>
              <a:t>toxic</a:t>
            </a:r>
            <a:endParaRPr lang="sl-SI" altLang="sr-Latn-RS" sz="2400" b="1" dirty="0" smtClean="0"/>
          </a:p>
          <a:p>
            <a:pPr>
              <a:buClr>
                <a:srgbClr val="FF9900"/>
              </a:buClr>
            </a:pPr>
            <a:r>
              <a:rPr lang="en" altLang="sr-Latn-RS" sz="2400" b="1" dirty="0" smtClean="0"/>
              <a:t>Thrombopoietin?</a:t>
            </a:r>
          </a:p>
          <a:p>
            <a:pPr>
              <a:buClr>
                <a:srgbClr val="FF9900"/>
              </a:buClr>
              <a:buFontTx/>
              <a:buNone/>
            </a:pPr>
            <a:endParaRPr lang="sl-SI" altLang="sr-Latn-RS" sz="2400" b="1" dirty="0" smtClean="0"/>
          </a:p>
        </p:txBody>
      </p:sp>
    </p:spTree>
    <p:extLst>
      <p:ext uri="{BB962C8B-B14F-4D97-AF65-F5344CB8AC3E}">
        <p14:creationId xmlns:p14="http://schemas.microsoft.com/office/powerpoint/2010/main" val="221136702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288" y="1052513"/>
            <a:ext cx="8229600" cy="836612"/>
          </a:xfrm>
        </p:spPr>
        <p:txBody>
          <a:bodyPr/>
          <a:lstStyle/>
          <a:p>
            <a:r>
              <a:rPr lang="en" altLang="sr-Latn-RS" sz="3200" b="1" i="1" u="sng" dirty="0" smtClean="0">
                <a:solidFill>
                  <a:schemeClr val="accent2">
                    <a:lumMod val="40000"/>
                    <a:lumOff val="60000"/>
                  </a:schemeClr>
                </a:solidFill>
              </a:rPr>
              <a:t>Late complications of AA</a:t>
            </a:r>
            <a:endParaRPr lang="en-US" altLang="sr-Latn-RS" sz="3200" b="1" i="1" u="sng" dirty="0" smtClean="0">
              <a:solidFill>
                <a:schemeClr val="accent2">
                  <a:lumMod val="40000"/>
                  <a:lumOff val="60000"/>
                </a:schemeClr>
              </a:solidFill>
            </a:endParaRPr>
          </a:p>
        </p:txBody>
      </p:sp>
      <p:sp>
        <p:nvSpPr>
          <p:cNvPr id="28675" name="Rectangle 3"/>
          <p:cNvSpPr>
            <a:spLocks noGrp="1" noChangeArrowheads="1"/>
          </p:cNvSpPr>
          <p:nvPr>
            <p:ph type="body" idx="1"/>
          </p:nvPr>
        </p:nvSpPr>
        <p:spPr>
          <a:xfrm>
            <a:off x="468313" y="1916113"/>
            <a:ext cx="8229600" cy="2952750"/>
          </a:xfrm>
        </p:spPr>
        <p:txBody>
          <a:bodyPr/>
          <a:lstStyle/>
          <a:p>
            <a:pPr>
              <a:lnSpc>
                <a:spcPct val="90000"/>
              </a:lnSpc>
              <a:buClr>
                <a:srgbClr val="FF9900"/>
              </a:buClr>
            </a:pPr>
            <a:r>
              <a:rPr lang="en" altLang="sr-Latn-RS" sz="2400" b="1" smtClean="0"/>
              <a:t>Clonal hematological diseases (PNH, MDS, AML) over 10%</a:t>
            </a:r>
          </a:p>
          <a:p>
            <a:pPr>
              <a:lnSpc>
                <a:spcPct val="90000"/>
              </a:lnSpc>
              <a:buClr>
                <a:srgbClr val="FF9900"/>
              </a:buClr>
            </a:pPr>
            <a:r>
              <a:rPr lang="en" altLang="sr-Latn-RS" sz="2400" b="1" smtClean="0"/>
              <a:t>Relapse is common (35% treated with ALG or ATG) within 14 years.</a:t>
            </a:r>
          </a:p>
          <a:p>
            <a:pPr lvl="1">
              <a:lnSpc>
                <a:spcPct val="90000"/>
              </a:lnSpc>
              <a:buClr>
                <a:srgbClr val="FF9900"/>
              </a:buClr>
            </a:pPr>
            <a:r>
              <a:rPr lang="en" altLang="sr-Latn-RS" sz="2400" b="1" smtClean="0"/>
              <a:t>More common in patients who had a quick response to the initial Th.</a:t>
            </a:r>
            <a:endParaRPr lang="en-US" altLang="sr-Latn-RS" sz="2400" b="1" smtClean="0"/>
          </a:p>
        </p:txBody>
      </p:sp>
    </p:spTree>
    <p:extLst>
      <p:ext uri="{BB962C8B-B14F-4D97-AF65-F5344CB8AC3E}">
        <p14:creationId xmlns:p14="http://schemas.microsoft.com/office/powerpoint/2010/main" val="30252738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Slika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1773238"/>
            <a:ext cx="47625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ravougaoni oblačić 4"/>
          <p:cNvSpPr/>
          <p:nvPr/>
        </p:nvSpPr>
        <p:spPr>
          <a:xfrm>
            <a:off x="4510088" y="1484313"/>
            <a:ext cx="1944687" cy="1081087"/>
          </a:xfrm>
          <a:prstGeom prst="wedgeRectCallout">
            <a:avLst/>
          </a:prstGeom>
          <a:solidFill>
            <a:schemeClr val="accent6">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sz="2400" dirty="0"/>
              <a:t>Thank you for your attention!</a:t>
            </a:r>
            <a:endParaRPr lang="sr-Latn-RS" sz="2400" dirty="0"/>
          </a:p>
        </p:txBody>
      </p:sp>
    </p:spTree>
    <p:extLst>
      <p:ext uri="{BB962C8B-B14F-4D97-AF65-F5344CB8AC3E}">
        <p14:creationId xmlns:p14="http://schemas.microsoft.com/office/powerpoint/2010/main" val="1196094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smtClean="0"/>
              <a:t/>
            </a:r>
            <a:br>
              <a:rPr lang="sr-Latn-RS" dirty="0" smtClean="0"/>
            </a:br>
            <a:r>
              <a:rPr lang="sr-Latn-RS" dirty="0" smtClean="0"/>
              <a:t>Blood </a:t>
            </a:r>
            <a:r>
              <a:rPr lang="sr-Latn-RS" dirty="0" err="1"/>
              <a:t>loss</a:t>
            </a:r>
            <a:r>
              <a:rPr lang="sr-Latn-RS" dirty="0"/>
              <a:t/>
            </a:r>
            <a:br>
              <a:rPr lang="sr-Latn-RS" dirty="0"/>
            </a:br>
            <a:endParaRPr lang="sr-Latn-RS" dirty="0"/>
          </a:p>
        </p:txBody>
      </p:sp>
      <p:sp>
        <p:nvSpPr>
          <p:cNvPr id="3" name="Čuvar mesta za sadržaj 2"/>
          <p:cNvSpPr>
            <a:spLocks noGrp="1"/>
          </p:cNvSpPr>
          <p:nvPr>
            <p:ph idx="1"/>
          </p:nvPr>
        </p:nvSpPr>
        <p:spPr/>
        <p:txBody>
          <a:bodyPr/>
          <a:lstStyle/>
          <a:p>
            <a:r>
              <a:rPr lang="sr-Latn-RS" dirty="0" err="1" smtClean="0"/>
              <a:t>Acute</a:t>
            </a:r>
            <a:r>
              <a:rPr lang="sr-Latn-RS" dirty="0" smtClean="0"/>
              <a:t> </a:t>
            </a:r>
            <a:r>
              <a:rPr lang="sr-Latn-RS" dirty="0" err="1" smtClean="0"/>
              <a:t>blood</a:t>
            </a:r>
            <a:r>
              <a:rPr lang="sr-Latn-RS" dirty="0" smtClean="0"/>
              <a:t> </a:t>
            </a:r>
            <a:r>
              <a:rPr lang="sr-Latn-RS" dirty="0" err="1" smtClean="0"/>
              <a:t>loss</a:t>
            </a:r>
            <a:endParaRPr lang="sr-Latn-RS" dirty="0" smtClean="0"/>
          </a:p>
          <a:p>
            <a:r>
              <a:rPr lang="sr-Latn-RS" dirty="0" err="1" smtClean="0"/>
              <a:t>Chronic</a:t>
            </a:r>
            <a:r>
              <a:rPr lang="sr-Latn-RS" dirty="0" smtClean="0"/>
              <a:t> </a:t>
            </a:r>
            <a:r>
              <a:rPr lang="sr-Latn-RS" dirty="0" err="1" smtClean="0"/>
              <a:t>blood</a:t>
            </a:r>
            <a:r>
              <a:rPr lang="sr-Latn-RS" dirty="0" smtClean="0"/>
              <a:t> </a:t>
            </a:r>
            <a:r>
              <a:rPr lang="sr-Latn-RS" dirty="0" err="1" smtClean="0"/>
              <a:t>loss</a:t>
            </a:r>
            <a:endParaRPr lang="sr-Latn-RS" dirty="0"/>
          </a:p>
        </p:txBody>
      </p:sp>
    </p:spTree>
    <p:extLst>
      <p:ext uri="{BB962C8B-B14F-4D97-AF65-F5344CB8AC3E}">
        <p14:creationId xmlns:p14="http://schemas.microsoft.com/office/powerpoint/2010/main" val="507589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539552" y="1484784"/>
            <a:ext cx="8229600" cy="4525962"/>
          </a:xfrm>
        </p:spPr>
        <p:txBody>
          <a:bodyPr/>
          <a:lstStyle/>
          <a:p>
            <a:r>
              <a:rPr lang="sr-Latn-RS" dirty="0" err="1" smtClean="0"/>
              <a:t>Deffinition</a:t>
            </a:r>
            <a:r>
              <a:rPr lang="sr-Latn-RS" dirty="0" smtClean="0"/>
              <a:t> </a:t>
            </a:r>
            <a:r>
              <a:rPr lang="sr-Latn-RS" dirty="0" err="1" smtClean="0"/>
              <a:t>of</a:t>
            </a:r>
            <a:r>
              <a:rPr lang="sr-Latn-RS" dirty="0" smtClean="0"/>
              <a:t> </a:t>
            </a:r>
            <a:r>
              <a:rPr lang="sr-Latn-RS" dirty="0" err="1" smtClean="0"/>
              <a:t>anemia</a:t>
            </a:r>
            <a:r>
              <a:rPr lang="sr-Latn-RS" dirty="0" smtClean="0"/>
              <a:t> </a:t>
            </a:r>
            <a:r>
              <a:rPr lang="sr-Latn-RS" dirty="0" err="1" smtClean="0"/>
              <a:t>subtypes</a:t>
            </a:r>
            <a:r>
              <a:rPr lang="sr-Latn-RS" dirty="0" smtClean="0"/>
              <a:t> </a:t>
            </a:r>
            <a:r>
              <a:rPr lang="sr-Latn-RS" dirty="0" err="1" smtClean="0"/>
              <a:t>by</a:t>
            </a:r>
            <a:r>
              <a:rPr lang="sr-Latn-RS" dirty="0" smtClean="0"/>
              <a:t> </a:t>
            </a:r>
            <a:r>
              <a:rPr lang="sr-Latn-RS" dirty="0" err="1" smtClean="0"/>
              <a:t>its</a:t>
            </a:r>
            <a:r>
              <a:rPr lang="sr-Latn-RS" dirty="0" smtClean="0"/>
              <a:t> </a:t>
            </a:r>
            <a:r>
              <a:rPr lang="sr-Latn-RS" dirty="0" err="1" smtClean="0"/>
              <a:t>patophisology</a:t>
            </a:r>
            <a:r>
              <a:rPr lang="sr-Latn-RS" dirty="0" smtClean="0"/>
              <a:t> </a:t>
            </a:r>
            <a:r>
              <a:rPr lang="sr-Latn-RS" dirty="0" err="1" smtClean="0"/>
              <a:t>mechanism</a:t>
            </a:r>
            <a:r>
              <a:rPr lang="sr-Latn-RS" dirty="0" smtClean="0"/>
              <a:t> is </a:t>
            </a:r>
            <a:r>
              <a:rPr lang="sr-Latn-RS" dirty="0" err="1" smtClean="0"/>
              <a:t>crucial</a:t>
            </a:r>
            <a:r>
              <a:rPr lang="sr-Latn-RS" dirty="0" smtClean="0"/>
              <a:t> </a:t>
            </a:r>
            <a:r>
              <a:rPr lang="sr-Latn-RS" dirty="0" err="1" smtClean="0"/>
              <a:t>for</a:t>
            </a:r>
            <a:r>
              <a:rPr lang="sr-Latn-RS" dirty="0" smtClean="0"/>
              <a:t> </a:t>
            </a:r>
            <a:r>
              <a:rPr lang="sr-Latn-RS" dirty="0" err="1" smtClean="0"/>
              <a:t>correct</a:t>
            </a:r>
            <a:r>
              <a:rPr lang="sr-Latn-RS" dirty="0" smtClean="0"/>
              <a:t> </a:t>
            </a:r>
            <a:r>
              <a:rPr lang="sr-Latn-RS" dirty="0" err="1" smtClean="0"/>
              <a:t>therapy</a:t>
            </a:r>
            <a:r>
              <a:rPr lang="sr-Latn-RS" dirty="0" smtClean="0"/>
              <a:t>. </a:t>
            </a:r>
          </a:p>
          <a:p>
            <a:r>
              <a:rPr lang="sr-Latn-RS" dirty="0" smtClean="0"/>
              <a:t>In </a:t>
            </a:r>
            <a:r>
              <a:rPr lang="sr-Latn-RS" dirty="0" err="1" smtClean="0"/>
              <a:t>order</a:t>
            </a:r>
            <a:r>
              <a:rPr lang="sr-Latn-RS" dirty="0" smtClean="0"/>
              <a:t> to </a:t>
            </a:r>
            <a:r>
              <a:rPr lang="sr-Latn-RS" dirty="0" err="1" smtClean="0"/>
              <a:t>conduct</a:t>
            </a:r>
            <a:r>
              <a:rPr lang="sr-Latn-RS" dirty="0" smtClean="0"/>
              <a:t> </a:t>
            </a:r>
            <a:r>
              <a:rPr lang="sr-Latn-RS" dirty="0" err="1" smtClean="0"/>
              <a:t>all</a:t>
            </a:r>
            <a:r>
              <a:rPr lang="sr-Latn-RS" dirty="0" smtClean="0"/>
              <a:t> </a:t>
            </a:r>
            <a:r>
              <a:rPr lang="sr-Latn-RS" dirty="0" err="1" smtClean="0"/>
              <a:t>necessary</a:t>
            </a:r>
            <a:r>
              <a:rPr lang="sr-Latn-RS" dirty="0" smtClean="0"/>
              <a:t> </a:t>
            </a:r>
            <a:r>
              <a:rPr lang="sr-Latn-RS" dirty="0" err="1" smtClean="0"/>
              <a:t>searches</a:t>
            </a:r>
            <a:r>
              <a:rPr lang="sr-Latn-RS" dirty="0" smtClean="0"/>
              <a:t>, </a:t>
            </a:r>
            <a:r>
              <a:rPr lang="sr-Latn-RS" dirty="0" err="1" smtClean="0"/>
              <a:t>there</a:t>
            </a:r>
            <a:r>
              <a:rPr lang="sr-Latn-RS" dirty="0" smtClean="0"/>
              <a:t> is </a:t>
            </a:r>
            <a:r>
              <a:rPr lang="sr-Latn-RS" dirty="0" err="1" smtClean="0"/>
              <a:t>another</a:t>
            </a:r>
            <a:r>
              <a:rPr lang="sr-Latn-RS" dirty="0" smtClean="0"/>
              <a:t>, </a:t>
            </a:r>
            <a:r>
              <a:rPr lang="sr-Latn-RS" dirty="0" err="1" smtClean="0"/>
              <a:t>morphological</a:t>
            </a:r>
            <a:r>
              <a:rPr lang="sr-Latn-RS" dirty="0" smtClean="0"/>
              <a:t> </a:t>
            </a:r>
            <a:r>
              <a:rPr lang="sr-Latn-RS" dirty="0" err="1" smtClean="0"/>
              <a:t>classification</a:t>
            </a:r>
            <a:r>
              <a:rPr lang="sr-Latn-RS" dirty="0" smtClean="0"/>
              <a:t> </a:t>
            </a:r>
            <a:r>
              <a:rPr lang="sr-Latn-RS" dirty="0" err="1" smtClean="0"/>
              <a:t>of</a:t>
            </a:r>
            <a:r>
              <a:rPr lang="sr-Latn-RS" dirty="0" smtClean="0"/>
              <a:t> </a:t>
            </a:r>
            <a:r>
              <a:rPr lang="sr-Latn-RS" dirty="0" err="1" smtClean="0"/>
              <a:t>anemia</a:t>
            </a:r>
            <a:r>
              <a:rPr lang="sr-Latn-RS" dirty="0" smtClean="0"/>
              <a:t>. </a:t>
            </a:r>
            <a:r>
              <a:rPr lang="sr-Latn-RS" dirty="0" err="1" smtClean="0"/>
              <a:t>This</a:t>
            </a:r>
            <a:r>
              <a:rPr lang="sr-Latn-RS" dirty="0" smtClean="0"/>
              <a:t> </a:t>
            </a:r>
            <a:r>
              <a:rPr lang="sr-Latn-RS" dirty="0" err="1" smtClean="0"/>
              <a:t>classification</a:t>
            </a:r>
            <a:r>
              <a:rPr lang="sr-Latn-RS" dirty="0" smtClean="0"/>
              <a:t> </a:t>
            </a:r>
            <a:r>
              <a:rPr lang="sr-Latn-RS" dirty="0" err="1" smtClean="0"/>
              <a:t>rely</a:t>
            </a:r>
            <a:r>
              <a:rPr lang="sr-Latn-RS" dirty="0" smtClean="0"/>
              <a:t> on </a:t>
            </a:r>
            <a:r>
              <a:rPr lang="sr-Latn-RS" dirty="0" err="1" smtClean="0"/>
              <a:t>the</a:t>
            </a:r>
            <a:r>
              <a:rPr lang="sr-Latn-RS" dirty="0" smtClean="0"/>
              <a:t> </a:t>
            </a:r>
            <a:r>
              <a:rPr lang="sr-Latn-RS" dirty="0" err="1" smtClean="0"/>
              <a:t>size</a:t>
            </a:r>
            <a:r>
              <a:rPr lang="sr-Latn-RS" dirty="0" smtClean="0"/>
              <a:t> </a:t>
            </a:r>
            <a:r>
              <a:rPr lang="sr-Latn-RS" dirty="0" err="1" smtClean="0"/>
              <a:t>and</a:t>
            </a:r>
            <a:r>
              <a:rPr lang="sr-Latn-RS" dirty="0" smtClean="0"/>
              <a:t> </a:t>
            </a:r>
            <a:r>
              <a:rPr lang="sr-Latn-RS" dirty="0" err="1" smtClean="0"/>
              <a:t>look</a:t>
            </a:r>
            <a:r>
              <a:rPr lang="sr-Latn-RS" dirty="0" smtClean="0"/>
              <a:t> </a:t>
            </a:r>
            <a:r>
              <a:rPr lang="sr-Latn-RS" dirty="0" err="1" smtClean="0"/>
              <a:t>of</a:t>
            </a:r>
            <a:r>
              <a:rPr lang="sr-Latn-RS" dirty="0" smtClean="0"/>
              <a:t> </a:t>
            </a:r>
            <a:r>
              <a:rPr lang="sr-Latn-RS" dirty="0" err="1" smtClean="0"/>
              <a:t>the</a:t>
            </a:r>
            <a:r>
              <a:rPr lang="sr-Latn-RS" dirty="0" smtClean="0"/>
              <a:t> </a:t>
            </a:r>
            <a:r>
              <a:rPr lang="sr-Latn-RS" dirty="0" err="1" smtClean="0"/>
              <a:t>erithrocytes</a:t>
            </a:r>
            <a:r>
              <a:rPr lang="sr-Latn-RS" dirty="0" smtClean="0"/>
              <a:t> in </a:t>
            </a:r>
            <a:r>
              <a:rPr lang="sr-Latn-RS" dirty="0" err="1" smtClean="0"/>
              <a:t>the</a:t>
            </a:r>
            <a:r>
              <a:rPr lang="sr-Latn-RS" dirty="0" smtClean="0"/>
              <a:t> </a:t>
            </a:r>
            <a:r>
              <a:rPr lang="sr-Latn-RS" dirty="0" err="1" smtClean="0"/>
              <a:t>periferal</a:t>
            </a:r>
            <a:r>
              <a:rPr lang="sr-Latn-RS" dirty="0" smtClean="0"/>
              <a:t> </a:t>
            </a:r>
            <a:r>
              <a:rPr lang="sr-Latn-RS" dirty="0" err="1" smtClean="0"/>
              <a:t>blood</a:t>
            </a:r>
            <a:r>
              <a:rPr lang="sr-Latn-RS" dirty="0" smtClean="0"/>
              <a:t>.  </a:t>
            </a:r>
            <a:endParaRPr lang="sr-Latn-RS" dirty="0"/>
          </a:p>
        </p:txBody>
      </p:sp>
    </p:spTree>
    <p:extLst>
      <p:ext uri="{BB962C8B-B14F-4D97-AF65-F5344CB8AC3E}">
        <p14:creationId xmlns:p14="http://schemas.microsoft.com/office/powerpoint/2010/main" val="32481739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Morphological</a:t>
            </a:r>
            <a:r>
              <a:rPr lang="sr-Latn-RS" dirty="0" smtClean="0"/>
              <a:t> </a:t>
            </a:r>
            <a:r>
              <a:rPr lang="sr-Latn-RS" dirty="0" err="1" smtClean="0"/>
              <a:t>classification</a:t>
            </a:r>
            <a:endParaRPr lang="sr-Latn-RS" dirty="0"/>
          </a:p>
        </p:txBody>
      </p:sp>
      <p:graphicFrame>
        <p:nvGraphicFramePr>
          <p:cNvPr id="4" name="Čuvar mesta za sadržaj 3"/>
          <p:cNvGraphicFramePr>
            <a:graphicFrameLocks noGrp="1"/>
          </p:cNvGraphicFramePr>
          <p:nvPr>
            <p:ph idx="1"/>
            <p:extLst>
              <p:ext uri="{D42A27DB-BD31-4B8C-83A1-F6EECF244321}">
                <p14:modId xmlns:p14="http://schemas.microsoft.com/office/powerpoint/2010/main" val="3317163693"/>
              </p:ext>
            </p:extLst>
          </p:nvPr>
        </p:nvGraphicFramePr>
        <p:xfrm>
          <a:off x="457200" y="2205038"/>
          <a:ext cx="8229600"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kvir za tekst 4"/>
          <p:cNvSpPr txBox="1"/>
          <p:nvPr/>
        </p:nvSpPr>
        <p:spPr>
          <a:xfrm>
            <a:off x="251520" y="5445398"/>
            <a:ext cx="2752677" cy="461665"/>
          </a:xfrm>
          <a:prstGeom prst="rect">
            <a:avLst/>
          </a:prstGeom>
          <a:solidFill>
            <a:schemeClr val="accent6">
              <a:lumMod val="20000"/>
              <a:lumOff val="80000"/>
            </a:schemeClr>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sr-Latn-RS" sz="2400" dirty="0" err="1" smtClean="0"/>
              <a:t>Macrocytic</a:t>
            </a:r>
            <a:r>
              <a:rPr lang="sr-Latn-RS" sz="2400" dirty="0" smtClean="0"/>
              <a:t> </a:t>
            </a:r>
            <a:r>
              <a:rPr lang="sr-Latn-RS" sz="2400" dirty="0" err="1" smtClean="0"/>
              <a:t>anemia</a:t>
            </a:r>
            <a:endParaRPr lang="sr-Latn-RS" sz="2400" dirty="0"/>
          </a:p>
        </p:txBody>
      </p:sp>
      <p:sp>
        <p:nvSpPr>
          <p:cNvPr id="6" name="Okvir za tekst 5"/>
          <p:cNvSpPr txBox="1"/>
          <p:nvPr/>
        </p:nvSpPr>
        <p:spPr>
          <a:xfrm>
            <a:off x="3217208" y="5445397"/>
            <a:ext cx="2821606" cy="461665"/>
          </a:xfrm>
          <a:prstGeom prst="rect">
            <a:avLst/>
          </a:prstGeom>
          <a:solidFill>
            <a:schemeClr val="accent6">
              <a:lumMod val="40000"/>
              <a:lumOff val="60000"/>
            </a:schemeClr>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sr-Latn-RS" sz="2400" dirty="0" err="1" smtClean="0"/>
              <a:t>Normocytic</a:t>
            </a:r>
            <a:r>
              <a:rPr lang="sr-Latn-RS" sz="2400" dirty="0" smtClean="0"/>
              <a:t> </a:t>
            </a:r>
            <a:r>
              <a:rPr lang="sr-Latn-RS" sz="2400" dirty="0" err="1" smtClean="0"/>
              <a:t>anemia</a:t>
            </a:r>
            <a:endParaRPr lang="sr-Latn-RS" sz="2400" dirty="0"/>
          </a:p>
        </p:txBody>
      </p:sp>
      <p:sp>
        <p:nvSpPr>
          <p:cNvPr id="7" name="Okvir za tekst 6"/>
          <p:cNvSpPr txBox="1"/>
          <p:nvPr/>
        </p:nvSpPr>
        <p:spPr>
          <a:xfrm>
            <a:off x="6251825" y="5445396"/>
            <a:ext cx="2650084" cy="461665"/>
          </a:xfrm>
          <a:prstGeom prst="rect">
            <a:avLst/>
          </a:prstGeom>
          <a:solidFill>
            <a:schemeClr val="accent6">
              <a:lumMod val="60000"/>
              <a:lumOff val="40000"/>
            </a:schemeClr>
          </a:solidFill>
        </p:spPr>
        <p:style>
          <a:lnRef idx="2">
            <a:schemeClr val="accent2"/>
          </a:lnRef>
          <a:fillRef idx="1">
            <a:schemeClr val="lt1"/>
          </a:fillRef>
          <a:effectRef idx="0">
            <a:schemeClr val="accent2"/>
          </a:effectRef>
          <a:fontRef idx="minor">
            <a:schemeClr val="dk1"/>
          </a:fontRef>
        </p:style>
        <p:txBody>
          <a:bodyPr wrap="none" rtlCol="0">
            <a:spAutoFit/>
          </a:bodyPr>
          <a:lstStyle/>
          <a:p>
            <a:r>
              <a:rPr lang="sr-Latn-RS" sz="2400" dirty="0" err="1" smtClean="0"/>
              <a:t>Microcytic</a:t>
            </a:r>
            <a:r>
              <a:rPr lang="sr-Latn-RS" sz="2400" dirty="0" smtClean="0"/>
              <a:t> </a:t>
            </a:r>
            <a:r>
              <a:rPr lang="sr-Latn-RS" sz="2400" dirty="0" err="1" smtClean="0"/>
              <a:t>anemia</a:t>
            </a:r>
            <a:endParaRPr lang="sr-Latn-RS" sz="2400" dirty="0"/>
          </a:p>
        </p:txBody>
      </p:sp>
    </p:spTree>
    <p:extLst>
      <p:ext uri="{BB962C8B-B14F-4D97-AF65-F5344CB8AC3E}">
        <p14:creationId xmlns:p14="http://schemas.microsoft.com/office/powerpoint/2010/main" val="951206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lika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6752"/>
            <a:ext cx="9144000" cy="5212080"/>
          </a:xfrm>
          <a:prstGeom prst="rect">
            <a:avLst/>
          </a:prstGeom>
        </p:spPr>
      </p:pic>
    </p:spTree>
    <p:extLst>
      <p:ext uri="{BB962C8B-B14F-4D97-AF65-F5344CB8AC3E}">
        <p14:creationId xmlns:p14="http://schemas.microsoft.com/office/powerpoint/2010/main" val="1490903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Naslov 5"/>
          <p:cNvSpPr>
            <a:spLocks noGrp="1"/>
          </p:cNvSpPr>
          <p:nvPr>
            <p:ph type="title"/>
          </p:nvPr>
        </p:nvSpPr>
        <p:spPr/>
        <p:txBody>
          <a:bodyPr/>
          <a:lstStyle/>
          <a:p>
            <a:r>
              <a:rPr lang="sr-Latn-RS" dirty="0" err="1" smtClean="0"/>
              <a:t>Anaemia</a:t>
            </a:r>
            <a:r>
              <a:rPr lang="sr-Latn-RS" dirty="0" smtClean="0"/>
              <a:t> </a:t>
            </a:r>
            <a:r>
              <a:rPr lang="sr-Latn-RS" dirty="0" err="1" smtClean="0"/>
              <a:t>manifestations</a:t>
            </a:r>
            <a:endParaRPr lang="sr-Latn-RS" dirty="0"/>
          </a:p>
        </p:txBody>
      </p:sp>
      <p:sp>
        <p:nvSpPr>
          <p:cNvPr id="19458" name="Rectangle 2"/>
          <p:cNvSpPr>
            <a:spLocks noGrp="1" noChangeArrowheads="1"/>
          </p:cNvSpPr>
          <p:nvPr>
            <p:ph sz="half" idx="1"/>
          </p:nvPr>
        </p:nvSpPr>
        <p:spPr/>
        <p:txBody>
          <a:bodyPr/>
          <a:lstStyle/>
          <a:p>
            <a:pPr marL="609600" indent="-609600" algn="ctr">
              <a:lnSpc>
                <a:spcPct val="80000"/>
              </a:lnSpc>
              <a:spcBef>
                <a:spcPct val="10000"/>
              </a:spcBef>
              <a:buClr>
                <a:srgbClr val="FFFF00"/>
              </a:buClr>
              <a:buFont typeface="Monotype Sorts" pitchFamily="2" charset="2"/>
              <a:buNone/>
              <a:defRPr/>
            </a:pPr>
            <a:r>
              <a:rPr lang="en" altLang="sr-Latn-RS" sz="3000" b="1" dirty="0" smtClean="0">
                <a:solidFill>
                  <a:srgbClr val="FFFF00"/>
                </a:solidFill>
              </a:rPr>
              <a:t> </a:t>
            </a:r>
            <a:r>
              <a:rPr lang="en" altLang="sr-Latn-RS" sz="3600" b="1" dirty="0" smtClean="0">
                <a:solidFill>
                  <a:srgbClr val="FFFF00"/>
                </a:solidFill>
              </a:rPr>
              <a:t> </a:t>
            </a:r>
            <a:endParaRPr lang="sr-Latn-RS" altLang="sr-Latn-RS" sz="3600" b="1" dirty="0" smtClean="0">
              <a:solidFill>
                <a:srgbClr val="FFFF00"/>
              </a:solidFill>
            </a:endParaRPr>
          </a:p>
        </p:txBody>
      </p:sp>
      <p:sp>
        <p:nvSpPr>
          <p:cNvPr id="8" name="Rectangle 2"/>
          <p:cNvSpPr>
            <a:spLocks noGrp="1" noChangeArrowheads="1"/>
          </p:cNvSpPr>
          <p:nvPr>
            <p:ph sz="half" idx="2"/>
          </p:nvPr>
        </p:nvSpPr>
        <p:spPr bwMode="auto">
          <a:xfrm>
            <a:off x="457200" y="2420888"/>
            <a:ext cx="8435280" cy="366126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err="1" smtClean="0">
                <a:ln>
                  <a:noFill/>
                </a:ln>
                <a:solidFill>
                  <a:srgbClr val="202124"/>
                </a:solidFill>
                <a:effectLst/>
                <a:latin typeface="inherit"/>
              </a:rPr>
              <a:t>Symptoms</a:t>
            </a:r>
            <a:r>
              <a:rPr kumimoji="0" lang="sr-Latn-RS" altLang="sr-Latn-RS" sz="2400" b="0" i="0" u="none" strike="noStrike" cap="none" normalizeH="0" baseline="0" dirty="0" smtClean="0">
                <a:ln>
                  <a:noFill/>
                </a:ln>
                <a:solidFill>
                  <a:srgbClr val="202124"/>
                </a:solidFill>
                <a:effectLst/>
                <a:latin typeface="inherit"/>
              </a:rPr>
              <a:t> in </a:t>
            </a:r>
            <a:r>
              <a:rPr kumimoji="0" lang="sr-Latn-RS" altLang="sr-Latn-RS" sz="2400" b="0" i="0" u="none" strike="noStrike" cap="none" normalizeH="0" baseline="0" dirty="0" err="1" smtClean="0">
                <a:ln>
                  <a:noFill/>
                </a:ln>
                <a:solidFill>
                  <a:srgbClr val="202124"/>
                </a:solidFill>
                <a:effectLst/>
                <a:latin typeface="inherit"/>
              </a:rPr>
              <a:t>patients</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with</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anemia</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depend</a:t>
            </a:r>
            <a:r>
              <a:rPr kumimoji="0" lang="sr-Latn-RS" altLang="sr-Latn-RS" sz="2400" b="0" i="0" u="none" strike="noStrike" cap="none" normalizeH="0" baseline="0" dirty="0" smtClean="0">
                <a:ln>
                  <a:noFill/>
                </a:ln>
                <a:solidFill>
                  <a:srgbClr val="202124"/>
                </a:solidFill>
                <a:effectLst/>
                <a:latin typeface="inherit"/>
              </a:rPr>
              <a:t> on </a:t>
            </a:r>
            <a:r>
              <a:rPr kumimoji="0" lang="sr-Latn-RS" altLang="sr-Latn-RS" sz="2400" b="0" i="0" u="none" strike="noStrike" cap="none" normalizeH="0" baseline="0" dirty="0" err="1" smtClean="0">
                <a:ln>
                  <a:noFill/>
                </a:ln>
                <a:solidFill>
                  <a:srgbClr val="202124"/>
                </a:solidFill>
                <a:effectLst/>
                <a:latin typeface="inherit"/>
              </a:rPr>
              <a:t>five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factors</a:t>
            </a:r>
            <a:r>
              <a:rPr kumimoji="0" lang="sr-Latn-RS" altLang="sr-Latn-RS" sz="2400" b="0" i="0" u="none" strike="noStrike" cap="none" normalizeH="0" baseline="0" dirty="0" smtClean="0">
                <a:ln>
                  <a:noFill/>
                </a:ln>
                <a:solidFill>
                  <a:srgbClr val="202124"/>
                </a:solidFill>
                <a:effectLst/>
                <a:latin typeface="inherit"/>
              </a:rPr>
              <a:t>:</a:t>
            </a:r>
          </a:p>
          <a:p>
            <a:pPr marL="0" marR="0" lvl="0" indent="0" algn="l" defTabSz="914400" rtl="0" eaLnBrk="0" fontAlgn="base" latinLnBrk="0" hangingPunct="0">
              <a:lnSpc>
                <a:spcPct val="100000"/>
              </a:lnSpc>
              <a:spcBef>
                <a:spcPct val="0"/>
              </a:spcBef>
              <a:spcAft>
                <a:spcPct val="0"/>
              </a:spcAft>
              <a:buClrTx/>
              <a:buSzTx/>
              <a:buFontTx/>
              <a:buNone/>
              <a:tabLst/>
            </a:pPr>
            <a:endParaRPr lang="sr-Latn-RS" altLang="sr-Latn-RS" sz="2400" dirty="0">
              <a:solidFill>
                <a:srgbClr val="202124"/>
              </a:solidFill>
              <a:latin typeface="inheri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smtClean="0">
                <a:ln>
                  <a:noFill/>
                </a:ln>
                <a:solidFill>
                  <a:srgbClr val="202124"/>
                </a:solidFill>
                <a:effectLst/>
                <a:latin typeface="inherit"/>
              </a:rPr>
              <a:t>1. </a:t>
            </a:r>
            <a:r>
              <a:rPr kumimoji="0" lang="sr-Latn-RS" altLang="sr-Latn-RS" sz="2400" b="0" i="0" u="none" strike="noStrike" cap="none" normalizeH="0" baseline="0" dirty="0" err="1" smtClean="0">
                <a:ln>
                  <a:noFill/>
                </a:ln>
                <a:solidFill>
                  <a:srgbClr val="202124"/>
                </a:solidFill>
                <a:effectLst/>
                <a:latin typeface="inherit"/>
              </a:rPr>
              <a:t>Reduction</a:t>
            </a:r>
            <a:r>
              <a:rPr kumimoji="0" lang="sr-Latn-RS" altLang="sr-Latn-RS" sz="2400" b="0" i="0" u="none" strike="noStrike" cap="none" normalizeH="0" baseline="0" dirty="0" smtClean="0">
                <a:ln>
                  <a:noFill/>
                </a:ln>
                <a:solidFill>
                  <a:srgbClr val="202124"/>
                </a:solidFill>
                <a:effectLst/>
                <a:latin typeface="inherit"/>
              </a:rPr>
              <a:t> in </a:t>
            </a:r>
            <a:r>
              <a:rPr kumimoji="0" lang="sr-Latn-RS" altLang="sr-Latn-RS" sz="2400" b="0" i="0" u="none" strike="noStrike" cap="none" normalizeH="0" baseline="0" dirty="0" err="1" smtClean="0">
                <a:ln>
                  <a:noFill/>
                </a:ln>
                <a:solidFill>
                  <a:srgbClr val="202124"/>
                </a:solidFill>
                <a:effectLst/>
                <a:latin typeface="inherit"/>
              </a:rPr>
              <a:t>blood</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oxygen</a:t>
            </a:r>
            <a:r>
              <a:rPr kumimoji="0" lang="sr-Latn-RS" altLang="sr-Latn-RS" sz="2400" b="0" i="0" u="none" strike="noStrike" cap="none" normalizeH="0" baseline="0" dirty="0" smtClean="0">
                <a:ln>
                  <a:noFill/>
                </a:ln>
                <a:solidFill>
                  <a:srgbClr val="202124"/>
                </a:solidFill>
                <a:effectLst/>
                <a:latin typeface="inherit"/>
              </a:rPr>
              <a:t> transport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smtClean="0">
                <a:ln>
                  <a:noFill/>
                </a:ln>
                <a:solidFill>
                  <a:srgbClr val="202124"/>
                </a:solidFill>
                <a:effectLst/>
                <a:latin typeface="inherit"/>
              </a:rPr>
              <a:t>2. </a:t>
            </a:r>
            <a:r>
              <a:rPr kumimoji="0" lang="sr-Latn-RS" altLang="sr-Latn-RS" sz="2400" b="0" i="0" u="none" strike="noStrike" cap="none" normalizeH="0" baseline="0" dirty="0" err="1" smtClean="0">
                <a:ln>
                  <a:noFill/>
                </a:ln>
                <a:solidFill>
                  <a:srgbClr val="202124"/>
                </a:solidFill>
                <a:effectLst/>
                <a:latin typeface="inherit"/>
              </a:rPr>
              <a:t>Degree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change</a:t>
            </a:r>
            <a:r>
              <a:rPr kumimoji="0" lang="sr-Latn-RS" altLang="sr-Latn-RS" sz="2400" b="0" i="0" u="none" strike="noStrike" cap="none" normalizeH="0" baseline="0" dirty="0" smtClean="0">
                <a:ln>
                  <a:noFill/>
                </a:ln>
                <a:solidFill>
                  <a:srgbClr val="202124"/>
                </a:solidFill>
                <a:effectLst/>
                <a:latin typeface="inherit"/>
              </a:rPr>
              <a:t> in total </a:t>
            </a:r>
            <a:r>
              <a:rPr kumimoji="0" lang="sr-Latn-RS" altLang="sr-Latn-RS" sz="2400" b="0" i="0" u="none" strike="noStrike" cap="none" normalizeH="0" baseline="0" dirty="0" err="1" smtClean="0">
                <a:ln>
                  <a:noFill/>
                </a:ln>
                <a:solidFill>
                  <a:srgbClr val="202124"/>
                </a:solidFill>
                <a:effectLst/>
                <a:latin typeface="inherit"/>
              </a:rPr>
              <a:t>blood</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volume</a:t>
            </a:r>
            <a:r>
              <a:rPr kumimoji="0" lang="sr-Latn-RS" altLang="sr-Latn-RS" sz="24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smtClean="0">
                <a:ln>
                  <a:noFill/>
                </a:ln>
                <a:solidFill>
                  <a:srgbClr val="202124"/>
                </a:solidFill>
                <a:effectLst/>
                <a:latin typeface="inherit"/>
              </a:rPr>
              <a:t>3. </a:t>
            </a:r>
            <a:r>
              <a:rPr kumimoji="0" lang="sr-Latn-RS" altLang="sr-Latn-RS" sz="2400" b="0" i="0" u="none" strike="noStrike" cap="none" normalizeH="0" baseline="0" dirty="0" err="1" smtClean="0">
                <a:ln>
                  <a:noFill/>
                </a:ln>
                <a:solidFill>
                  <a:srgbClr val="202124"/>
                </a:solidFill>
                <a:effectLst/>
                <a:latin typeface="inherit"/>
              </a:rPr>
              <a:t>The</a:t>
            </a:r>
            <a:r>
              <a:rPr kumimoji="0" lang="sr-Latn-RS" altLang="sr-Latn-RS" sz="2400" b="0" i="0" u="none" strike="noStrike" cap="none" normalizeH="0" baseline="0" dirty="0" smtClean="0">
                <a:ln>
                  <a:noFill/>
                </a:ln>
                <a:solidFill>
                  <a:srgbClr val="202124"/>
                </a:solidFill>
                <a:effectLst/>
                <a:latin typeface="inherit"/>
              </a:rPr>
              <a:t> rate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formation</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the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first</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two</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factors</a:t>
            </a:r>
            <a:r>
              <a:rPr kumimoji="0" lang="sr-Latn-RS" altLang="sr-Latn-RS" sz="24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smtClean="0">
                <a:ln>
                  <a:noFill/>
                </a:ln>
                <a:solidFill>
                  <a:srgbClr val="202124"/>
                </a:solidFill>
                <a:effectLst/>
                <a:latin typeface="inherit"/>
              </a:rPr>
              <a:t>4. </a:t>
            </a:r>
            <a:r>
              <a:rPr kumimoji="0" lang="sr-Latn-RS" altLang="sr-Latn-RS" sz="2400" b="0" i="0" u="none" strike="noStrike" cap="none" normalizeH="0" baseline="0" dirty="0" err="1" smtClean="0">
                <a:ln>
                  <a:noFill/>
                </a:ln>
                <a:solidFill>
                  <a:srgbClr val="202124"/>
                </a:solidFill>
                <a:effectLst/>
                <a:latin typeface="inherit"/>
              </a:rPr>
              <a:t>Associated</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manifestations</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diseases</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that</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affect</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the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development</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anemia</a:t>
            </a:r>
            <a:r>
              <a:rPr kumimoji="0" lang="sr-Latn-RS" altLang="sr-Latn-RS" sz="24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smtClean="0">
                <a:ln>
                  <a:noFill/>
                </a:ln>
                <a:solidFill>
                  <a:srgbClr val="202124"/>
                </a:solidFill>
                <a:effectLst/>
                <a:latin typeface="inherit"/>
              </a:rPr>
              <a:t>5. </a:t>
            </a:r>
            <a:r>
              <a:rPr kumimoji="0" lang="sr-Latn-RS" altLang="sr-Latn-RS" sz="2400" b="0" i="0" u="none" strike="noStrike" cap="none" normalizeH="0" baseline="0" dirty="0" err="1" smtClean="0">
                <a:ln>
                  <a:noFill/>
                </a:ln>
                <a:solidFill>
                  <a:srgbClr val="202124"/>
                </a:solidFill>
                <a:effectLst/>
                <a:latin typeface="inherit"/>
              </a:rPr>
              <a:t>The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ability</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of</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the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cardiovascular</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and</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respiratory</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systems</a:t>
            </a:r>
            <a:r>
              <a:rPr kumimoji="0" lang="sr-Latn-RS" altLang="sr-Latn-RS" sz="2400" b="0" i="0" u="none" strike="noStrike" cap="none" normalizeH="0" baseline="0" dirty="0" smtClean="0">
                <a:ln>
                  <a:noFill/>
                </a:ln>
                <a:solidFill>
                  <a:srgbClr val="202124"/>
                </a:solidFill>
                <a:effectLst/>
                <a:latin typeface="inherit"/>
              </a:rPr>
              <a:t> to </a:t>
            </a:r>
            <a:r>
              <a:rPr kumimoji="0" lang="sr-Latn-RS" altLang="sr-Latn-RS" sz="2400" b="0" i="0" u="none" strike="noStrike" cap="none" normalizeH="0" baseline="0" dirty="0" err="1" smtClean="0">
                <a:ln>
                  <a:noFill/>
                </a:ln>
                <a:solidFill>
                  <a:srgbClr val="202124"/>
                </a:solidFill>
                <a:effectLst/>
                <a:latin typeface="inherit"/>
              </a:rPr>
              <a:t>compensate</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for</a:t>
            </a:r>
            <a:r>
              <a:rPr kumimoji="0" lang="sr-Latn-RS" altLang="sr-Latn-RS" sz="2400" b="0" i="0" u="none" strike="noStrike" cap="none" normalizeH="0" baseline="0" dirty="0" smtClean="0">
                <a:ln>
                  <a:noFill/>
                </a:ln>
                <a:solidFill>
                  <a:srgbClr val="202124"/>
                </a:solidFill>
                <a:effectLst/>
                <a:latin typeface="inherit"/>
              </a:rPr>
              <a:t> </a:t>
            </a:r>
            <a:r>
              <a:rPr kumimoji="0" lang="sr-Latn-RS" altLang="sr-Latn-RS" sz="2400" b="0" i="0" u="none" strike="noStrike" cap="none" normalizeH="0" baseline="0" dirty="0" err="1" smtClean="0">
                <a:ln>
                  <a:noFill/>
                </a:ln>
                <a:solidFill>
                  <a:srgbClr val="202124"/>
                </a:solidFill>
                <a:effectLst/>
                <a:latin typeface="inherit"/>
              </a:rPr>
              <a:t>anemia</a:t>
            </a:r>
            <a:r>
              <a:rPr kumimoji="0" lang="sr-Latn-RS" altLang="sr-Latn-RS" sz="2400" b="0" i="0" u="none" strike="noStrike" cap="none" normalizeH="0" baseline="0" dirty="0" smtClean="0">
                <a:ln>
                  <a:noFill/>
                </a:ln>
                <a:solidFill>
                  <a:schemeClr val="tx1"/>
                </a:solidFill>
                <a:effectLst/>
              </a:rPr>
              <a:t> </a:t>
            </a:r>
            <a:endParaRPr kumimoji="0" lang="sr-Latn-RS" altLang="sr-Latn-RS"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16660017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slide(fromLeft)">
                                      <p:cBhvr>
                                        <p:cTn id="7" dur="1000"/>
                                        <p:tgtEl>
                                          <p:spTgt spid="194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Sympthoms</a:t>
            </a:r>
            <a:r>
              <a:rPr lang="sr-Latn-RS" dirty="0" smtClean="0"/>
              <a:t> </a:t>
            </a:r>
            <a:r>
              <a:rPr lang="sr-Latn-RS" dirty="0" err="1" smtClean="0"/>
              <a:t>and</a:t>
            </a:r>
            <a:r>
              <a:rPr lang="sr-Latn-RS" dirty="0" smtClean="0"/>
              <a:t> </a:t>
            </a:r>
            <a:r>
              <a:rPr lang="sr-Latn-RS" dirty="0" err="1" smtClean="0"/>
              <a:t>signs</a:t>
            </a:r>
            <a:r>
              <a:rPr lang="sr-Latn-RS" dirty="0" smtClean="0"/>
              <a:t> </a:t>
            </a:r>
            <a:r>
              <a:rPr lang="sr-Latn-RS" dirty="0" err="1" smtClean="0"/>
              <a:t>of</a:t>
            </a:r>
            <a:r>
              <a:rPr lang="sr-Latn-RS" dirty="0" smtClean="0"/>
              <a:t> </a:t>
            </a:r>
            <a:r>
              <a:rPr lang="sr-Latn-RS" dirty="0" err="1" smtClean="0"/>
              <a:t>anemia</a:t>
            </a:r>
            <a:endParaRPr lang="sr-Latn-RS" dirty="0"/>
          </a:p>
        </p:txBody>
      </p:sp>
      <p:sp>
        <p:nvSpPr>
          <p:cNvPr id="5" name="Rectangle 1"/>
          <p:cNvSpPr>
            <a:spLocks noGrp="1" noChangeArrowheads="1"/>
          </p:cNvSpPr>
          <p:nvPr>
            <p:ph sz="half" idx="1"/>
          </p:nvPr>
        </p:nvSpPr>
        <p:spPr bwMode="auto">
          <a:xfrm>
            <a:off x="234853" y="2132856"/>
            <a:ext cx="3625993" cy="1583777"/>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1" i="0" u="sng" strike="noStrike" cap="none" normalizeH="0" baseline="0" dirty="0" smtClean="0">
                <a:ln>
                  <a:noFill/>
                </a:ln>
                <a:solidFill>
                  <a:srgbClr val="C00000"/>
                </a:solidFill>
                <a:effectLst/>
                <a:latin typeface="inherit"/>
              </a:rPr>
              <a:t>CNS</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Pathological</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fatigue</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Dizziness</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weakness</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Depression</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smtClean="0">
                <a:ln>
                  <a:noFill/>
                </a:ln>
                <a:solidFill>
                  <a:srgbClr val="202124"/>
                </a:solidFill>
                <a:effectLst/>
                <a:latin typeface="inherit"/>
              </a:rPr>
              <a:t>Disorder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cognitive</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functions</a:t>
            </a: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249579" y="3982455"/>
            <a:ext cx="2872581" cy="93744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1" i="0" u="sng" strike="noStrike" cap="none" normalizeH="0" baseline="0" dirty="0" err="1" smtClean="0">
                <a:ln>
                  <a:noFill/>
                </a:ln>
                <a:solidFill>
                  <a:srgbClr val="C00000"/>
                </a:solidFill>
                <a:effectLst/>
                <a:latin typeface="inherit"/>
              </a:rPr>
              <a:t>Gastro-intestinal</a:t>
            </a:r>
            <a:r>
              <a:rPr kumimoji="0" lang="sr-Latn-RS" altLang="sr-Latn-RS" sz="2100" b="1" i="0" u="sng" strike="noStrike" cap="none" normalizeH="0" baseline="0" dirty="0" smtClean="0">
                <a:ln>
                  <a:noFill/>
                </a:ln>
                <a:solidFill>
                  <a:srgbClr val="C00000"/>
                </a:solidFill>
                <a:effectLst/>
                <a:latin typeface="inherit"/>
              </a:rPr>
              <a:t> </a:t>
            </a:r>
            <a:r>
              <a:rPr kumimoji="0" lang="sr-Latn-RS" altLang="sr-Latn-RS" sz="2100" b="1" i="0" u="sng" strike="noStrike" cap="none" normalizeH="0" baseline="0" dirty="0" err="1" smtClean="0">
                <a:ln>
                  <a:noFill/>
                </a:ln>
                <a:solidFill>
                  <a:srgbClr val="C00000"/>
                </a:solidFill>
                <a:effectLst/>
                <a:latin typeface="inherit"/>
              </a:rPr>
              <a:t>tract</a:t>
            </a:r>
            <a:r>
              <a:rPr kumimoji="0" lang="sr-Latn-RS" altLang="sr-Latn-RS" sz="2100" b="1" i="0" u="sng" strike="noStrike" cap="none" normalizeH="0" baseline="0" dirty="0" smtClean="0">
                <a:ln>
                  <a:noFill/>
                </a:ln>
                <a:solidFill>
                  <a:srgbClr val="C00000"/>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Anorexia</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Sickness</a:t>
            </a: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3"/>
          <p:cNvSpPr>
            <a:spLocks noChangeArrowheads="1"/>
          </p:cNvSpPr>
          <p:nvPr/>
        </p:nvSpPr>
        <p:spPr bwMode="auto">
          <a:xfrm>
            <a:off x="215896" y="5336541"/>
            <a:ext cx="4432304" cy="93744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1" i="0" u="sng" strike="noStrike" cap="none" normalizeH="0" baseline="0" dirty="0" err="1" smtClean="0">
                <a:ln>
                  <a:noFill/>
                </a:ln>
                <a:solidFill>
                  <a:srgbClr val="C00000"/>
                </a:solidFill>
                <a:effectLst/>
                <a:latin typeface="inherit"/>
              </a:rPr>
              <a:t>Skin</a:t>
            </a:r>
            <a:r>
              <a:rPr kumimoji="0" lang="sr-Latn-RS" altLang="sr-Latn-RS" sz="2100" b="1" i="0" u="sng" strike="noStrike" cap="none" normalizeH="0" baseline="0" dirty="0" smtClean="0">
                <a:ln>
                  <a:noFill/>
                </a:ln>
                <a:solidFill>
                  <a:srgbClr val="C00000"/>
                </a:solidFill>
                <a:effectLst/>
                <a:latin typeface="inherit"/>
              </a:rPr>
              <a:t> </a:t>
            </a:r>
            <a:r>
              <a:rPr kumimoji="0" lang="sr-Latn-RS" altLang="sr-Latn-RS" sz="2100" b="1" i="0" u="sng" strike="noStrike" cap="none" normalizeH="0" baseline="0" dirty="0" err="1" smtClean="0">
                <a:ln>
                  <a:noFill/>
                </a:ln>
                <a:solidFill>
                  <a:srgbClr val="C00000"/>
                </a:solidFill>
                <a:effectLst/>
                <a:latin typeface="inherit"/>
              </a:rPr>
              <a:t>and</a:t>
            </a:r>
            <a:r>
              <a:rPr kumimoji="0" lang="sr-Latn-RS" altLang="sr-Latn-RS" sz="2100" b="1" i="0" u="sng" strike="noStrike" cap="none" normalizeH="0" baseline="0" dirty="0" smtClean="0">
                <a:ln>
                  <a:noFill/>
                </a:ln>
                <a:solidFill>
                  <a:srgbClr val="C00000"/>
                </a:solidFill>
                <a:effectLst/>
                <a:latin typeface="inherit"/>
              </a:rPr>
              <a:t> </a:t>
            </a:r>
            <a:r>
              <a:rPr kumimoji="0" lang="sr-Latn-RS" altLang="sr-Latn-RS" sz="2100" b="1" i="0" u="sng" strike="noStrike" cap="none" normalizeH="0" baseline="0" dirty="0" err="1" smtClean="0">
                <a:ln>
                  <a:noFill/>
                </a:ln>
                <a:solidFill>
                  <a:srgbClr val="C00000"/>
                </a:solidFill>
                <a:effectLst/>
                <a:latin typeface="inherit"/>
              </a:rPr>
              <a:t>mucouses</a:t>
            </a:r>
            <a:endParaRPr kumimoji="0" lang="sr-Latn-RS" altLang="sr-Latn-RS" sz="2100" b="1" i="0" u="sng" strike="noStrike" cap="none" normalizeH="0" baseline="0" dirty="0" smtClean="0">
              <a:ln>
                <a:noFill/>
              </a:ln>
              <a:solidFill>
                <a:srgbClr val="C00000"/>
              </a:solidFill>
              <a:effectLst/>
              <a:latin typeface="inheri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Lowered</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skin</a:t>
            </a:r>
            <a:r>
              <a:rPr kumimoji="0" lang="sr-Latn-RS" altLang="sr-Latn-RS" sz="2100" b="0" i="0" u="none" strike="noStrike" cap="none" normalizeH="0" baseline="0" dirty="0" smtClean="0">
                <a:ln>
                  <a:noFill/>
                </a:ln>
                <a:solidFill>
                  <a:srgbClr val="202124"/>
                </a:solidFill>
                <a:effectLst/>
                <a:latin typeface="inherit"/>
              </a:rPr>
              <a:t> temperature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smtClean="0">
                <a:ln>
                  <a:noFill/>
                </a:ln>
                <a:solidFill>
                  <a:srgbClr val="202124"/>
                </a:solidFill>
                <a:effectLst/>
                <a:latin typeface="inherit"/>
              </a:rPr>
              <a:t>Pale </a:t>
            </a:r>
            <a:r>
              <a:rPr kumimoji="0" lang="sr-Latn-RS" altLang="sr-Latn-RS" sz="2100" b="0" i="0" u="none" strike="noStrike" cap="none" normalizeH="0" baseline="0" dirty="0" err="1" smtClean="0">
                <a:ln>
                  <a:noFill/>
                </a:ln>
                <a:solidFill>
                  <a:srgbClr val="202124"/>
                </a:solidFill>
                <a:effectLst/>
                <a:latin typeface="inherit"/>
              </a:rPr>
              <a:t>skin</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mucous</a:t>
            </a:r>
            <a:r>
              <a:rPr lang="sr-Latn-RS" altLang="sr-Latn-RS" sz="2100" dirty="0" err="1" smtClean="0">
                <a:solidFill>
                  <a:srgbClr val="202124"/>
                </a:solidFill>
                <a:latin typeface="inherit"/>
              </a:rPr>
              <a:t>es</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and</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conjunctiva</a:t>
            </a: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4283968" y="2057098"/>
            <a:ext cx="3744615" cy="93744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1" i="0" u="sng" strike="noStrike" cap="none" normalizeH="0" baseline="0" dirty="0" err="1" smtClean="0">
                <a:ln>
                  <a:noFill/>
                </a:ln>
                <a:solidFill>
                  <a:srgbClr val="C00000"/>
                </a:solidFill>
                <a:effectLst/>
                <a:latin typeface="inherit"/>
              </a:rPr>
              <a:t>Immune</a:t>
            </a:r>
            <a:r>
              <a:rPr kumimoji="0" lang="sr-Latn-RS" altLang="sr-Latn-RS" sz="2100" b="1" i="0" u="sng" strike="noStrike" cap="none" normalizeH="0" baseline="0" dirty="0" smtClean="0">
                <a:ln>
                  <a:noFill/>
                </a:ln>
                <a:solidFill>
                  <a:srgbClr val="C00000"/>
                </a:solidFill>
                <a:effectLst/>
                <a:latin typeface="inherit"/>
              </a:rPr>
              <a:t> </a:t>
            </a:r>
            <a:r>
              <a:rPr kumimoji="0" lang="sr-Latn-RS" altLang="sr-Latn-RS" sz="2100" b="1" i="0" u="sng" strike="noStrike" cap="none" normalizeH="0" baseline="0" dirty="0" err="1" smtClean="0">
                <a:ln>
                  <a:noFill/>
                </a:ln>
                <a:solidFill>
                  <a:srgbClr val="C00000"/>
                </a:solidFill>
                <a:effectLst/>
                <a:latin typeface="inherit"/>
              </a:rPr>
              <a:t>system</a:t>
            </a:r>
            <a:r>
              <a:rPr kumimoji="0" lang="sr-Latn-RS" altLang="sr-Latn-RS" sz="2100" b="1" i="0" u="sng" strike="noStrike" cap="none" normalizeH="0" baseline="0" dirty="0" smtClean="0">
                <a:ln>
                  <a:noFill/>
                </a:ln>
                <a:solidFill>
                  <a:srgbClr val="C00000"/>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smtClean="0">
                <a:ln>
                  <a:noFill/>
                </a:ln>
                <a:solidFill>
                  <a:srgbClr val="202124"/>
                </a:solidFill>
                <a:effectLst/>
                <a:latin typeface="inherit"/>
              </a:rPr>
              <a:t>Disorder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the</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function</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lymphocytes</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and</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macrophages</a:t>
            </a: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
        <p:nvSpPr>
          <p:cNvPr id="11" name="Rectangle 5"/>
          <p:cNvSpPr>
            <a:spLocks noChangeArrowheads="1"/>
          </p:cNvSpPr>
          <p:nvPr/>
        </p:nvSpPr>
        <p:spPr bwMode="auto">
          <a:xfrm>
            <a:off x="4266248" y="3140561"/>
            <a:ext cx="4363374" cy="255327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1" i="0" u="sng" strike="noStrike" cap="none" normalizeH="0" baseline="0" dirty="0" err="1" smtClean="0">
                <a:ln>
                  <a:noFill/>
                </a:ln>
                <a:solidFill>
                  <a:srgbClr val="C00000"/>
                </a:solidFill>
                <a:effectLst/>
                <a:latin typeface="inherit"/>
              </a:rPr>
              <a:t>Cardiorespiratory</a:t>
            </a:r>
            <a:r>
              <a:rPr kumimoji="0" lang="sr-Latn-RS" altLang="sr-Latn-RS" sz="2100" b="1" i="0" u="sng" strike="noStrike" cap="none" normalizeH="0" baseline="0" dirty="0" smtClean="0">
                <a:ln>
                  <a:noFill/>
                </a:ln>
                <a:solidFill>
                  <a:srgbClr val="C00000"/>
                </a:solidFill>
                <a:effectLst/>
                <a:latin typeface="inherit"/>
              </a:rPr>
              <a:t> </a:t>
            </a:r>
            <a:r>
              <a:rPr kumimoji="0" lang="sr-Latn-RS" altLang="sr-Latn-RS" sz="2100" b="1" i="0" u="sng" strike="noStrike" cap="none" normalizeH="0" baseline="0" dirty="0" err="1" smtClean="0">
                <a:ln>
                  <a:noFill/>
                </a:ln>
                <a:solidFill>
                  <a:srgbClr val="C00000"/>
                </a:solidFill>
                <a:effectLst/>
                <a:latin typeface="inherit"/>
              </a:rPr>
              <a:t>system</a:t>
            </a:r>
            <a:r>
              <a:rPr kumimoji="0" lang="sr-Latn-RS" altLang="sr-Latn-RS" sz="2100" b="1" i="0" u="sng" strike="noStrike" cap="none" normalizeH="0" baseline="0" dirty="0" smtClean="0">
                <a:ln>
                  <a:noFill/>
                </a:ln>
                <a:solidFill>
                  <a:srgbClr val="C00000"/>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Dyspnoea</a:t>
            </a:r>
            <a:r>
              <a:rPr kumimoji="0" lang="sr-Latn-RS" altLang="sr-Latn-RS" sz="2100" b="0" i="0" u="none" strike="noStrike" cap="none" normalizeH="0" baseline="0" dirty="0" smtClean="0">
                <a:ln>
                  <a:noFill/>
                </a:ln>
                <a:solidFill>
                  <a:srgbClr val="202124"/>
                </a:solidFill>
                <a:effectLst/>
                <a:latin typeface="inherit"/>
              </a:rPr>
              <a:t> on </a:t>
            </a:r>
            <a:r>
              <a:rPr kumimoji="0" lang="sr-Latn-RS" altLang="sr-Latn-RS" sz="2100" b="0" i="0" u="none" strike="noStrike" cap="none" normalizeH="0" baseline="0" dirty="0" err="1" smtClean="0">
                <a:ln>
                  <a:noFill/>
                </a:ln>
                <a:solidFill>
                  <a:srgbClr val="202124"/>
                </a:solidFill>
                <a:effectLst/>
                <a:latin typeface="inherit"/>
              </a:rPr>
              <a:t>exertion</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Tachycardia</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palpitations</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Enlargement</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and</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hypertrophy</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the</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heart</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muscle</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Increased</a:t>
            </a:r>
            <a:r>
              <a:rPr kumimoji="0" lang="sr-Latn-RS" altLang="sr-Latn-RS" sz="2100" b="0" i="0" u="none" strike="noStrike" cap="none" normalizeH="0" baseline="0" dirty="0" smtClean="0">
                <a:ln>
                  <a:noFill/>
                </a:ln>
                <a:solidFill>
                  <a:srgbClr val="202124"/>
                </a:solidFill>
                <a:effectLst/>
                <a:latin typeface="inherit"/>
              </a:rPr>
              <a:t> pulse </a:t>
            </a:r>
            <a:r>
              <a:rPr kumimoji="0" lang="sr-Latn-RS" altLang="sr-Latn-RS" sz="2100" b="0" i="0" u="none" strike="noStrike" cap="none" normalizeH="0" baseline="0" dirty="0" err="1" smtClean="0">
                <a:ln>
                  <a:noFill/>
                </a:ln>
                <a:solidFill>
                  <a:srgbClr val="202124"/>
                </a:solidFill>
                <a:effectLst/>
                <a:latin typeface="inherit"/>
              </a:rPr>
              <a:t>pressure</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mesosystolic</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ejection</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murmur</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Risk</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worsening</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heart</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failure</a:t>
            </a: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
        <p:nvSpPr>
          <p:cNvPr id="13" name="Rectangle 6"/>
          <p:cNvSpPr>
            <a:spLocks noChangeArrowheads="1"/>
          </p:cNvSpPr>
          <p:nvPr/>
        </p:nvSpPr>
        <p:spPr bwMode="auto">
          <a:xfrm>
            <a:off x="4942934" y="5782990"/>
            <a:ext cx="3391954" cy="93744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1" i="0" u="sng" strike="noStrike" cap="none" normalizeH="0" baseline="0" dirty="0" err="1" smtClean="0">
                <a:ln>
                  <a:noFill/>
                </a:ln>
                <a:solidFill>
                  <a:srgbClr val="C00000"/>
                </a:solidFill>
                <a:effectLst/>
                <a:latin typeface="inherit"/>
              </a:rPr>
              <a:t>Genital</a:t>
            </a:r>
            <a:r>
              <a:rPr kumimoji="0" lang="sr-Latn-RS" altLang="sr-Latn-RS" sz="2100" b="1" i="0" u="sng" strike="noStrike" cap="none" normalizeH="0" baseline="0" dirty="0" smtClean="0">
                <a:ln>
                  <a:noFill/>
                </a:ln>
                <a:solidFill>
                  <a:srgbClr val="C00000"/>
                </a:solidFill>
                <a:effectLst/>
                <a:latin typeface="inherit"/>
              </a:rPr>
              <a:t> </a:t>
            </a:r>
            <a:r>
              <a:rPr kumimoji="0" lang="sr-Latn-RS" altLang="sr-Latn-RS" sz="2100" b="1" i="0" u="sng" strike="noStrike" cap="none" normalizeH="0" baseline="0" dirty="0" err="1" smtClean="0">
                <a:ln>
                  <a:noFill/>
                </a:ln>
                <a:solidFill>
                  <a:srgbClr val="C00000"/>
                </a:solidFill>
                <a:effectLst/>
                <a:latin typeface="inherit"/>
              </a:rPr>
              <a:t>tract</a:t>
            </a:r>
            <a:r>
              <a:rPr kumimoji="0" lang="sr-Latn-RS" altLang="sr-Latn-RS" sz="2100" b="1" i="0" u="sng" strike="noStrike" cap="none" normalizeH="0" baseline="0" dirty="0" smtClean="0">
                <a:ln>
                  <a:noFill/>
                </a:ln>
                <a:solidFill>
                  <a:srgbClr val="C00000"/>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Problems</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with</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menstruation</a:t>
            </a:r>
            <a:r>
              <a:rPr kumimoji="0" lang="sr-Latn-RS" altLang="sr-Latn-RS" sz="2100" b="0" i="0" u="none" strike="noStrike" cap="none" normalizeH="0" baseline="0" dirty="0" smtClean="0">
                <a:ln>
                  <a:noFill/>
                </a:ln>
                <a:solidFill>
                  <a:srgbClr val="202124"/>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202124"/>
                </a:solidFill>
                <a:effectLst/>
                <a:latin typeface="inherit"/>
              </a:rPr>
              <a:t>Loss</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libido</a:t>
            </a: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19179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p:cNvSpPr txBox="1">
            <a:spLocks noChangeArrowheads="1"/>
          </p:cNvSpPr>
          <p:nvPr/>
        </p:nvSpPr>
        <p:spPr bwMode="auto">
          <a:xfrm>
            <a:off x="539552" y="2060848"/>
            <a:ext cx="8496944" cy="164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pPr>
            <a:endParaRPr lang="sr-Cyrl-CS" altLang="sr-Latn-RS" sz="2000" b="1" dirty="0"/>
          </a:p>
          <a:p>
            <a:pPr>
              <a:buFontTx/>
              <a:buNone/>
            </a:pPr>
            <a:r>
              <a:rPr lang="sr-Latn-RS" altLang="sr-Latn-RS" sz="5400" b="1" u="sng" dirty="0" err="1" smtClean="0"/>
              <a:t>Iron</a:t>
            </a:r>
            <a:r>
              <a:rPr lang="sr-Latn-RS" altLang="sr-Latn-RS" sz="5400" b="1" u="sng" dirty="0" smtClean="0"/>
              <a:t> </a:t>
            </a:r>
            <a:r>
              <a:rPr lang="sr-Latn-RS" altLang="sr-Latn-RS" sz="5400" b="1" u="sng" dirty="0" err="1" smtClean="0"/>
              <a:t>defficiency</a:t>
            </a:r>
            <a:r>
              <a:rPr lang="sr-Latn-RS" altLang="sr-Latn-RS" sz="5400" b="1" u="sng" dirty="0" smtClean="0"/>
              <a:t> </a:t>
            </a:r>
            <a:r>
              <a:rPr lang="en" altLang="sr-Latn-RS" sz="5400" b="1" u="sng" dirty="0" smtClean="0"/>
              <a:t>anemia</a:t>
            </a:r>
            <a:endParaRPr lang="sr-Latn-RS" altLang="sr-Latn-RS" sz="5400" b="1" u="sng" dirty="0" smtClean="0"/>
          </a:p>
          <a:p>
            <a:pPr>
              <a:buFontTx/>
              <a:buNone/>
            </a:pPr>
            <a:endParaRPr lang="en-US" altLang="sr-Latn-RS" b="1" i="1" u="sng" dirty="0" smtClean="0"/>
          </a:p>
          <a:p>
            <a:pPr>
              <a:buFontTx/>
              <a:buNone/>
            </a:pPr>
            <a:endParaRPr lang="sr-Cyrl-CS" altLang="sr-Latn-RS" sz="2000" b="1" dirty="0" smtClean="0"/>
          </a:p>
          <a:p>
            <a:pPr algn="ctr">
              <a:buFontTx/>
              <a:buNone/>
            </a:pPr>
            <a:endParaRPr lang="en-US" altLang="sr-Latn-RS" sz="3600" b="1" i="1" u="sng" dirty="0"/>
          </a:p>
        </p:txBody>
      </p:sp>
    </p:spTree>
    <p:extLst>
      <p:ext uri="{BB962C8B-B14F-4D97-AF65-F5344CB8AC3E}">
        <p14:creationId xmlns:p14="http://schemas.microsoft.com/office/powerpoint/2010/main" val="1446726137"/>
      </p:ext>
    </p:extLst>
  </p:cSld>
  <p:clrMapOvr>
    <a:masterClrMapping/>
  </p:clrMapOvr>
  <p:transition spd="med">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idx="1"/>
          </p:nvPr>
        </p:nvSpPr>
        <p:spPr bwMode="auto">
          <a:xfrm>
            <a:off x="251520" y="1632284"/>
            <a:ext cx="8712321"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err="1" smtClean="0">
                <a:ln>
                  <a:noFill/>
                </a:ln>
                <a:solidFill>
                  <a:srgbClr val="1F1F1F"/>
                </a:solidFill>
                <a:effectLst/>
                <a:latin typeface="ElsevierGulliver"/>
              </a:rPr>
              <a:t>Iron</a:t>
            </a:r>
            <a:r>
              <a:rPr kumimoji="0" lang="sr-Latn-RS" altLang="sr-Latn-RS" sz="2400" b="0" i="0" u="none" strike="noStrike" cap="none" normalizeH="0" baseline="0" dirty="0" smtClean="0">
                <a:ln>
                  <a:noFill/>
                </a:ln>
                <a:solidFill>
                  <a:srgbClr val="1F1F1F"/>
                </a:solidFill>
                <a:effectLst/>
                <a:latin typeface="ElsevierGulliver"/>
              </a:rPr>
              <a:t> </a:t>
            </a:r>
            <a:r>
              <a:rPr kumimoji="0" lang="sr-Latn-RS" altLang="sr-Latn-RS" sz="2400" b="0" i="0" u="none" strike="noStrike" cap="none" normalizeH="0" baseline="0" dirty="0" err="1" smtClean="0">
                <a:ln>
                  <a:noFill/>
                </a:ln>
                <a:solidFill>
                  <a:srgbClr val="1F1F1F"/>
                </a:solidFill>
                <a:effectLst/>
                <a:latin typeface="ElsevierGulliver"/>
              </a:rPr>
              <a:t>deficiency</a:t>
            </a:r>
            <a:r>
              <a:rPr kumimoji="0" lang="sr-Latn-RS" altLang="sr-Latn-RS" sz="2400" b="0" i="0" u="none" strike="noStrike" cap="none" normalizeH="0" baseline="0" dirty="0" smtClean="0">
                <a:ln>
                  <a:noFill/>
                </a:ln>
                <a:solidFill>
                  <a:srgbClr val="1F1F1F"/>
                </a:solidFill>
                <a:effectLst/>
                <a:latin typeface="ElsevierGulliver"/>
              </a:rPr>
              <a:t> </a:t>
            </a:r>
            <a:r>
              <a:rPr kumimoji="0" lang="sr-Latn-RS" altLang="sr-Latn-RS" sz="2400" b="0" i="0" u="none" strike="noStrike" cap="none" normalizeH="0" baseline="0" dirty="0" err="1" smtClean="0">
                <a:ln>
                  <a:noFill/>
                </a:ln>
                <a:solidFill>
                  <a:srgbClr val="1F1F1F"/>
                </a:solidFill>
                <a:effectLst/>
                <a:latin typeface="ElsevierGulliver"/>
              </a:rPr>
              <a:t>anemia</a:t>
            </a:r>
            <a:r>
              <a:rPr kumimoji="0" lang="sr-Latn-RS" altLang="sr-Latn-RS" sz="2400" b="0" i="0" u="none" strike="noStrike" cap="none" normalizeH="0" baseline="0" dirty="0" smtClean="0">
                <a:ln>
                  <a:noFill/>
                </a:ln>
                <a:solidFill>
                  <a:srgbClr val="1F1F1F"/>
                </a:solidFill>
                <a:effectLst/>
                <a:latin typeface="ElsevierGulliver"/>
              </a:rPr>
              <a:t> is </a:t>
            </a:r>
            <a:r>
              <a:rPr kumimoji="0" lang="sr-Latn-RS" altLang="sr-Latn-RS" sz="2400" b="0" i="0" u="none" strike="noStrike" cap="none" normalizeH="0" baseline="0" dirty="0" smtClean="0">
                <a:ln>
                  <a:noFill/>
                </a:ln>
                <a:solidFill>
                  <a:srgbClr val="FF0000"/>
                </a:solidFill>
                <a:effectLst/>
                <a:latin typeface="ElsevierGulliver"/>
              </a:rPr>
              <a:t>most </a:t>
            </a:r>
            <a:r>
              <a:rPr kumimoji="0" lang="sr-Latn-RS" altLang="sr-Latn-RS" sz="2400" b="0" i="0" u="none" strike="noStrike" cap="none" normalizeH="0" baseline="0" dirty="0" err="1" smtClean="0">
                <a:ln>
                  <a:noFill/>
                </a:ln>
                <a:solidFill>
                  <a:srgbClr val="FF0000"/>
                </a:solidFill>
                <a:effectLst/>
                <a:latin typeface="ElsevierGulliver"/>
              </a:rPr>
              <a:t>common</a:t>
            </a:r>
            <a:r>
              <a:rPr kumimoji="0" lang="sr-Latn-RS" altLang="sr-Latn-RS" sz="2400" b="0" i="0" u="none" strike="noStrike" cap="none" normalizeH="0" baseline="0" dirty="0" smtClean="0">
                <a:ln>
                  <a:noFill/>
                </a:ln>
                <a:solidFill>
                  <a:srgbClr val="FF0000"/>
                </a:solidFill>
                <a:effectLst/>
                <a:latin typeface="ElsevierGulliver"/>
              </a:rPr>
              <a:t> </a:t>
            </a:r>
            <a:r>
              <a:rPr lang="sr-Latn-RS" altLang="sr-Latn-RS" sz="2400" dirty="0">
                <a:solidFill>
                  <a:srgbClr val="FF0000"/>
                </a:solidFill>
                <a:latin typeface="ElsevierGulliver"/>
              </a:rPr>
              <a:t> </a:t>
            </a:r>
            <a:r>
              <a:rPr kumimoji="0" lang="sr-Latn-RS" altLang="sr-Latn-RS" sz="2400" b="0" i="0" u="none" strike="noStrike" cap="none" normalizeH="0" baseline="0" dirty="0" err="1" smtClean="0">
                <a:ln>
                  <a:noFill/>
                </a:ln>
                <a:solidFill>
                  <a:srgbClr val="FF0000"/>
                </a:solidFill>
                <a:effectLst/>
                <a:latin typeface="ElsevierGulliver"/>
              </a:rPr>
              <a:t>anemia</a:t>
            </a:r>
            <a:r>
              <a:rPr kumimoji="0" lang="sr-Latn-RS" altLang="sr-Latn-RS" sz="2400" b="0" i="0" u="none" strike="noStrike" cap="none" normalizeH="0" baseline="0" dirty="0" smtClean="0">
                <a:ln>
                  <a:noFill/>
                </a:ln>
                <a:solidFill>
                  <a:srgbClr val="FF0000"/>
                </a:solidFill>
                <a:effectLst/>
                <a:latin typeface="ElsevierGulliver"/>
              </a:rPr>
              <a:t> </a:t>
            </a:r>
            <a:r>
              <a:rPr kumimoji="0" lang="sr-Latn-RS" altLang="sr-Latn-RS" sz="2400" b="0" i="0" u="none" strike="noStrike" cap="none" normalizeH="0" baseline="0" dirty="0" err="1" smtClean="0">
                <a:ln>
                  <a:noFill/>
                </a:ln>
                <a:solidFill>
                  <a:srgbClr val="FF0000"/>
                </a:solidFill>
                <a:effectLst/>
                <a:latin typeface="ElsevierGulliver"/>
              </a:rPr>
              <a:t>worldwide</a:t>
            </a:r>
            <a:r>
              <a:rPr kumimoji="0" lang="sr-Latn-RS" altLang="sr-Latn-RS" sz="2400" b="0" i="0" u="none" strike="noStrike" cap="none" normalizeH="0" baseline="0" dirty="0" smtClean="0">
                <a:ln>
                  <a:noFill/>
                </a:ln>
                <a:solidFill>
                  <a:srgbClr val="1F1F1F"/>
                </a:solidFill>
                <a:effectLst/>
                <a:latin typeface="ElsevierGulliver"/>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err="1" smtClean="0">
                <a:ln>
                  <a:noFill/>
                </a:ln>
                <a:solidFill>
                  <a:srgbClr val="1F1F1F"/>
                </a:solidFill>
                <a:effectLst/>
                <a:latin typeface="ElsevierGulliver"/>
              </a:rPr>
              <a:t>estimated</a:t>
            </a:r>
            <a:r>
              <a:rPr kumimoji="0" lang="sr-Latn-RS" altLang="sr-Latn-RS" sz="2400" b="0" i="0" u="none" strike="noStrike" cap="none" normalizeH="0" baseline="0" dirty="0" smtClean="0">
                <a:ln>
                  <a:noFill/>
                </a:ln>
                <a:solidFill>
                  <a:srgbClr val="1F1F1F"/>
                </a:solidFill>
                <a:effectLst/>
                <a:latin typeface="ElsevierGulliver"/>
              </a:rPr>
              <a:t> global </a:t>
            </a:r>
            <a:r>
              <a:rPr kumimoji="0" lang="sr-Latn-RS" altLang="sr-Latn-RS" sz="2400" b="0" i="0" u="none" strike="noStrike" cap="none" normalizeH="0" baseline="0" dirty="0" err="1" smtClean="0">
                <a:ln>
                  <a:noFill/>
                </a:ln>
                <a:solidFill>
                  <a:srgbClr val="1F1F1F"/>
                </a:solidFill>
                <a:effectLst/>
                <a:latin typeface="ElsevierGulliver"/>
              </a:rPr>
              <a:t>anemia</a:t>
            </a:r>
            <a:r>
              <a:rPr kumimoji="0" lang="sr-Latn-RS" altLang="sr-Latn-RS" sz="2400" b="0" i="0" u="none" strike="noStrike" cap="none" normalizeH="0" baseline="0" dirty="0" smtClean="0">
                <a:ln>
                  <a:noFill/>
                </a:ln>
                <a:solidFill>
                  <a:srgbClr val="1F1F1F"/>
                </a:solidFill>
                <a:effectLst/>
                <a:latin typeface="ElsevierGulliver"/>
              </a:rPr>
              <a:t> </a:t>
            </a:r>
            <a:r>
              <a:rPr kumimoji="0" lang="sr-Latn-RS" altLang="sr-Latn-RS" sz="2400" b="0" i="0" u="none" strike="noStrike" cap="none" normalizeH="0" baseline="0" dirty="0" err="1" smtClean="0">
                <a:ln>
                  <a:noFill/>
                </a:ln>
                <a:solidFill>
                  <a:srgbClr val="1F1F1F"/>
                </a:solidFill>
                <a:effectLst/>
                <a:latin typeface="ElsevierGulliver"/>
              </a:rPr>
              <a:t>prevalence</a:t>
            </a:r>
            <a:r>
              <a:rPr kumimoji="0" lang="sr-Latn-RS" altLang="sr-Latn-RS" sz="2400" b="0" i="0" u="none" strike="noStrike" cap="none" normalizeH="0" baseline="0" dirty="0" smtClean="0">
                <a:ln>
                  <a:noFill/>
                </a:ln>
                <a:solidFill>
                  <a:srgbClr val="1F1F1F"/>
                </a:solidFill>
                <a:effectLst/>
                <a:latin typeface="ElsevierGulliver"/>
              </a:rPr>
              <a:t> is </a:t>
            </a:r>
            <a:r>
              <a:rPr kumimoji="0" lang="sr-Latn-RS" altLang="sr-Latn-RS" sz="2400" b="0" i="0" u="none" strike="noStrike" cap="none" normalizeH="0" baseline="0" dirty="0" smtClean="0">
                <a:ln>
                  <a:noFill/>
                </a:ln>
                <a:solidFill>
                  <a:srgbClr val="FF0000"/>
                </a:solidFill>
                <a:effectLst/>
                <a:latin typeface="ElsevierGulliver"/>
              </a:rPr>
              <a:t>24.8%</a:t>
            </a:r>
            <a:r>
              <a:rPr kumimoji="0" lang="sr-Latn-RS" altLang="sr-Latn-RS" sz="2400" b="0" i="0" u="none" strike="noStrike" cap="none" normalizeH="0" baseline="0" dirty="0" smtClean="0">
                <a:ln>
                  <a:noFill/>
                </a:ln>
                <a:solidFill>
                  <a:srgbClr val="1F1F1F"/>
                </a:solidFill>
                <a:effectLst/>
                <a:latin typeface="ElsevierGulliver"/>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b="0" i="0" u="none" strike="noStrike" cap="none" normalizeH="0" baseline="0" dirty="0" err="1" smtClean="0">
                <a:ln>
                  <a:noFill/>
                </a:ln>
                <a:solidFill>
                  <a:srgbClr val="1F1F1F"/>
                </a:solidFill>
                <a:effectLst/>
                <a:latin typeface="ElsevierGulliver"/>
              </a:rPr>
              <a:t>affecting</a:t>
            </a:r>
            <a:r>
              <a:rPr kumimoji="0" lang="sr-Latn-RS" altLang="sr-Latn-RS" sz="2400" b="0" i="0" u="none" strike="noStrike" cap="none" normalizeH="0" baseline="0" dirty="0" smtClean="0">
                <a:ln>
                  <a:noFill/>
                </a:ln>
                <a:solidFill>
                  <a:srgbClr val="1F1F1F"/>
                </a:solidFill>
                <a:effectLst/>
                <a:latin typeface="ElsevierGulliver"/>
              </a:rPr>
              <a:t> &gt; 1.62 </a:t>
            </a:r>
            <a:r>
              <a:rPr kumimoji="0" lang="sr-Latn-RS" altLang="sr-Latn-RS" sz="2400" b="0" i="0" u="none" strike="noStrike" cap="none" normalizeH="0" baseline="0" dirty="0" err="1" smtClean="0">
                <a:ln>
                  <a:noFill/>
                </a:ln>
                <a:solidFill>
                  <a:srgbClr val="1F1F1F"/>
                </a:solidFill>
                <a:effectLst/>
                <a:latin typeface="ElsevierGulliver"/>
              </a:rPr>
              <a:t>billion</a:t>
            </a:r>
            <a:r>
              <a:rPr kumimoji="0" lang="sr-Latn-RS" altLang="sr-Latn-RS" sz="2400" b="0" i="0" u="none" strike="noStrike" cap="none" normalizeH="0" baseline="0" dirty="0" smtClean="0">
                <a:ln>
                  <a:noFill/>
                </a:ln>
                <a:solidFill>
                  <a:srgbClr val="1F1F1F"/>
                </a:solidFill>
                <a:effectLst/>
                <a:latin typeface="ElsevierGulliver"/>
              </a:rPr>
              <a:t> </a:t>
            </a:r>
            <a:r>
              <a:rPr kumimoji="0" lang="sr-Latn-RS" altLang="sr-Latn-RS" sz="2400" b="0" i="0" u="none" strike="noStrike" cap="none" normalizeH="0" baseline="0" dirty="0" err="1" smtClean="0">
                <a:ln>
                  <a:noFill/>
                </a:ln>
                <a:solidFill>
                  <a:srgbClr val="1F1F1F"/>
                </a:solidFill>
                <a:effectLst/>
                <a:latin typeface="ElsevierGulliver"/>
              </a:rPr>
              <a:t>people</a:t>
            </a:r>
            <a:r>
              <a:rPr kumimoji="0" lang="sr-Latn-RS" altLang="sr-Latn-RS" sz="2400" b="0" i="0" u="none" strike="noStrike" cap="none" normalizeH="0" baseline="0" dirty="0" smtClean="0">
                <a:ln>
                  <a:noFill/>
                </a:ln>
                <a:solidFill>
                  <a:srgbClr val="1F1F1F"/>
                </a:solidFill>
                <a:effectLst/>
                <a:latin typeface="ElsevierGulliver"/>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2400" b="0" i="0" u="none" strike="noStrike" cap="none" normalizeH="0" baseline="0" dirty="0" smtClean="0">
              <a:ln>
                <a:noFill/>
              </a:ln>
              <a:solidFill>
                <a:srgbClr val="1F1F1F"/>
              </a:solidFill>
              <a:effectLst/>
              <a:latin typeface="ElsevierGulliver"/>
            </a:endParaRPr>
          </a:p>
          <a:p>
            <a:pPr marL="0" indent="0">
              <a:spcBef>
                <a:spcPct val="0"/>
              </a:spcBef>
              <a:buNone/>
            </a:pPr>
            <a:r>
              <a:rPr lang="en-US" sz="2400" dirty="0"/>
              <a:t>Approximately 4-8% of premenopausal women may be </a:t>
            </a:r>
            <a:endParaRPr lang="sr-Latn-RS" sz="2400" dirty="0" smtClean="0"/>
          </a:p>
          <a:p>
            <a:pPr marL="0" indent="0">
              <a:spcBef>
                <a:spcPct val="0"/>
              </a:spcBef>
              <a:buNone/>
            </a:pPr>
            <a:r>
              <a:rPr lang="en-US" sz="2400" dirty="0" smtClean="0"/>
              <a:t>iron </a:t>
            </a:r>
            <a:r>
              <a:rPr lang="en-US" sz="2400" dirty="0"/>
              <a:t>deficient. </a:t>
            </a:r>
            <a:endParaRPr lang="sr-Latn-RS" sz="2400" dirty="0" smtClean="0"/>
          </a:p>
          <a:p>
            <a:pPr marL="0" indent="0">
              <a:spcBef>
                <a:spcPct val="0"/>
              </a:spcBef>
              <a:buNone/>
            </a:pPr>
            <a:r>
              <a:rPr lang="en-US" sz="2400" dirty="0" smtClean="0"/>
              <a:t>Iron </a:t>
            </a:r>
            <a:r>
              <a:rPr lang="en-US" sz="2400" dirty="0"/>
              <a:t>deficiency anemia is 5-10 times more common in countries </a:t>
            </a:r>
            <a:endParaRPr lang="sr-Latn-RS" sz="2400" dirty="0" smtClean="0"/>
          </a:p>
          <a:p>
            <a:pPr marL="0" indent="0">
              <a:spcBef>
                <a:spcPct val="0"/>
              </a:spcBef>
              <a:buNone/>
            </a:pPr>
            <a:r>
              <a:rPr lang="en-US" sz="2400" dirty="0" smtClean="0"/>
              <a:t>where </a:t>
            </a:r>
            <a:r>
              <a:rPr lang="en-US" sz="2400" dirty="0"/>
              <a:t>meat consumption is low, </a:t>
            </a:r>
            <a:endParaRPr lang="sr-Latn-RS" sz="2400" dirty="0" smtClean="0"/>
          </a:p>
          <a:p>
            <a:pPr marL="0" indent="0">
              <a:spcBef>
                <a:spcPct val="0"/>
              </a:spcBef>
              <a:buNone/>
            </a:pPr>
            <a:r>
              <a:rPr lang="en-US" sz="2400" dirty="0" err="1" smtClean="0"/>
              <a:t>esspeciall</a:t>
            </a:r>
            <a:r>
              <a:rPr lang="sr-Latn-RS" sz="2400" dirty="0"/>
              <a:t>y</a:t>
            </a:r>
            <a:r>
              <a:rPr lang="en-US" sz="2400" dirty="0"/>
              <a:t> red meat</a:t>
            </a:r>
            <a:r>
              <a:rPr lang="sr-Latn-RS" sz="2400" dirty="0"/>
              <a:t>  ( </a:t>
            </a:r>
            <a:r>
              <a:rPr lang="sr-Latn-RS" sz="2400" dirty="0" err="1"/>
              <a:t>beef</a:t>
            </a:r>
            <a:r>
              <a:rPr lang="sr-Latn-RS" sz="2400" dirty="0"/>
              <a:t>, </a:t>
            </a:r>
            <a:r>
              <a:rPr lang="sr-Latn-RS" sz="2400" dirty="0" err="1"/>
              <a:t>lamb</a:t>
            </a:r>
            <a:r>
              <a:rPr lang="sr-Latn-RS" sz="2400" dirty="0"/>
              <a:t>)</a:t>
            </a:r>
            <a:endParaRPr lang="en-US" sz="24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2400" b="0" i="0" u="none" strike="noStrike" cap="none" normalizeH="0" baseline="0" dirty="0" smtClean="0">
              <a:ln>
                <a:noFill/>
              </a:ln>
              <a:solidFill>
                <a:srgbClr val="1F1F1F"/>
              </a:solidFill>
              <a:effectLst/>
              <a:latin typeface="ElsevierGulliver"/>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2400" b="0" i="0" u="none" strike="noStrike" cap="none" normalizeH="0" baseline="0" dirty="0" smtClean="0">
              <a:ln>
                <a:noFill/>
              </a:ln>
              <a:solidFill>
                <a:srgbClr val="1F1F1F"/>
              </a:solidFill>
              <a:effectLst/>
              <a:latin typeface="ElsevierGulliver"/>
            </a:endParaRPr>
          </a:p>
        </p:txBody>
      </p:sp>
    </p:spTree>
    <p:extLst>
      <p:ext uri="{BB962C8B-B14F-4D97-AF65-F5344CB8AC3E}">
        <p14:creationId xmlns:p14="http://schemas.microsoft.com/office/powerpoint/2010/main" val="4055179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0" y="1268760"/>
            <a:ext cx="9144000" cy="4191000"/>
          </a:xfrm>
        </p:spPr>
        <p:txBody>
          <a:bodyPr/>
          <a:lstStyle/>
          <a:p>
            <a:pPr marL="609600" indent="-609600" algn="ctr">
              <a:lnSpc>
                <a:spcPct val="80000"/>
              </a:lnSpc>
              <a:spcBef>
                <a:spcPct val="10000"/>
              </a:spcBef>
              <a:buClr>
                <a:srgbClr val="FFFF00"/>
              </a:buClr>
              <a:buFont typeface="Monotype Sorts" pitchFamily="2" charset="2"/>
              <a:buNone/>
              <a:defRPr/>
            </a:pPr>
            <a:r>
              <a:rPr lang="en" altLang="sr-Latn-RS" sz="3000" b="1" dirty="0" smtClean="0">
                <a:solidFill>
                  <a:srgbClr val="FFFF00"/>
                </a:solidFill>
              </a:rPr>
              <a:t> </a:t>
            </a:r>
            <a:r>
              <a:rPr lang="en" altLang="sr-Latn-RS" sz="3600" b="1" dirty="0" smtClean="0">
                <a:solidFill>
                  <a:srgbClr val="FFFF00"/>
                </a:solidFill>
              </a:rPr>
              <a:t> </a:t>
            </a:r>
            <a:endParaRPr lang="sr-Latn-RS" altLang="sr-Latn-RS" sz="3600" b="1" dirty="0" smtClean="0">
              <a:solidFill>
                <a:srgbClr val="FFFF00"/>
              </a:solidFill>
            </a:endParaRPr>
          </a:p>
          <a:p>
            <a:pPr marL="609600" indent="-609600" algn="ctr">
              <a:lnSpc>
                <a:spcPct val="80000"/>
              </a:lnSpc>
              <a:spcBef>
                <a:spcPct val="10000"/>
              </a:spcBef>
              <a:buClr>
                <a:srgbClr val="FFFF00"/>
              </a:buClr>
              <a:buFont typeface="Monotype Sorts" pitchFamily="2" charset="2"/>
              <a:buNone/>
              <a:defRPr/>
            </a:pPr>
            <a:r>
              <a:rPr lang="sr-Latn-RS" altLang="sr-Latn-RS" sz="3600" b="1" dirty="0" err="1" smtClean="0">
                <a:solidFill>
                  <a:srgbClr val="FF0000"/>
                </a:solidFill>
              </a:rPr>
              <a:t>Anaemia</a:t>
            </a:r>
            <a:r>
              <a:rPr lang="sr-Latn-RS" altLang="sr-Latn-RS" sz="3600" b="1" dirty="0" smtClean="0">
                <a:solidFill>
                  <a:srgbClr val="FF0000"/>
                </a:solidFill>
              </a:rPr>
              <a:t> = </a:t>
            </a:r>
            <a:r>
              <a:rPr lang="sr-Latn-RS" altLang="sr-Latn-RS" sz="3600" b="1" dirty="0" err="1" smtClean="0">
                <a:solidFill>
                  <a:srgbClr val="FF0000"/>
                </a:solidFill>
              </a:rPr>
              <a:t>low</a:t>
            </a:r>
            <a:r>
              <a:rPr lang="sr-Latn-RS" altLang="sr-Latn-RS" sz="3600" b="1" dirty="0" smtClean="0">
                <a:solidFill>
                  <a:srgbClr val="FF0000"/>
                </a:solidFill>
              </a:rPr>
              <a:t> hemoglobin </a:t>
            </a:r>
            <a:r>
              <a:rPr lang="sr-Latn-RS" altLang="sr-Latn-RS" sz="3600" b="1" dirty="0" err="1" smtClean="0">
                <a:solidFill>
                  <a:srgbClr val="FF0000"/>
                </a:solidFill>
              </a:rPr>
              <a:t>level</a:t>
            </a:r>
            <a:r>
              <a:rPr lang="sr-Latn-RS" altLang="sr-Latn-RS" sz="3600" b="1" dirty="0" smtClean="0">
                <a:solidFill>
                  <a:srgbClr val="FF0000"/>
                </a:solidFill>
              </a:rPr>
              <a:t> (&lt;120g/l in female, </a:t>
            </a:r>
            <a:r>
              <a:rPr lang="sr-Latn-RS" altLang="sr-Latn-RS" sz="3600" b="1" dirty="0" err="1" smtClean="0">
                <a:solidFill>
                  <a:srgbClr val="FF0000"/>
                </a:solidFill>
              </a:rPr>
              <a:t>and</a:t>
            </a:r>
            <a:r>
              <a:rPr lang="sr-Latn-RS" altLang="sr-Latn-RS" sz="3600" b="1" dirty="0" smtClean="0">
                <a:solidFill>
                  <a:srgbClr val="FF0000"/>
                </a:solidFill>
              </a:rPr>
              <a:t> &lt;130g/l in male) </a:t>
            </a:r>
            <a:r>
              <a:rPr lang="sr-Latn-RS" altLang="sr-Latn-RS" sz="3600" b="1" dirty="0" err="1" smtClean="0">
                <a:solidFill>
                  <a:srgbClr val="FF0000"/>
                </a:solidFill>
              </a:rPr>
              <a:t>and</a:t>
            </a:r>
            <a:r>
              <a:rPr lang="sr-Latn-RS" altLang="sr-Latn-RS" sz="3600" b="1" dirty="0" smtClean="0">
                <a:solidFill>
                  <a:srgbClr val="FF0000"/>
                </a:solidFill>
              </a:rPr>
              <a:t> </a:t>
            </a:r>
            <a:r>
              <a:rPr lang="sr-Latn-RS" altLang="sr-Latn-RS" sz="3600" b="1" dirty="0" err="1" smtClean="0">
                <a:solidFill>
                  <a:srgbClr val="FF0000"/>
                </a:solidFill>
              </a:rPr>
              <a:t>low</a:t>
            </a:r>
            <a:r>
              <a:rPr lang="sr-Latn-RS" altLang="sr-Latn-RS" sz="3600" b="1" dirty="0" smtClean="0">
                <a:solidFill>
                  <a:srgbClr val="FF0000"/>
                </a:solidFill>
              </a:rPr>
              <a:t> </a:t>
            </a:r>
            <a:r>
              <a:rPr lang="sr-Latn-RS" altLang="sr-Latn-RS" sz="3600" b="1" dirty="0" err="1" smtClean="0">
                <a:solidFill>
                  <a:srgbClr val="FF0000"/>
                </a:solidFill>
              </a:rPr>
              <a:t>erithrocyte</a:t>
            </a:r>
            <a:r>
              <a:rPr lang="sr-Latn-RS" altLang="sr-Latn-RS" sz="3600" b="1" dirty="0" smtClean="0">
                <a:solidFill>
                  <a:srgbClr val="FF0000"/>
                </a:solidFill>
              </a:rPr>
              <a:t> </a:t>
            </a:r>
            <a:r>
              <a:rPr lang="sr-Latn-RS" altLang="sr-Latn-RS" sz="3600" b="1" dirty="0" err="1" smtClean="0">
                <a:solidFill>
                  <a:srgbClr val="FF0000"/>
                </a:solidFill>
              </a:rPr>
              <a:t>mass</a:t>
            </a:r>
            <a:endParaRPr lang="sr-Latn-RS" altLang="sr-Latn-RS" sz="3600" b="1" dirty="0" smtClean="0">
              <a:solidFill>
                <a:srgbClr val="FF0000"/>
              </a:solidFill>
            </a:endParaRPr>
          </a:p>
          <a:p>
            <a:pPr marL="609600" indent="-609600" algn="ctr">
              <a:lnSpc>
                <a:spcPct val="80000"/>
              </a:lnSpc>
              <a:spcBef>
                <a:spcPct val="10000"/>
              </a:spcBef>
              <a:buClr>
                <a:srgbClr val="FFFF00"/>
              </a:buClr>
              <a:buFont typeface="Monotype Sorts" pitchFamily="2" charset="2"/>
              <a:buNone/>
              <a:defRPr/>
            </a:pPr>
            <a:endParaRPr lang="sr-Latn-RS" altLang="sr-Latn-RS" sz="3600" b="1" dirty="0" smtClean="0">
              <a:solidFill>
                <a:srgbClr val="FF0000"/>
              </a:solidFill>
            </a:endParaRPr>
          </a:p>
          <a:p>
            <a:pPr marL="609600" indent="-609600" algn="ctr">
              <a:lnSpc>
                <a:spcPct val="80000"/>
              </a:lnSpc>
              <a:spcBef>
                <a:spcPct val="10000"/>
              </a:spcBef>
              <a:buClr>
                <a:srgbClr val="FFFF00"/>
              </a:buClr>
              <a:buFont typeface="Monotype Sorts" pitchFamily="2" charset="2"/>
              <a:buNone/>
              <a:defRPr/>
            </a:pPr>
            <a:endParaRPr lang="sr-Latn-RS" altLang="sr-Latn-RS" sz="3600" b="1" dirty="0" smtClean="0">
              <a:solidFill>
                <a:srgbClr val="FF0000"/>
              </a:solidFill>
            </a:endParaRPr>
          </a:p>
          <a:p>
            <a:pPr marL="609600" indent="-609600" algn="ctr">
              <a:lnSpc>
                <a:spcPct val="80000"/>
              </a:lnSpc>
              <a:spcBef>
                <a:spcPct val="10000"/>
              </a:spcBef>
              <a:buClr>
                <a:srgbClr val="FFFF00"/>
              </a:buClr>
              <a:buFont typeface="Monotype Sorts" pitchFamily="2" charset="2"/>
              <a:buNone/>
              <a:defRPr/>
            </a:pPr>
            <a:r>
              <a:rPr lang="sr-Latn-RS" altLang="sr-Latn-RS" b="1" dirty="0" err="1" smtClean="0">
                <a:solidFill>
                  <a:srgbClr val="FF0000"/>
                </a:solidFill>
              </a:rPr>
              <a:t>Low</a:t>
            </a:r>
            <a:r>
              <a:rPr lang="sr-Latn-RS" altLang="sr-Latn-RS" b="1" dirty="0" smtClean="0">
                <a:solidFill>
                  <a:srgbClr val="FF0000"/>
                </a:solidFill>
              </a:rPr>
              <a:t> </a:t>
            </a:r>
            <a:r>
              <a:rPr lang="sr-Latn-RS" altLang="sr-Latn-RS" b="1" dirty="0" err="1" smtClean="0">
                <a:solidFill>
                  <a:srgbClr val="FF0000"/>
                </a:solidFill>
              </a:rPr>
              <a:t>erythrocyte</a:t>
            </a:r>
            <a:r>
              <a:rPr lang="sr-Latn-RS" altLang="sr-Latn-RS" b="1" dirty="0" smtClean="0">
                <a:solidFill>
                  <a:srgbClr val="FF0000"/>
                </a:solidFill>
              </a:rPr>
              <a:t> </a:t>
            </a:r>
            <a:r>
              <a:rPr lang="sr-Latn-RS" altLang="sr-Latn-RS" b="1" dirty="0" err="1" smtClean="0">
                <a:solidFill>
                  <a:srgbClr val="FF0000"/>
                </a:solidFill>
              </a:rPr>
              <a:t>count</a:t>
            </a:r>
            <a:r>
              <a:rPr lang="sr-Latn-RS" altLang="sr-Latn-RS" b="1" dirty="0" smtClean="0">
                <a:solidFill>
                  <a:srgbClr val="FF0000"/>
                </a:solidFill>
              </a:rPr>
              <a:t> ≠ </a:t>
            </a:r>
            <a:r>
              <a:rPr lang="sr-Latn-RS" altLang="sr-Latn-RS" b="1" dirty="0" err="1" smtClean="0">
                <a:solidFill>
                  <a:srgbClr val="FF0000"/>
                </a:solidFill>
              </a:rPr>
              <a:t>anemia</a:t>
            </a:r>
            <a:endParaRPr lang="sr-Latn-RS" altLang="sr-Latn-RS" b="1" dirty="0">
              <a:solidFill>
                <a:srgbClr val="FF0000"/>
              </a:solidFill>
            </a:endParaRPr>
          </a:p>
          <a:p>
            <a:pPr marL="609600" indent="-609600" algn="ctr">
              <a:lnSpc>
                <a:spcPct val="80000"/>
              </a:lnSpc>
              <a:spcBef>
                <a:spcPct val="10000"/>
              </a:spcBef>
              <a:buClr>
                <a:srgbClr val="FFFF00"/>
              </a:buClr>
              <a:buFont typeface="Monotype Sorts" pitchFamily="2" charset="2"/>
              <a:buNone/>
              <a:defRPr/>
            </a:pPr>
            <a:r>
              <a:rPr lang="sr-Latn-RS" altLang="sr-Latn-RS" b="1" dirty="0" err="1" smtClean="0">
                <a:solidFill>
                  <a:srgbClr val="FF0000"/>
                </a:solidFill>
              </a:rPr>
              <a:t>Low</a:t>
            </a:r>
            <a:r>
              <a:rPr lang="sr-Latn-RS" altLang="sr-Latn-RS" b="1" dirty="0" smtClean="0">
                <a:solidFill>
                  <a:srgbClr val="FF0000"/>
                </a:solidFill>
              </a:rPr>
              <a:t> serum </a:t>
            </a:r>
            <a:r>
              <a:rPr lang="sr-Latn-RS" altLang="sr-Latn-RS" b="1" dirty="0" err="1" smtClean="0">
                <a:solidFill>
                  <a:srgbClr val="FF0000"/>
                </a:solidFill>
              </a:rPr>
              <a:t>concentration</a:t>
            </a:r>
            <a:r>
              <a:rPr lang="sr-Latn-RS" altLang="sr-Latn-RS" b="1" dirty="0" smtClean="0">
                <a:solidFill>
                  <a:srgbClr val="FF0000"/>
                </a:solidFill>
              </a:rPr>
              <a:t> </a:t>
            </a:r>
            <a:r>
              <a:rPr lang="sr-Latn-RS" altLang="sr-Latn-RS" b="1" dirty="0" err="1" smtClean="0">
                <a:solidFill>
                  <a:srgbClr val="FF0000"/>
                </a:solidFill>
              </a:rPr>
              <a:t>of</a:t>
            </a:r>
            <a:r>
              <a:rPr lang="sr-Latn-RS" altLang="sr-Latn-RS" b="1" dirty="0" smtClean="0">
                <a:solidFill>
                  <a:srgbClr val="FF0000"/>
                </a:solidFill>
              </a:rPr>
              <a:t> </a:t>
            </a:r>
            <a:r>
              <a:rPr lang="sr-Latn-RS" altLang="sr-Latn-RS" b="1" dirty="0" err="1" smtClean="0">
                <a:solidFill>
                  <a:srgbClr val="FF0000"/>
                </a:solidFill>
              </a:rPr>
              <a:t>iron</a:t>
            </a:r>
            <a:r>
              <a:rPr lang="sr-Latn-RS" altLang="sr-Latn-RS" b="1" dirty="0" smtClean="0">
                <a:solidFill>
                  <a:srgbClr val="FF0000"/>
                </a:solidFill>
              </a:rPr>
              <a:t> ≠ </a:t>
            </a:r>
            <a:r>
              <a:rPr lang="sr-Latn-RS" altLang="sr-Latn-RS" b="1" dirty="0" err="1" smtClean="0">
                <a:solidFill>
                  <a:srgbClr val="FF0000"/>
                </a:solidFill>
              </a:rPr>
              <a:t>anemia</a:t>
            </a:r>
            <a:r>
              <a:rPr lang="sr-Latn-RS" altLang="sr-Latn-RS" b="1" dirty="0" smtClean="0">
                <a:solidFill>
                  <a:srgbClr val="FF0000"/>
                </a:solidFill>
              </a:rPr>
              <a:t> </a:t>
            </a:r>
            <a:endParaRPr lang="en-US" altLang="sr-Latn-RS" dirty="0" smtClean="0">
              <a:solidFill>
                <a:srgbClr val="FF0000"/>
              </a:solidFill>
            </a:endParaRPr>
          </a:p>
        </p:txBody>
      </p:sp>
    </p:spTree>
    <p:extLst>
      <p:ext uri="{BB962C8B-B14F-4D97-AF65-F5344CB8AC3E}">
        <p14:creationId xmlns:p14="http://schemas.microsoft.com/office/powerpoint/2010/main" val="176998903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slide(fromLeft)">
                                      <p:cBhvr>
                                        <p:cTn id="7" dur="1000"/>
                                        <p:tgtEl>
                                          <p:spTgt spid="194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9458">
                                            <p:txEl>
                                              <p:pRg st="1" end="1"/>
                                            </p:txEl>
                                          </p:spTgt>
                                        </p:tgtEl>
                                        <p:attrNameLst>
                                          <p:attrName>style.visibility</p:attrName>
                                        </p:attrNameLst>
                                      </p:cBhvr>
                                      <p:to>
                                        <p:strVal val="visible"/>
                                      </p:to>
                                    </p:set>
                                    <p:animEffect transition="in" filter="slide(fromLeft)">
                                      <p:cBhvr>
                                        <p:cTn id="12" dur="1000"/>
                                        <p:tgtEl>
                                          <p:spTgt spid="194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458">
                                            <p:txEl>
                                              <p:pRg st="4" end="4"/>
                                            </p:txEl>
                                          </p:spTgt>
                                        </p:tgtEl>
                                        <p:attrNameLst>
                                          <p:attrName>style.visibility</p:attrName>
                                        </p:attrNameLst>
                                      </p:cBhvr>
                                      <p:to>
                                        <p:strVal val="visible"/>
                                      </p:to>
                                    </p:set>
                                    <p:animEffect transition="in" filter="slide(fromLeft)">
                                      <p:cBhvr>
                                        <p:cTn id="17" dur="1000"/>
                                        <p:tgtEl>
                                          <p:spTgt spid="1945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9458">
                                            <p:txEl>
                                              <p:pRg st="5" end="5"/>
                                            </p:txEl>
                                          </p:spTgt>
                                        </p:tgtEl>
                                        <p:attrNameLst>
                                          <p:attrName>style.visibility</p:attrName>
                                        </p:attrNameLst>
                                      </p:cBhvr>
                                      <p:to>
                                        <p:strVal val="visible"/>
                                      </p:to>
                                    </p:set>
                                    <p:animEffect transition="in" filter="slide(fromLeft)">
                                      <p:cBhvr>
                                        <p:cTn id="22" dur="1000"/>
                                        <p:tgtEl>
                                          <p:spTgt spid="1945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4" name="Prava linija spajanja 3"/>
          <p:cNvCxnSpPr/>
          <p:nvPr/>
        </p:nvCxnSpPr>
        <p:spPr>
          <a:xfrm>
            <a:off x="539552" y="1268760"/>
            <a:ext cx="0" cy="144016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Prava linija spajanja 5"/>
          <p:cNvCxnSpPr/>
          <p:nvPr/>
        </p:nvCxnSpPr>
        <p:spPr>
          <a:xfrm>
            <a:off x="1475656" y="1268760"/>
            <a:ext cx="0" cy="144016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1" name="Okvir za tekst 10"/>
          <p:cNvSpPr txBox="1"/>
          <p:nvPr/>
        </p:nvSpPr>
        <p:spPr>
          <a:xfrm>
            <a:off x="888631" y="1007440"/>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3" name="Okvir za tekst 12"/>
          <p:cNvSpPr txBox="1"/>
          <p:nvPr/>
        </p:nvSpPr>
        <p:spPr>
          <a:xfrm>
            <a:off x="661646" y="1556792"/>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4" name="Okvir za tekst 13"/>
          <p:cNvSpPr txBox="1"/>
          <p:nvPr/>
        </p:nvSpPr>
        <p:spPr>
          <a:xfrm>
            <a:off x="780619" y="2163513"/>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2" name="Strelica nadesno 11"/>
          <p:cNvSpPr/>
          <p:nvPr/>
        </p:nvSpPr>
        <p:spPr>
          <a:xfrm>
            <a:off x="1645938" y="1833941"/>
            <a:ext cx="992808" cy="1980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5" name="Okvir za tekst 14"/>
          <p:cNvSpPr txBox="1"/>
          <p:nvPr/>
        </p:nvSpPr>
        <p:spPr>
          <a:xfrm>
            <a:off x="601082" y="2776505"/>
            <a:ext cx="813043" cy="369332"/>
          </a:xfrm>
          <a:prstGeom prst="rect">
            <a:avLst/>
          </a:prstGeom>
          <a:noFill/>
          <a:ln>
            <a:solidFill>
              <a:schemeClr val="accent1">
                <a:lumMod val="75000"/>
              </a:schemeClr>
            </a:solidFill>
          </a:ln>
        </p:spPr>
        <p:txBody>
          <a:bodyPr wrap="none" rtlCol="0">
            <a:spAutoFit/>
          </a:bodyPr>
          <a:lstStyle/>
          <a:p>
            <a:r>
              <a:rPr lang="sr-Latn-RS" dirty="0" err="1" smtClean="0"/>
              <a:t>Bowel</a:t>
            </a:r>
            <a:endParaRPr lang="sr-Latn-RS" dirty="0"/>
          </a:p>
        </p:txBody>
      </p:sp>
      <p:cxnSp>
        <p:nvCxnSpPr>
          <p:cNvPr id="17" name="Prava linija spajanja 16"/>
          <p:cNvCxnSpPr/>
          <p:nvPr/>
        </p:nvCxnSpPr>
        <p:spPr>
          <a:xfrm>
            <a:off x="2915816" y="1265096"/>
            <a:ext cx="0" cy="144016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Prava linija spajanja 17"/>
          <p:cNvCxnSpPr/>
          <p:nvPr/>
        </p:nvCxnSpPr>
        <p:spPr>
          <a:xfrm>
            <a:off x="3923928" y="1279527"/>
            <a:ext cx="0" cy="144016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Okvir za tekst 19"/>
          <p:cNvSpPr txBox="1"/>
          <p:nvPr/>
        </p:nvSpPr>
        <p:spPr>
          <a:xfrm>
            <a:off x="3048872" y="2172686"/>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21" name="Okvir za tekst 20"/>
          <p:cNvSpPr txBox="1"/>
          <p:nvPr/>
        </p:nvSpPr>
        <p:spPr>
          <a:xfrm>
            <a:off x="3331423" y="1554619"/>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22" name="Okvir za tekst 21"/>
          <p:cNvSpPr txBox="1"/>
          <p:nvPr/>
        </p:nvSpPr>
        <p:spPr>
          <a:xfrm>
            <a:off x="3192887" y="1007440"/>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6" name="Okvir za tekst 15"/>
          <p:cNvSpPr txBox="1"/>
          <p:nvPr/>
        </p:nvSpPr>
        <p:spPr>
          <a:xfrm>
            <a:off x="2795342" y="2881758"/>
            <a:ext cx="1249060" cy="369332"/>
          </a:xfrm>
          <a:prstGeom prst="rect">
            <a:avLst/>
          </a:prstGeom>
          <a:noFill/>
          <a:ln>
            <a:solidFill>
              <a:srgbClr val="FF0000"/>
            </a:solidFill>
          </a:ln>
        </p:spPr>
        <p:txBody>
          <a:bodyPr wrap="none" rtlCol="0">
            <a:spAutoFit/>
          </a:bodyPr>
          <a:lstStyle/>
          <a:p>
            <a:r>
              <a:rPr lang="sr-Latn-RS" dirty="0" err="1" smtClean="0"/>
              <a:t>Blood</a:t>
            </a:r>
            <a:r>
              <a:rPr lang="sr-Latn-RS" dirty="0" smtClean="0"/>
              <a:t> </a:t>
            </a:r>
            <a:r>
              <a:rPr lang="sr-Latn-RS" dirty="0" err="1" smtClean="0"/>
              <a:t>flow</a:t>
            </a:r>
            <a:endParaRPr lang="sr-Latn-RS" dirty="0"/>
          </a:p>
        </p:txBody>
      </p:sp>
      <p:sp>
        <p:nvSpPr>
          <p:cNvPr id="25" name="Strelica nadesno 24"/>
          <p:cNvSpPr/>
          <p:nvPr/>
        </p:nvSpPr>
        <p:spPr>
          <a:xfrm rot="320817">
            <a:off x="4312033" y="2092335"/>
            <a:ext cx="1716709" cy="1670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pic>
        <p:nvPicPr>
          <p:cNvPr id="1026" name="Picture 2" descr="About the li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0527" y="1383297"/>
            <a:ext cx="2476500" cy="1733550"/>
          </a:xfrm>
          <a:prstGeom prst="rect">
            <a:avLst/>
          </a:prstGeom>
          <a:noFill/>
          <a:extLst>
            <a:ext uri="{909E8E84-426E-40DD-AFC4-6F175D3DCCD1}">
              <a14:hiddenFill xmlns:a14="http://schemas.microsoft.com/office/drawing/2010/main">
                <a:solidFill>
                  <a:srgbClr val="FFFFFF"/>
                </a:solidFill>
              </a14:hiddenFill>
            </a:ext>
          </a:extLst>
        </p:spPr>
      </p:pic>
      <p:sp>
        <p:nvSpPr>
          <p:cNvPr id="27" name="Strelica nadesno 26"/>
          <p:cNvSpPr/>
          <p:nvPr/>
        </p:nvSpPr>
        <p:spPr>
          <a:xfrm rot="7338440">
            <a:off x="1999593" y="3548357"/>
            <a:ext cx="837337" cy="243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pic>
        <p:nvPicPr>
          <p:cNvPr id="1028" name="Picture 4" descr="Bone Marrow Biopsy - Lymphoma Austral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929" y="4206531"/>
            <a:ext cx="3037312" cy="2618163"/>
          </a:xfrm>
          <a:prstGeom prst="rect">
            <a:avLst/>
          </a:prstGeom>
          <a:noFill/>
          <a:extLst>
            <a:ext uri="{909E8E84-426E-40DD-AFC4-6F175D3DCCD1}">
              <a14:hiddenFill xmlns:a14="http://schemas.microsoft.com/office/drawing/2010/main">
                <a:solidFill>
                  <a:srgbClr val="FFFFFF"/>
                </a:solidFill>
              </a14:hiddenFill>
            </a:ext>
          </a:extLst>
        </p:spPr>
      </p:pic>
      <p:sp>
        <p:nvSpPr>
          <p:cNvPr id="23" name="Okvir za tekst 22"/>
          <p:cNvSpPr txBox="1"/>
          <p:nvPr/>
        </p:nvSpPr>
        <p:spPr>
          <a:xfrm>
            <a:off x="7668344" y="2881758"/>
            <a:ext cx="684803" cy="369332"/>
          </a:xfrm>
          <a:prstGeom prst="rect">
            <a:avLst/>
          </a:prstGeom>
          <a:noFill/>
          <a:ln>
            <a:solidFill>
              <a:srgbClr val="993300"/>
            </a:solidFill>
          </a:ln>
        </p:spPr>
        <p:txBody>
          <a:bodyPr wrap="none" rtlCol="0">
            <a:spAutoFit/>
          </a:bodyPr>
          <a:lstStyle/>
          <a:p>
            <a:r>
              <a:rPr lang="sr-Latn-RS" dirty="0" err="1" smtClean="0"/>
              <a:t>Liver</a:t>
            </a:r>
            <a:endParaRPr lang="sr-Latn-RS" dirty="0"/>
          </a:p>
        </p:txBody>
      </p:sp>
      <p:sp>
        <p:nvSpPr>
          <p:cNvPr id="31" name="Strelica nadesno 30"/>
          <p:cNvSpPr/>
          <p:nvPr/>
        </p:nvSpPr>
        <p:spPr>
          <a:xfrm rot="3428555">
            <a:off x="6605960" y="3259733"/>
            <a:ext cx="837337" cy="243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28" name="Okvir za tekst 27"/>
          <p:cNvSpPr txBox="1"/>
          <p:nvPr/>
        </p:nvSpPr>
        <p:spPr>
          <a:xfrm>
            <a:off x="7381159" y="3533381"/>
            <a:ext cx="825867" cy="369332"/>
          </a:xfrm>
          <a:prstGeom prst="rect">
            <a:avLst/>
          </a:prstGeom>
          <a:solidFill>
            <a:schemeClr val="accent6">
              <a:lumMod val="60000"/>
              <a:lumOff val="40000"/>
            </a:schemeClr>
          </a:solidFill>
          <a:ln>
            <a:solidFill>
              <a:schemeClr val="accent6">
                <a:lumMod val="60000"/>
                <a:lumOff val="40000"/>
              </a:schemeClr>
            </a:solidFill>
          </a:ln>
        </p:spPr>
        <p:txBody>
          <a:bodyPr wrap="none" rtlCol="0">
            <a:spAutoFit/>
          </a:bodyPr>
          <a:lstStyle/>
          <a:p>
            <a:r>
              <a:rPr lang="sr-Latn-RS" dirty="0" err="1" smtClean="0"/>
              <a:t>Feritin</a:t>
            </a:r>
            <a:endParaRPr lang="sr-Latn-RS" dirty="0"/>
          </a:p>
        </p:txBody>
      </p:sp>
      <p:sp>
        <p:nvSpPr>
          <p:cNvPr id="33" name="Okvir za tekst 32"/>
          <p:cNvSpPr txBox="1"/>
          <p:nvPr/>
        </p:nvSpPr>
        <p:spPr>
          <a:xfrm>
            <a:off x="8021240" y="3949915"/>
            <a:ext cx="825867" cy="369332"/>
          </a:xfrm>
          <a:prstGeom prst="rect">
            <a:avLst/>
          </a:prstGeom>
          <a:solidFill>
            <a:schemeClr val="accent6">
              <a:lumMod val="60000"/>
              <a:lumOff val="40000"/>
            </a:schemeClr>
          </a:solidFill>
          <a:ln>
            <a:solidFill>
              <a:schemeClr val="accent6">
                <a:lumMod val="60000"/>
                <a:lumOff val="40000"/>
              </a:schemeClr>
            </a:solidFill>
          </a:ln>
        </p:spPr>
        <p:txBody>
          <a:bodyPr wrap="none" rtlCol="0">
            <a:spAutoFit/>
          </a:bodyPr>
          <a:lstStyle/>
          <a:p>
            <a:r>
              <a:rPr lang="sr-Latn-RS" dirty="0" err="1" smtClean="0"/>
              <a:t>Feritin</a:t>
            </a:r>
            <a:endParaRPr lang="sr-Latn-RS" dirty="0"/>
          </a:p>
        </p:txBody>
      </p:sp>
      <p:sp>
        <p:nvSpPr>
          <p:cNvPr id="34" name="Okvir za tekst 33"/>
          <p:cNvSpPr txBox="1"/>
          <p:nvPr/>
        </p:nvSpPr>
        <p:spPr>
          <a:xfrm>
            <a:off x="6695370" y="3949915"/>
            <a:ext cx="825867" cy="369332"/>
          </a:xfrm>
          <a:prstGeom prst="rect">
            <a:avLst/>
          </a:prstGeom>
          <a:solidFill>
            <a:schemeClr val="accent6">
              <a:lumMod val="60000"/>
              <a:lumOff val="40000"/>
            </a:schemeClr>
          </a:solidFill>
          <a:ln>
            <a:solidFill>
              <a:schemeClr val="accent6">
                <a:lumMod val="60000"/>
                <a:lumOff val="40000"/>
              </a:schemeClr>
            </a:solidFill>
          </a:ln>
        </p:spPr>
        <p:txBody>
          <a:bodyPr wrap="none" rtlCol="0">
            <a:spAutoFit/>
          </a:bodyPr>
          <a:lstStyle/>
          <a:p>
            <a:r>
              <a:rPr lang="sr-Latn-RS" dirty="0" err="1" smtClean="0"/>
              <a:t>Feritin</a:t>
            </a:r>
            <a:endParaRPr lang="sr-Latn-RS" dirty="0"/>
          </a:p>
        </p:txBody>
      </p:sp>
      <p:sp>
        <p:nvSpPr>
          <p:cNvPr id="35" name="Strelica nadesno 34"/>
          <p:cNvSpPr/>
          <p:nvPr/>
        </p:nvSpPr>
        <p:spPr>
          <a:xfrm>
            <a:off x="3626593" y="5661248"/>
            <a:ext cx="992808" cy="1980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29" name="Elipsa 28"/>
          <p:cNvSpPr/>
          <p:nvPr/>
        </p:nvSpPr>
        <p:spPr>
          <a:xfrm>
            <a:off x="4846310" y="5390473"/>
            <a:ext cx="1186479" cy="504056"/>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smtClean="0"/>
              <a:t>Hgb</a:t>
            </a:r>
            <a:endParaRPr lang="sr-Latn-RS" dirty="0"/>
          </a:p>
        </p:txBody>
      </p:sp>
      <p:sp>
        <p:nvSpPr>
          <p:cNvPr id="30" name="Elipsa 29"/>
          <p:cNvSpPr/>
          <p:nvPr/>
        </p:nvSpPr>
        <p:spPr>
          <a:xfrm>
            <a:off x="5113493" y="6093296"/>
            <a:ext cx="1330495" cy="576064"/>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a:t>H</a:t>
            </a:r>
            <a:r>
              <a:rPr lang="sr-Latn-RS" dirty="0" err="1" smtClean="0"/>
              <a:t>gb</a:t>
            </a:r>
            <a:endParaRPr lang="sr-Latn-RS" dirty="0"/>
          </a:p>
        </p:txBody>
      </p:sp>
      <p:sp>
        <p:nvSpPr>
          <p:cNvPr id="32" name="Elipsa 31"/>
          <p:cNvSpPr/>
          <p:nvPr/>
        </p:nvSpPr>
        <p:spPr>
          <a:xfrm>
            <a:off x="4044402" y="4800458"/>
            <a:ext cx="1128110" cy="432048"/>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smtClean="0"/>
              <a:t>Hgb</a:t>
            </a:r>
            <a:endParaRPr lang="sr-Latn-RS" dirty="0"/>
          </a:p>
        </p:txBody>
      </p:sp>
      <p:sp>
        <p:nvSpPr>
          <p:cNvPr id="36" name="Elipsa 35"/>
          <p:cNvSpPr/>
          <p:nvPr/>
        </p:nvSpPr>
        <p:spPr>
          <a:xfrm>
            <a:off x="6195367" y="5400234"/>
            <a:ext cx="1325870" cy="522027"/>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smtClean="0"/>
              <a:t>Hgb</a:t>
            </a:r>
            <a:endParaRPr lang="sr-Latn-RS" dirty="0"/>
          </a:p>
        </p:txBody>
      </p:sp>
      <p:sp>
        <p:nvSpPr>
          <p:cNvPr id="37" name="Okvir za tekst 36"/>
          <p:cNvSpPr txBox="1"/>
          <p:nvPr/>
        </p:nvSpPr>
        <p:spPr>
          <a:xfrm>
            <a:off x="3357482" y="6300028"/>
            <a:ext cx="1467068" cy="369332"/>
          </a:xfrm>
          <a:prstGeom prst="rect">
            <a:avLst/>
          </a:prstGeom>
          <a:solidFill>
            <a:srgbClr val="F5BBA9"/>
          </a:solidFill>
          <a:ln>
            <a:solidFill>
              <a:srgbClr val="FF0000"/>
            </a:solidFill>
          </a:ln>
        </p:spPr>
        <p:txBody>
          <a:bodyPr wrap="none" rtlCol="0">
            <a:spAutoFit/>
          </a:bodyPr>
          <a:lstStyle/>
          <a:p>
            <a:r>
              <a:rPr lang="sr-Latn-RS" dirty="0" err="1" smtClean="0"/>
              <a:t>Erythrocytes</a:t>
            </a:r>
            <a:endParaRPr lang="sr-Latn-RS" dirty="0"/>
          </a:p>
        </p:txBody>
      </p:sp>
      <p:sp>
        <p:nvSpPr>
          <p:cNvPr id="41" name="Strelica nadesno 40"/>
          <p:cNvSpPr/>
          <p:nvPr/>
        </p:nvSpPr>
        <p:spPr>
          <a:xfrm rot="20135478">
            <a:off x="3370423" y="3562469"/>
            <a:ext cx="2553908" cy="1440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2" name="Okvir za tekst 1"/>
          <p:cNvSpPr txBox="1"/>
          <p:nvPr/>
        </p:nvSpPr>
        <p:spPr>
          <a:xfrm>
            <a:off x="1575621" y="1383297"/>
            <a:ext cx="1214820" cy="369332"/>
          </a:xfrm>
          <a:prstGeom prst="rect">
            <a:avLst/>
          </a:prstGeom>
          <a:solidFill>
            <a:schemeClr val="accent3">
              <a:lumMod val="85000"/>
            </a:schemeClr>
          </a:solidFill>
          <a:ln>
            <a:solidFill>
              <a:srgbClr val="002060"/>
            </a:solidFill>
          </a:ln>
        </p:spPr>
        <p:txBody>
          <a:bodyPr wrap="none" rtlCol="0">
            <a:spAutoFit/>
          </a:bodyPr>
          <a:lstStyle/>
          <a:p>
            <a:r>
              <a:rPr lang="sr-Latn-RS" dirty="0" err="1" smtClean="0"/>
              <a:t>Transferin</a:t>
            </a:r>
            <a:endParaRPr lang="sr-Latn-RS" dirty="0"/>
          </a:p>
        </p:txBody>
      </p:sp>
    </p:spTree>
    <p:extLst>
      <p:ext uri="{BB962C8B-B14F-4D97-AF65-F5344CB8AC3E}">
        <p14:creationId xmlns:p14="http://schemas.microsoft.com/office/powerpoint/2010/main" val="258658497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7"/>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2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026"/>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animBg="1"/>
      <p:bldP spid="21" grpId="0" animBg="1"/>
      <p:bldP spid="22" grpId="0" animBg="1"/>
      <p:bldP spid="16" grpId="0" animBg="1"/>
      <p:bldP spid="25" grpId="0" animBg="1"/>
      <p:bldP spid="27" grpId="0" animBg="1"/>
      <p:bldP spid="23" grpId="0" animBg="1"/>
      <p:bldP spid="31" grpId="0" animBg="1"/>
      <p:bldP spid="28" grpId="0" animBg="1"/>
      <p:bldP spid="33" grpId="0" animBg="1"/>
      <p:bldP spid="34" grpId="0" animBg="1"/>
      <p:bldP spid="35" grpId="0" animBg="1"/>
      <p:bldP spid="29" grpId="0" animBg="1"/>
      <p:bldP spid="30" grpId="0" animBg="1"/>
      <p:bldP spid="32" grpId="0" animBg="1"/>
      <p:bldP spid="36" grpId="0" animBg="1"/>
      <p:bldP spid="37" grpId="0" animBg="1"/>
      <p:bldP spid="41" grpId="0" animBg="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Iron</a:t>
            </a:r>
            <a:r>
              <a:rPr lang="sr-Latn-RS" dirty="0" smtClean="0"/>
              <a:t> </a:t>
            </a:r>
            <a:r>
              <a:rPr lang="sr-Latn-RS" dirty="0" err="1" smtClean="0"/>
              <a:t>defficiency</a:t>
            </a:r>
            <a:r>
              <a:rPr lang="sr-Latn-RS" dirty="0" smtClean="0"/>
              <a:t> </a:t>
            </a:r>
            <a:r>
              <a:rPr lang="sr-Latn-RS" dirty="0" err="1" smtClean="0"/>
              <a:t>causes</a:t>
            </a:r>
            <a:endParaRPr lang="sr-Latn-RS" dirty="0"/>
          </a:p>
        </p:txBody>
      </p:sp>
      <p:sp>
        <p:nvSpPr>
          <p:cNvPr id="3" name="Čuvar mesta za sadržaj 2"/>
          <p:cNvSpPr>
            <a:spLocks noGrp="1"/>
          </p:cNvSpPr>
          <p:nvPr>
            <p:ph idx="1"/>
          </p:nvPr>
        </p:nvSpPr>
        <p:spPr>
          <a:xfrm>
            <a:off x="457200" y="2348880"/>
            <a:ext cx="8229600" cy="4176638"/>
          </a:xfrm>
        </p:spPr>
        <p:txBody>
          <a:bodyPr/>
          <a:lstStyle/>
          <a:p>
            <a:r>
              <a:rPr lang="sr-Latn-RS" dirty="0" err="1"/>
              <a:t>C</a:t>
            </a:r>
            <a:r>
              <a:rPr lang="sr-Latn-RS" dirty="0" err="1" smtClean="0"/>
              <a:t>hronic</a:t>
            </a:r>
            <a:r>
              <a:rPr lang="sr-Latn-RS" dirty="0" smtClean="0"/>
              <a:t> </a:t>
            </a:r>
            <a:r>
              <a:rPr lang="sr-Latn-RS" dirty="0" err="1" smtClean="0"/>
              <a:t>blood</a:t>
            </a:r>
            <a:r>
              <a:rPr lang="sr-Latn-RS" dirty="0" smtClean="0"/>
              <a:t> </a:t>
            </a:r>
            <a:r>
              <a:rPr lang="sr-Latn-RS" dirty="0" err="1" smtClean="0"/>
              <a:t>loss</a:t>
            </a:r>
            <a:endParaRPr lang="sr-Latn-RS" dirty="0" smtClean="0"/>
          </a:p>
          <a:p>
            <a:r>
              <a:rPr lang="sr-Latn-RS" dirty="0" err="1" smtClean="0"/>
              <a:t>Increased</a:t>
            </a:r>
            <a:r>
              <a:rPr lang="sr-Latn-RS" dirty="0" smtClean="0"/>
              <a:t> </a:t>
            </a:r>
            <a:r>
              <a:rPr lang="sr-Latn-RS" dirty="0" err="1" smtClean="0"/>
              <a:t>iron</a:t>
            </a:r>
            <a:r>
              <a:rPr lang="sr-Latn-RS" dirty="0" smtClean="0"/>
              <a:t> </a:t>
            </a:r>
            <a:r>
              <a:rPr lang="sr-Latn-RS" dirty="0" err="1" smtClean="0"/>
              <a:t>need</a:t>
            </a:r>
            <a:r>
              <a:rPr lang="sr-Latn-RS" dirty="0" smtClean="0"/>
              <a:t> ( </a:t>
            </a:r>
            <a:r>
              <a:rPr lang="sr-Latn-RS" dirty="0" err="1" smtClean="0"/>
              <a:t>pregnancy</a:t>
            </a:r>
            <a:r>
              <a:rPr lang="sr-Latn-RS" dirty="0" smtClean="0"/>
              <a:t>, </a:t>
            </a:r>
            <a:r>
              <a:rPr lang="sr-Latn-RS" altLang="sr-Latn-RS" dirty="0">
                <a:solidFill>
                  <a:srgbClr val="202124"/>
                </a:solidFill>
                <a:latin typeface="inherit"/>
              </a:rPr>
              <a:t>growth </a:t>
            </a:r>
            <a:r>
              <a:rPr lang="sr-Latn-RS" altLang="sr-Latn-RS" dirty="0" err="1">
                <a:solidFill>
                  <a:srgbClr val="202124"/>
                </a:solidFill>
                <a:latin typeface="inherit"/>
              </a:rPr>
              <a:t>and</a:t>
            </a:r>
            <a:r>
              <a:rPr lang="sr-Latn-RS" altLang="sr-Latn-RS" dirty="0">
                <a:solidFill>
                  <a:srgbClr val="202124"/>
                </a:solidFill>
                <a:latin typeface="inherit"/>
              </a:rPr>
              <a:t> </a:t>
            </a:r>
            <a:r>
              <a:rPr lang="sr-Latn-RS" altLang="sr-Latn-RS" dirty="0" err="1">
                <a:solidFill>
                  <a:srgbClr val="202124"/>
                </a:solidFill>
                <a:latin typeface="inherit"/>
              </a:rPr>
              <a:t>development</a:t>
            </a:r>
            <a:r>
              <a:rPr lang="sr-Latn-RS" altLang="sr-Latn-RS" sz="800" dirty="0"/>
              <a:t> </a:t>
            </a:r>
            <a:endParaRPr lang="sr-Latn-RS" altLang="sr-Latn-RS" sz="2400" dirty="0">
              <a:latin typeface="Arial" panose="020B0604020202020204" pitchFamily="34" charset="0"/>
            </a:endParaRPr>
          </a:p>
          <a:p>
            <a:r>
              <a:rPr lang="sr-Latn-RS" dirty="0" err="1" smtClean="0"/>
              <a:t>Low</a:t>
            </a:r>
            <a:r>
              <a:rPr lang="sr-Latn-RS" dirty="0" smtClean="0"/>
              <a:t> </a:t>
            </a:r>
            <a:r>
              <a:rPr lang="sr-Latn-RS" dirty="0" err="1" smtClean="0"/>
              <a:t>iron</a:t>
            </a:r>
            <a:r>
              <a:rPr lang="sr-Latn-RS" dirty="0" smtClean="0"/>
              <a:t> </a:t>
            </a:r>
            <a:r>
              <a:rPr lang="sr-Latn-RS" dirty="0" err="1" smtClean="0"/>
              <a:t>intake</a:t>
            </a:r>
            <a:r>
              <a:rPr lang="sr-Latn-RS" dirty="0" smtClean="0"/>
              <a:t> </a:t>
            </a:r>
          </a:p>
          <a:p>
            <a:r>
              <a:rPr lang="en-US" dirty="0"/>
              <a:t>An inability to absorb </a:t>
            </a:r>
            <a:r>
              <a:rPr lang="en-US" dirty="0" smtClean="0"/>
              <a:t>iron</a:t>
            </a:r>
            <a:r>
              <a:rPr lang="sr-Latn-RS" dirty="0" smtClean="0"/>
              <a:t> ( </a:t>
            </a:r>
            <a:r>
              <a:rPr lang="sr-Latn-RS" dirty="0" err="1" smtClean="0"/>
              <a:t>celiac</a:t>
            </a:r>
            <a:r>
              <a:rPr lang="sr-Latn-RS" dirty="0" smtClean="0"/>
              <a:t> </a:t>
            </a:r>
            <a:r>
              <a:rPr lang="sr-Latn-RS" dirty="0" err="1" smtClean="0"/>
              <a:t>disease</a:t>
            </a:r>
            <a:r>
              <a:rPr lang="sr-Latn-RS" dirty="0" smtClean="0"/>
              <a:t>, </a:t>
            </a:r>
            <a:r>
              <a:rPr lang="sr-Latn-RS" dirty="0" err="1" smtClean="0"/>
              <a:t>bowell</a:t>
            </a:r>
            <a:r>
              <a:rPr lang="sr-Latn-RS" dirty="0" smtClean="0"/>
              <a:t> </a:t>
            </a:r>
            <a:r>
              <a:rPr lang="sr-Latn-RS" dirty="0" err="1" smtClean="0"/>
              <a:t>reduction</a:t>
            </a:r>
            <a:r>
              <a:rPr lang="sr-Latn-RS" dirty="0" smtClean="0"/>
              <a:t> </a:t>
            </a:r>
            <a:r>
              <a:rPr lang="sr-Latn-RS" dirty="0" err="1" smtClean="0"/>
              <a:t>surgeries</a:t>
            </a:r>
            <a:r>
              <a:rPr lang="sr-Latn-RS" dirty="0" smtClean="0"/>
              <a:t>)</a:t>
            </a:r>
            <a:endParaRPr lang="sr-Latn-RS" dirty="0"/>
          </a:p>
        </p:txBody>
      </p:sp>
    </p:spTree>
    <p:extLst>
      <p:ext uri="{BB962C8B-B14F-4D97-AF65-F5344CB8AC3E}">
        <p14:creationId xmlns:p14="http://schemas.microsoft.com/office/powerpoint/2010/main" val="2785180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062038"/>
            <a:ext cx="8229600" cy="566762"/>
          </a:xfrm>
        </p:spPr>
        <p:txBody>
          <a:bodyPr/>
          <a:lstStyle/>
          <a:p>
            <a:r>
              <a:rPr lang="sr-Latn-RS" dirty="0" err="1" smtClean="0"/>
              <a:t>Chronic</a:t>
            </a:r>
            <a:r>
              <a:rPr lang="sr-Latn-RS" dirty="0" smtClean="0"/>
              <a:t> </a:t>
            </a:r>
            <a:r>
              <a:rPr lang="sr-Latn-RS" dirty="0" err="1" smtClean="0"/>
              <a:t>blood</a:t>
            </a:r>
            <a:r>
              <a:rPr lang="sr-Latn-RS" dirty="0" smtClean="0"/>
              <a:t> </a:t>
            </a:r>
            <a:r>
              <a:rPr lang="sr-Latn-RS" dirty="0" err="1" smtClean="0"/>
              <a:t>loss</a:t>
            </a:r>
            <a:endParaRPr lang="sr-Latn-RS" dirty="0"/>
          </a:p>
        </p:txBody>
      </p:sp>
      <p:sp>
        <p:nvSpPr>
          <p:cNvPr id="3" name="Čuvar mesta za sadržaj 2"/>
          <p:cNvSpPr>
            <a:spLocks noGrp="1"/>
          </p:cNvSpPr>
          <p:nvPr>
            <p:ph idx="1"/>
          </p:nvPr>
        </p:nvSpPr>
        <p:spPr>
          <a:xfrm>
            <a:off x="457200" y="1772816"/>
            <a:ext cx="8229600" cy="4525962"/>
          </a:xfrm>
        </p:spPr>
        <p:txBody>
          <a:bodyPr/>
          <a:lstStyle/>
          <a:p>
            <a:r>
              <a:rPr lang="sr-Latn-RS" dirty="0" err="1" smtClean="0"/>
              <a:t>Ginecological</a:t>
            </a:r>
            <a:r>
              <a:rPr lang="sr-Latn-RS" dirty="0" smtClean="0"/>
              <a:t> </a:t>
            </a:r>
            <a:r>
              <a:rPr lang="sr-Latn-RS" dirty="0" err="1" smtClean="0"/>
              <a:t>blood</a:t>
            </a:r>
            <a:r>
              <a:rPr lang="sr-Latn-RS" dirty="0" smtClean="0"/>
              <a:t> </a:t>
            </a:r>
            <a:r>
              <a:rPr lang="sr-Latn-RS" dirty="0" err="1" smtClean="0"/>
              <a:t>loss</a:t>
            </a:r>
            <a:r>
              <a:rPr lang="sr-Latn-RS" dirty="0" smtClean="0"/>
              <a:t> (</a:t>
            </a:r>
            <a:r>
              <a:rPr lang="sr-Latn-RS" dirty="0" err="1" smtClean="0"/>
              <a:t>woman</a:t>
            </a:r>
            <a:r>
              <a:rPr lang="sr-Latn-RS" dirty="0" smtClean="0"/>
              <a:t> in </a:t>
            </a:r>
            <a:r>
              <a:rPr lang="sr-Latn-RS" dirty="0" err="1" smtClean="0"/>
              <a:t>premenopausal</a:t>
            </a:r>
            <a:r>
              <a:rPr lang="sr-Latn-RS" dirty="0" smtClean="0"/>
              <a:t> period due to </a:t>
            </a:r>
            <a:r>
              <a:rPr lang="sr-Latn-RS" dirty="0" err="1" smtClean="0"/>
              <a:t>menstrual</a:t>
            </a:r>
            <a:r>
              <a:rPr lang="sr-Latn-RS" dirty="0" smtClean="0"/>
              <a:t> </a:t>
            </a:r>
            <a:r>
              <a:rPr lang="sr-Latn-RS" dirty="0" err="1" smtClean="0"/>
              <a:t>bleeding</a:t>
            </a:r>
            <a:r>
              <a:rPr lang="sr-Latn-RS" dirty="0" smtClean="0"/>
              <a:t>, </a:t>
            </a:r>
            <a:r>
              <a:rPr lang="sr-Latn-RS" dirty="0" err="1" smtClean="0"/>
              <a:t>ginecological</a:t>
            </a:r>
            <a:r>
              <a:rPr lang="sr-Latn-RS" dirty="0" smtClean="0"/>
              <a:t> </a:t>
            </a:r>
            <a:r>
              <a:rPr lang="sr-Latn-RS" dirty="0" err="1" smtClean="0"/>
              <a:t>benign</a:t>
            </a:r>
            <a:r>
              <a:rPr lang="sr-Latn-RS" dirty="0" smtClean="0"/>
              <a:t> </a:t>
            </a:r>
            <a:r>
              <a:rPr lang="sr-Latn-RS" dirty="0" err="1" smtClean="0"/>
              <a:t>and</a:t>
            </a:r>
            <a:r>
              <a:rPr lang="sr-Latn-RS" dirty="0" smtClean="0"/>
              <a:t> </a:t>
            </a:r>
            <a:r>
              <a:rPr lang="sr-Latn-RS" dirty="0" err="1" smtClean="0"/>
              <a:t>malignant</a:t>
            </a:r>
            <a:r>
              <a:rPr lang="sr-Latn-RS" dirty="0" smtClean="0"/>
              <a:t> </a:t>
            </a:r>
            <a:r>
              <a:rPr lang="sr-Latn-RS" dirty="0" err="1" smtClean="0"/>
              <a:t>tumors</a:t>
            </a:r>
            <a:r>
              <a:rPr lang="sr-Latn-RS" dirty="0"/>
              <a:t>)</a:t>
            </a:r>
            <a:endParaRPr lang="sr-Latn-RS" dirty="0" smtClean="0"/>
          </a:p>
          <a:p>
            <a:r>
              <a:rPr lang="sr-Latn-RS" dirty="0" err="1" smtClean="0"/>
              <a:t>Blood</a:t>
            </a:r>
            <a:r>
              <a:rPr lang="sr-Latn-RS" dirty="0" smtClean="0"/>
              <a:t> </a:t>
            </a:r>
            <a:r>
              <a:rPr lang="sr-Latn-RS" dirty="0" err="1" smtClean="0"/>
              <a:t>loss</a:t>
            </a:r>
            <a:r>
              <a:rPr lang="sr-Latn-RS" dirty="0" smtClean="0"/>
              <a:t> in </a:t>
            </a:r>
            <a:r>
              <a:rPr lang="sr-Latn-RS" dirty="0" err="1" smtClean="0"/>
              <a:t>the</a:t>
            </a:r>
            <a:r>
              <a:rPr lang="sr-Latn-RS" dirty="0" smtClean="0"/>
              <a:t> </a:t>
            </a:r>
            <a:r>
              <a:rPr lang="sr-Latn-RS" dirty="0" err="1" smtClean="0"/>
              <a:t>gastrointestinal</a:t>
            </a:r>
            <a:r>
              <a:rPr lang="sr-Latn-RS" dirty="0" smtClean="0"/>
              <a:t> </a:t>
            </a:r>
            <a:r>
              <a:rPr lang="sr-Latn-RS" dirty="0" err="1" smtClean="0"/>
              <a:t>tract</a:t>
            </a:r>
            <a:r>
              <a:rPr lang="sr-Latn-RS" dirty="0" smtClean="0"/>
              <a:t> ( IBD, GIT </a:t>
            </a:r>
            <a:r>
              <a:rPr lang="sr-Latn-RS" dirty="0" err="1" smtClean="0"/>
              <a:t>carcinoma</a:t>
            </a:r>
            <a:r>
              <a:rPr lang="sr-Latn-RS" dirty="0" smtClean="0"/>
              <a:t>, GIT </a:t>
            </a:r>
            <a:r>
              <a:rPr lang="sr-Latn-RS" dirty="0" err="1" smtClean="0"/>
              <a:t>erosion</a:t>
            </a:r>
            <a:r>
              <a:rPr lang="sr-Latn-RS" dirty="0" smtClean="0"/>
              <a:t>)</a:t>
            </a:r>
          </a:p>
          <a:p>
            <a:r>
              <a:rPr lang="sr-Latn-RS" dirty="0" err="1" smtClean="0"/>
              <a:t>Blood</a:t>
            </a:r>
            <a:r>
              <a:rPr lang="sr-Latn-RS" dirty="0" smtClean="0"/>
              <a:t> </a:t>
            </a:r>
            <a:r>
              <a:rPr lang="sr-Latn-RS" dirty="0" err="1" smtClean="0"/>
              <a:t>loss</a:t>
            </a:r>
            <a:r>
              <a:rPr lang="sr-Latn-RS" dirty="0" smtClean="0"/>
              <a:t> in </a:t>
            </a:r>
            <a:r>
              <a:rPr lang="sr-Latn-RS" dirty="0" err="1" smtClean="0"/>
              <a:t>the</a:t>
            </a:r>
            <a:r>
              <a:rPr lang="sr-Latn-RS" dirty="0" smtClean="0"/>
              <a:t> </a:t>
            </a:r>
            <a:r>
              <a:rPr lang="sr-Latn-RS" dirty="0" err="1" smtClean="0"/>
              <a:t>urinary</a:t>
            </a:r>
            <a:r>
              <a:rPr lang="sr-Latn-RS" dirty="0" smtClean="0"/>
              <a:t> </a:t>
            </a:r>
            <a:r>
              <a:rPr lang="sr-Latn-RS" dirty="0" err="1" smtClean="0"/>
              <a:t>tract</a:t>
            </a:r>
            <a:r>
              <a:rPr lang="sr-Latn-RS" dirty="0" smtClean="0"/>
              <a:t> ( </a:t>
            </a:r>
            <a:r>
              <a:rPr lang="sr-Latn-RS" dirty="0" err="1" smtClean="0"/>
              <a:t>kidney</a:t>
            </a:r>
            <a:r>
              <a:rPr lang="sr-Latn-RS" dirty="0" smtClean="0"/>
              <a:t> </a:t>
            </a:r>
            <a:r>
              <a:rPr lang="sr-Latn-RS" dirty="0" err="1" smtClean="0"/>
              <a:t>diseases</a:t>
            </a:r>
            <a:r>
              <a:rPr lang="sr-Latn-RS" dirty="0" smtClean="0"/>
              <a:t>, </a:t>
            </a:r>
            <a:r>
              <a:rPr lang="sr-Latn-RS" dirty="0" err="1" smtClean="0"/>
              <a:t>blader</a:t>
            </a:r>
            <a:r>
              <a:rPr lang="sr-Latn-RS" dirty="0" smtClean="0"/>
              <a:t> </a:t>
            </a:r>
            <a:r>
              <a:rPr lang="sr-Latn-RS" dirty="0" err="1" smtClean="0"/>
              <a:t>and</a:t>
            </a:r>
            <a:r>
              <a:rPr lang="sr-Latn-RS" dirty="0" smtClean="0"/>
              <a:t> </a:t>
            </a:r>
            <a:r>
              <a:rPr lang="sr-Latn-RS" dirty="0" err="1" smtClean="0"/>
              <a:t>kidney</a:t>
            </a:r>
            <a:r>
              <a:rPr lang="sr-Latn-RS" dirty="0" smtClean="0"/>
              <a:t> </a:t>
            </a:r>
            <a:r>
              <a:rPr lang="sr-Latn-RS" dirty="0" err="1" smtClean="0"/>
              <a:t>carcinoma</a:t>
            </a:r>
            <a:r>
              <a:rPr lang="sr-Latn-RS" dirty="0" smtClean="0"/>
              <a:t>).</a:t>
            </a:r>
            <a:endParaRPr lang="sr-Latn-RS" dirty="0"/>
          </a:p>
        </p:txBody>
      </p:sp>
    </p:spTree>
    <p:extLst>
      <p:ext uri="{BB962C8B-B14F-4D97-AF65-F5344CB8AC3E}">
        <p14:creationId xmlns:p14="http://schemas.microsoft.com/office/powerpoint/2010/main" val="908814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64704"/>
            <a:ext cx="8229600" cy="1143000"/>
          </a:xfrm>
        </p:spPr>
        <p:txBody>
          <a:bodyPr/>
          <a:lstStyle/>
          <a:p>
            <a:r>
              <a:rPr lang="sr-Latn-RS" dirty="0" err="1" smtClean="0"/>
              <a:t>Symthoms</a:t>
            </a:r>
            <a:endParaRPr lang="sr-Latn-RS" dirty="0"/>
          </a:p>
        </p:txBody>
      </p:sp>
      <p:sp>
        <p:nvSpPr>
          <p:cNvPr id="3" name="Čuvar mesta za sadržaj 2"/>
          <p:cNvSpPr>
            <a:spLocks noGrp="1"/>
          </p:cNvSpPr>
          <p:nvPr>
            <p:ph idx="1"/>
          </p:nvPr>
        </p:nvSpPr>
        <p:spPr>
          <a:xfrm>
            <a:off x="251520" y="1727435"/>
            <a:ext cx="8229600" cy="5112742"/>
          </a:xfrm>
        </p:spPr>
        <p:txBody>
          <a:bodyPr/>
          <a:lstStyle/>
          <a:p>
            <a:endParaRPr lang="sr-Latn-RS" sz="3600" u="sng" dirty="0" smtClean="0"/>
          </a:p>
          <a:p>
            <a:r>
              <a:rPr lang="en-US" sz="3600" dirty="0" smtClean="0"/>
              <a:t>Initially</a:t>
            </a:r>
            <a:r>
              <a:rPr lang="en-US" sz="3600" dirty="0"/>
              <a:t>, iron deficiency anemia can be so mild that it goes unnoticed. But as the body becomes more deficient in iron and anemia worsens, the signs and symptoms intensify.</a:t>
            </a:r>
          </a:p>
          <a:p>
            <a:endParaRPr lang="en-US" sz="1800" dirty="0"/>
          </a:p>
          <a:p>
            <a:pPr marL="0" indent="0">
              <a:buNone/>
            </a:pPr>
            <a:endParaRPr lang="sr-Latn-RS" dirty="0"/>
          </a:p>
        </p:txBody>
      </p:sp>
    </p:spTree>
    <p:extLst>
      <p:ext uri="{BB962C8B-B14F-4D97-AF65-F5344CB8AC3E}">
        <p14:creationId xmlns:p14="http://schemas.microsoft.com/office/powerpoint/2010/main" val="939189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062038"/>
            <a:ext cx="8229600" cy="566762"/>
          </a:xfrm>
        </p:spPr>
        <p:txBody>
          <a:bodyPr/>
          <a:lstStyle/>
          <a:p>
            <a:r>
              <a:rPr lang="en-US" sz="2400" dirty="0"/>
              <a:t>Iron deficiency anemia </a:t>
            </a:r>
            <a:r>
              <a:rPr lang="en-US" sz="2400" dirty="0" smtClean="0"/>
              <a:t>symptoms </a:t>
            </a:r>
            <a:r>
              <a:rPr lang="en-US" sz="2400" dirty="0"/>
              <a:t>may include:</a:t>
            </a:r>
            <a:endParaRPr lang="sr-Latn-RS" sz="2400" dirty="0"/>
          </a:p>
        </p:txBody>
      </p:sp>
      <p:sp>
        <p:nvSpPr>
          <p:cNvPr id="3" name="Čuvar mesta za sadržaj 2"/>
          <p:cNvSpPr>
            <a:spLocks noGrp="1"/>
          </p:cNvSpPr>
          <p:nvPr>
            <p:ph idx="1"/>
          </p:nvPr>
        </p:nvSpPr>
        <p:spPr>
          <a:xfrm>
            <a:off x="460909" y="1614164"/>
            <a:ext cx="8229600" cy="4525962"/>
          </a:xfrm>
        </p:spPr>
        <p:txBody>
          <a:bodyPr/>
          <a:lstStyle/>
          <a:p>
            <a:r>
              <a:rPr lang="en-US" sz="2000" dirty="0" smtClean="0"/>
              <a:t>Extreme </a:t>
            </a:r>
            <a:r>
              <a:rPr lang="en-US" sz="2000" dirty="0"/>
              <a:t>fatigue</a:t>
            </a:r>
          </a:p>
          <a:p>
            <a:r>
              <a:rPr lang="en-US" sz="2000" dirty="0"/>
              <a:t>Weakness</a:t>
            </a:r>
          </a:p>
          <a:p>
            <a:r>
              <a:rPr lang="en-US" sz="2000" dirty="0" smtClean="0"/>
              <a:t>Chest </a:t>
            </a:r>
            <a:r>
              <a:rPr lang="en-US" sz="2000" dirty="0"/>
              <a:t>pain, fast heartbeat or shortness of breath</a:t>
            </a:r>
          </a:p>
          <a:p>
            <a:r>
              <a:rPr lang="en-US" sz="2000" dirty="0"/>
              <a:t>Headache, dizziness or lightheadedness</a:t>
            </a:r>
          </a:p>
          <a:p>
            <a:r>
              <a:rPr lang="en-US" sz="2000" dirty="0"/>
              <a:t>Cold hands and feet</a:t>
            </a:r>
          </a:p>
          <a:p>
            <a:r>
              <a:rPr lang="en-US" sz="2000" dirty="0"/>
              <a:t>Inflammation or soreness of your tongue</a:t>
            </a:r>
            <a:endParaRPr lang="sr-Latn-RS" sz="2000" dirty="0"/>
          </a:p>
          <a:p>
            <a:r>
              <a:rPr lang="en-US" sz="2000" dirty="0" smtClean="0"/>
              <a:t>Reduced </a:t>
            </a:r>
            <a:r>
              <a:rPr lang="en-US" sz="2000" dirty="0"/>
              <a:t>resistance to infection</a:t>
            </a:r>
          </a:p>
          <a:p>
            <a:r>
              <a:rPr lang="en-US" sz="2000" dirty="0" smtClean="0"/>
              <a:t>Unusual </a:t>
            </a:r>
            <a:r>
              <a:rPr lang="en-US" sz="2000" dirty="0"/>
              <a:t>cravings for non-nutritive substances, such as ice, starch</a:t>
            </a:r>
            <a:r>
              <a:rPr lang="sr-Latn-RS" sz="2000" dirty="0"/>
              <a:t>, </a:t>
            </a:r>
            <a:r>
              <a:rPr lang="en-US" sz="2000" dirty="0"/>
              <a:t>cold celery or other cold vegetables</a:t>
            </a:r>
          </a:p>
          <a:p>
            <a:r>
              <a:rPr lang="en-US" sz="2000" dirty="0"/>
              <a:t>Poor appetite, especially in infants and children with iron deficiency </a:t>
            </a:r>
            <a:r>
              <a:rPr lang="en-US" sz="2000" dirty="0" smtClean="0"/>
              <a:t>anemia</a:t>
            </a:r>
            <a:endParaRPr lang="sr-Latn-RS" sz="2000" dirty="0" smtClean="0"/>
          </a:p>
          <a:p>
            <a:r>
              <a:rPr lang="en-US" sz="2000" dirty="0"/>
              <a:t>Dysphagia with solid foods (from esophageal webbing)</a:t>
            </a:r>
          </a:p>
          <a:p>
            <a:endParaRPr lang="en-US" sz="2000" dirty="0"/>
          </a:p>
          <a:p>
            <a:endParaRPr lang="sr-Latn-RS" sz="2000" dirty="0"/>
          </a:p>
        </p:txBody>
      </p:sp>
    </p:spTree>
    <p:extLst>
      <p:ext uri="{BB962C8B-B14F-4D97-AF65-F5344CB8AC3E}">
        <p14:creationId xmlns:p14="http://schemas.microsoft.com/office/powerpoint/2010/main" val="457246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US" dirty="0"/>
              <a:t>Findings on physical examination may include the following:</a:t>
            </a:r>
          </a:p>
        </p:txBody>
      </p:sp>
      <p:sp>
        <p:nvSpPr>
          <p:cNvPr id="3" name="Čuvar mesta za sadržaj 2"/>
          <p:cNvSpPr>
            <a:spLocks noGrp="1"/>
          </p:cNvSpPr>
          <p:nvPr>
            <p:ph idx="1"/>
          </p:nvPr>
        </p:nvSpPr>
        <p:spPr/>
        <p:txBody>
          <a:bodyPr/>
          <a:lstStyle/>
          <a:p>
            <a:endParaRPr lang="sr-Latn-RS" sz="2400" dirty="0" smtClean="0"/>
          </a:p>
          <a:p>
            <a:r>
              <a:rPr lang="en-US" sz="2400" dirty="0" smtClean="0"/>
              <a:t>Impaired </a:t>
            </a:r>
            <a:r>
              <a:rPr lang="en-US" sz="2400" dirty="0"/>
              <a:t>growth in infants</a:t>
            </a:r>
          </a:p>
          <a:p>
            <a:r>
              <a:rPr lang="en-US" sz="2400" dirty="0"/>
              <a:t>Pallor of the mucous membranes (a nonspecific finding)</a:t>
            </a:r>
          </a:p>
          <a:p>
            <a:r>
              <a:rPr lang="en-US" sz="2400" dirty="0"/>
              <a:t>Spoon-shaped nails (</a:t>
            </a:r>
            <a:r>
              <a:rPr lang="en-US" sz="2400" dirty="0" err="1"/>
              <a:t>koilonychia</a:t>
            </a:r>
            <a:r>
              <a:rPr lang="en-US" sz="2400" dirty="0"/>
              <a:t>)</a:t>
            </a:r>
          </a:p>
          <a:p>
            <a:r>
              <a:rPr lang="en-US" sz="2400" dirty="0"/>
              <a:t>A glossy tongue, with atrophy of the lingual papillae</a:t>
            </a:r>
          </a:p>
          <a:p>
            <a:r>
              <a:rPr lang="en-US" sz="2400" dirty="0"/>
              <a:t>Fissures at the corners of the mouth (angular stomatitis)</a:t>
            </a:r>
          </a:p>
          <a:p>
            <a:r>
              <a:rPr lang="en-US" sz="2400" dirty="0" err="1" smtClean="0"/>
              <a:t>Pseudotumor</a:t>
            </a:r>
            <a:r>
              <a:rPr lang="en-US" sz="2400" dirty="0" smtClean="0"/>
              <a:t> </a:t>
            </a:r>
            <a:r>
              <a:rPr lang="en-US" sz="2400" dirty="0" err="1"/>
              <a:t>cerebri</a:t>
            </a:r>
            <a:r>
              <a:rPr lang="en-US" sz="2400" dirty="0"/>
              <a:t> (a rare finding in severe cases)</a:t>
            </a:r>
          </a:p>
          <a:p>
            <a:pPr marL="0" indent="0">
              <a:buNone/>
            </a:pPr>
            <a:endParaRPr lang="sr-Latn-RS" dirty="0"/>
          </a:p>
        </p:txBody>
      </p:sp>
    </p:spTree>
    <p:extLst>
      <p:ext uri="{BB962C8B-B14F-4D97-AF65-F5344CB8AC3E}">
        <p14:creationId xmlns:p14="http://schemas.microsoft.com/office/powerpoint/2010/main" val="6834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Diagnosis</a:t>
            </a:r>
            <a:endParaRPr lang="sr-Latn-RS" dirty="0"/>
          </a:p>
        </p:txBody>
      </p:sp>
      <p:sp>
        <p:nvSpPr>
          <p:cNvPr id="3" name="Čuvar mesta za sadržaj 2"/>
          <p:cNvSpPr>
            <a:spLocks noGrp="1"/>
          </p:cNvSpPr>
          <p:nvPr>
            <p:ph idx="1"/>
          </p:nvPr>
        </p:nvSpPr>
        <p:spPr/>
        <p:txBody>
          <a:bodyPr/>
          <a:lstStyle/>
          <a:p>
            <a:r>
              <a:rPr lang="sr-Latn-RS" dirty="0" smtClean="0"/>
              <a:t>CBC</a:t>
            </a:r>
          </a:p>
          <a:p>
            <a:r>
              <a:rPr lang="sr-Latn-RS" dirty="0" err="1" smtClean="0"/>
              <a:t>Blood</a:t>
            </a:r>
            <a:r>
              <a:rPr lang="sr-Latn-RS" dirty="0" smtClean="0"/>
              <a:t> </a:t>
            </a:r>
            <a:r>
              <a:rPr lang="sr-Latn-RS" dirty="0" err="1" smtClean="0"/>
              <a:t>biochemistry</a:t>
            </a:r>
            <a:r>
              <a:rPr lang="sr-Latn-RS" dirty="0" smtClean="0"/>
              <a:t> ( </a:t>
            </a:r>
            <a:r>
              <a:rPr lang="sr-Latn-RS" dirty="0" err="1" smtClean="0"/>
              <a:t>Iron</a:t>
            </a:r>
            <a:r>
              <a:rPr lang="sr-Latn-RS" dirty="0" smtClean="0"/>
              <a:t> </a:t>
            </a:r>
            <a:r>
              <a:rPr lang="sr-Latn-RS" dirty="0" err="1" smtClean="0"/>
              <a:t>concentration</a:t>
            </a:r>
            <a:r>
              <a:rPr lang="sr-Latn-RS" dirty="0" smtClean="0"/>
              <a:t>, </a:t>
            </a:r>
            <a:r>
              <a:rPr lang="sr-Latn-RS" dirty="0"/>
              <a:t>total </a:t>
            </a:r>
            <a:r>
              <a:rPr lang="sr-Latn-RS" dirty="0" err="1"/>
              <a:t>iron-binding</a:t>
            </a:r>
            <a:r>
              <a:rPr lang="sr-Latn-RS" dirty="0"/>
              <a:t> </a:t>
            </a:r>
            <a:r>
              <a:rPr lang="sr-Latn-RS" dirty="0" err="1"/>
              <a:t>capacity</a:t>
            </a:r>
            <a:r>
              <a:rPr lang="sr-Latn-RS" dirty="0"/>
              <a:t> (TIBC)</a:t>
            </a:r>
            <a:r>
              <a:rPr lang="sr-Latn-RS" dirty="0" smtClean="0"/>
              <a:t>, </a:t>
            </a:r>
            <a:r>
              <a:rPr lang="sr-Latn-RS" dirty="0" err="1" smtClean="0"/>
              <a:t>unsaturated</a:t>
            </a:r>
            <a:r>
              <a:rPr lang="sr-Latn-RS" dirty="0" smtClean="0"/>
              <a:t> </a:t>
            </a:r>
            <a:r>
              <a:rPr lang="sr-Latn-RS" dirty="0" err="1" smtClean="0"/>
              <a:t>iron-binding</a:t>
            </a:r>
            <a:r>
              <a:rPr lang="sr-Latn-RS" dirty="0" smtClean="0"/>
              <a:t> </a:t>
            </a:r>
            <a:r>
              <a:rPr lang="sr-Latn-RS" dirty="0" err="1" smtClean="0"/>
              <a:t>capacity</a:t>
            </a:r>
            <a:r>
              <a:rPr lang="sr-Latn-RS" dirty="0" smtClean="0"/>
              <a:t> (UIBC), </a:t>
            </a:r>
            <a:r>
              <a:rPr lang="sr-Latn-RS" dirty="0" err="1" smtClean="0"/>
              <a:t>saturation</a:t>
            </a:r>
            <a:r>
              <a:rPr lang="sr-Latn-RS" dirty="0" smtClean="0"/>
              <a:t> </a:t>
            </a:r>
            <a:r>
              <a:rPr lang="sr-Latn-RS" dirty="0" err="1" smtClean="0"/>
              <a:t>of</a:t>
            </a:r>
            <a:r>
              <a:rPr lang="sr-Latn-RS" dirty="0" smtClean="0"/>
              <a:t> </a:t>
            </a:r>
            <a:r>
              <a:rPr lang="sr-Latn-RS" dirty="0" err="1" smtClean="0"/>
              <a:t>transferin</a:t>
            </a:r>
            <a:r>
              <a:rPr lang="sr-Latn-RS" dirty="0" smtClean="0"/>
              <a:t>, </a:t>
            </a:r>
            <a:r>
              <a:rPr lang="sr-Latn-RS" dirty="0" err="1" smtClean="0"/>
              <a:t>feritin</a:t>
            </a:r>
            <a:r>
              <a:rPr lang="sr-Latn-RS" dirty="0" smtClean="0"/>
              <a:t> </a:t>
            </a:r>
            <a:r>
              <a:rPr lang="sr-Latn-RS" dirty="0" err="1" smtClean="0"/>
              <a:t>concentration</a:t>
            </a:r>
            <a:r>
              <a:rPr lang="sr-Latn-RS" dirty="0" smtClean="0"/>
              <a:t>)</a:t>
            </a:r>
          </a:p>
          <a:p>
            <a:r>
              <a:rPr lang="sr-Latn-RS" dirty="0" err="1" smtClean="0"/>
              <a:t>Aditional</a:t>
            </a:r>
            <a:r>
              <a:rPr lang="sr-Latn-RS" dirty="0" smtClean="0"/>
              <a:t> </a:t>
            </a:r>
            <a:r>
              <a:rPr lang="sr-Latn-RS" dirty="0" err="1" smtClean="0"/>
              <a:t>diagnostic</a:t>
            </a:r>
            <a:r>
              <a:rPr lang="sr-Latn-RS" dirty="0" smtClean="0"/>
              <a:t> </a:t>
            </a:r>
            <a:r>
              <a:rPr lang="sr-Latn-RS" dirty="0" err="1" smtClean="0"/>
              <a:t>procedures</a:t>
            </a:r>
            <a:r>
              <a:rPr lang="sr-Latn-RS" dirty="0" smtClean="0"/>
              <a:t> </a:t>
            </a:r>
            <a:r>
              <a:rPr lang="sr-Latn-RS" dirty="0" err="1" smtClean="0"/>
              <a:t>towards</a:t>
            </a:r>
            <a:r>
              <a:rPr lang="sr-Latn-RS" dirty="0" smtClean="0"/>
              <a:t> </a:t>
            </a:r>
            <a:r>
              <a:rPr lang="sr-Latn-RS" dirty="0" err="1" smtClean="0"/>
              <a:t>the</a:t>
            </a:r>
            <a:r>
              <a:rPr lang="sr-Latn-RS" dirty="0" smtClean="0"/>
              <a:t> </a:t>
            </a:r>
            <a:r>
              <a:rPr lang="sr-Latn-RS" dirty="0" err="1" smtClean="0"/>
              <a:t>actual</a:t>
            </a:r>
            <a:r>
              <a:rPr lang="sr-Latn-RS" dirty="0" smtClean="0"/>
              <a:t> </a:t>
            </a:r>
            <a:r>
              <a:rPr lang="sr-Latn-RS" dirty="0" err="1" smtClean="0"/>
              <a:t>cause</a:t>
            </a:r>
            <a:r>
              <a:rPr lang="sr-Latn-RS" dirty="0" smtClean="0"/>
              <a:t> </a:t>
            </a:r>
            <a:r>
              <a:rPr lang="sr-Latn-RS" dirty="0" err="1" smtClean="0"/>
              <a:t>of</a:t>
            </a:r>
            <a:r>
              <a:rPr lang="sr-Latn-RS" dirty="0" smtClean="0"/>
              <a:t> </a:t>
            </a:r>
            <a:r>
              <a:rPr lang="sr-Latn-RS" dirty="0" err="1" smtClean="0"/>
              <a:t>iron</a:t>
            </a:r>
            <a:r>
              <a:rPr lang="sr-Latn-RS" dirty="0" smtClean="0"/>
              <a:t> </a:t>
            </a:r>
            <a:r>
              <a:rPr lang="sr-Latn-RS" dirty="0" err="1" smtClean="0"/>
              <a:t>deffitiency</a:t>
            </a:r>
            <a:r>
              <a:rPr lang="sr-Latn-RS" dirty="0" smtClean="0"/>
              <a:t> </a:t>
            </a:r>
            <a:endParaRPr lang="sr-Latn-RS" dirty="0"/>
          </a:p>
        </p:txBody>
      </p:sp>
    </p:spTree>
    <p:extLst>
      <p:ext uri="{BB962C8B-B14F-4D97-AF65-F5344CB8AC3E}">
        <p14:creationId xmlns:p14="http://schemas.microsoft.com/office/powerpoint/2010/main" val="3653436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en-US" dirty="0"/>
              <a:t>CBC results in iron deficiency anemia include the following</a:t>
            </a:r>
            <a:endParaRPr lang="sr-Latn-RS" dirty="0"/>
          </a:p>
        </p:txBody>
      </p:sp>
      <p:sp>
        <p:nvSpPr>
          <p:cNvPr id="3" name="Čuvar mesta za sadržaj 2"/>
          <p:cNvSpPr>
            <a:spLocks noGrp="1"/>
          </p:cNvSpPr>
          <p:nvPr>
            <p:ph idx="1"/>
          </p:nvPr>
        </p:nvSpPr>
        <p:spPr/>
        <p:txBody>
          <a:bodyPr/>
          <a:lstStyle/>
          <a:p>
            <a:r>
              <a:rPr lang="sr-Latn-RS" sz="2000" dirty="0" err="1" smtClean="0">
                <a:solidFill>
                  <a:srgbClr val="FF0000"/>
                </a:solidFill>
              </a:rPr>
              <a:t>Low</a:t>
            </a:r>
            <a:r>
              <a:rPr lang="sr-Latn-RS" sz="2000" dirty="0" smtClean="0">
                <a:solidFill>
                  <a:srgbClr val="FF0000"/>
                </a:solidFill>
              </a:rPr>
              <a:t> </a:t>
            </a:r>
            <a:r>
              <a:rPr lang="sr-Latn-RS" sz="2000" dirty="0" err="1" smtClean="0">
                <a:solidFill>
                  <a:srgbClr val="FF0000"/>
                </a:solidFill>
              </a:rPr>
              <a:t>concentration</a:t>
            </a:r>
            <a:r>
              <a:rPr lang="sr-Latn-RS" sz="2000" dirty="0" smtClean="0">
                <a:solidFill>
                  <a:srgbClr val="FF0000"/>
                </a:solidFill>
              </a:rPr>
              <a:t> </a:t>
            </a:r>
            <a:r>
              <a:rPr lang="sr-Latn-RS" sz="2000" dirty="0" err="1" smtClean="0">
                <a:solidFill>
                  <a:srgbClr val="FF0000"/>
                </a:solidFill>
              </a:rPr>
              <a:t>of</a:t>
            </a:r>
            <a:r>
              <a:rPr lang="sr-Latn-RS" sz="2000" dirty="0" smtClean="0">
                <a:solidFill>
                  <a:srgbClr val="FF0000"/>
                </a:solidFill>
              </a:rPr>
              <a:t> hemoglobin</a:t>
            </a:r>
          </a:p>
          <a:p>
            <a:r>
              <a:rPr lang="en-US" sz="2000" dirty="0" smtClean="0">
                <a:solidFill>
                  <a:srgbClr val="FF0000"/>
                </a:solidFill>
              </a:rPr>
              <a:t>Low </a:t>
            </a:r>
            <a:r>
              <a:rPr lang="en-US" sz="2000" dirty="0">
                <a:solidFill>
                  <a:srgbClr val="FF0000"/>
                </a:solidFill>
              </a:rPr>
              <a:t>mean corpuscular volume (MCV)</a:t>
            </a:r>
          </a:p>
          <a:p>
            <a:r>
              <a:rPr lang="en-US" sz="2000" dirty="0"/>
              <a:t>Low mean corpuscular hemoglobin concentration (MCHC)</a:t>
            </a:r>
          </a:p>
          <a:p>
            <a:r>
              <a:rPr lang="en-US" sz="2000" dirty="0"/>
              <a:t>Elevated platelet count (&gt;450,000/µL) in many cases</a:t>
            </a:r>
          </a:p>
          <a:p>
            <a:r>
              <a:rPr lang="en-US" sz="2000" dirty="0"/>
              <a:t>Normal or elevated white blood cell count</a:t>
            </a:r>
          </a:p>
          <a:p>
            <a:r>
              <a:rPr lang="en-US" sz="2000" u="sng" dirty="0"/>
              <a:t>Peripheral smear </a:t>
            </a:r>
            <a:r>
              <a:rPr lang="en-US" sz="2000" dirty="0"/>
              <a:t>results in iron deficiency anemia are as follows:</a:t>
            </a:r>
          </a:p>
          <a:p>
            <a:r>
              <a:rPr lang="en-US" sz="2000" dirty="0"/>
              <a:t>RBCs are microcytic and hypochromic in chronic cases</a:t>
            </a:r>
          </a:p>
          <a:p>
            <a:r>
              <a:rPr lang="en-US" sz="2000" dirty="0"/>
              <a:t>Platelets usually are increased</a:t>
            </a:r>
          </a:p>
          <a:p>
            <a:r>
              <a:rPr lang="en-US" sz="2000" dirty="0"/>
              <a:t>In contrast to thalassemia, target cells are usually not present, and </a:t>
            </a:r>
            <a:r>
              <a:rPr lang="en-US" sz="2000" dirty="0" err="1"/>
              <a:t>anisocytosis</a:t>
            </a:r>
            <a:r>
              <a:rPr lang="en-US" sz="2000" dirty="0"/>
              <a:t> and </a:t>
            </a:r>
            <a:r>
              <a:rPr lang="en-US" sz="2000" dirty="0" err="1"/>
              <a:t>poikilocytosis</a:t>
            </a:r>
            <a:r>
              <a:rPr lang="en-US" sz="2000" dirty="0"/>
              <a:t> are not marked</a:t>
            </a:r>
          </a:p>
          <a:p>
            <a:r>
              <a:rPr lang="en-US" sz="2000" dirty="0"/>
              <a:t>In contrast to hemoglobin C disorders, </a:t>
            </a:r>
            <a:r>
              <a:rPr lang="en-US" sz="2000" dirty="0" err="1"/>
              <a:t>intraerythrocytic</a:t>
            </a:r>
            <a:r>
              <a:rPr lang="en-US" sz="2000" dirty="0"/>
              <a:t> crystals are not seen</a:t>
            </a:r>
          </a:p>
          <a:p>
            <a:endParaRPr lang="sr-Latn-RS" dirty="0"/>
          </a:p>
        </p:txBody>
      </p:sp>
    </p:spTree>
    <p:extLst>
      <p:ext uri="{BB962C8B-B14F-4D97-AF65-F5344CB8AC3E}">
        <p14:creationId xmlns:p14="http://schemas.microsoft.com/office/powerpoint/2010/main" val="27137311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Blood</a:t>
            </a:r>
            <a:r>
              <a:rPr lang="sr-Latn-RS" dirty="0" smtClean="0"/>
              <a:t> </a:t>
            </a:r>
            <a:r>
              <a:rPr lang="sr-Latn-RS" dirty="0" err="1" smtClean="0"/>
              <a:t>biochemistry</a:t>
            </a:r>
            <a:r>
              <a:rPr lang="sr-Latn-RS" dirty="0" smtClean="0"/>
              <a:t> </a:t>
            </a:r>
            <a:endParaRPr lang="sr-Latn-RS" dirty="0"/>
          </a:p>
        </p:txBody>
      </p:sp>
      <p:sp>
        <p:nvSpPr>
          <p:cNvPr id="3" name="Čuvar mesta za sadržaj 2"/>
          <p:cNvSpPr>
            <a:spLocks noGrp="1"/>
          </p:cNvSpPr>
          <p:nvPr>
            <p:ph idx="1"/>
          </p:nvPr>
        </p:nvSpPr>
        <p:spPr/>
        <p:txBody>
          <a:bodyPr/>
          <a:lstStyle/>
          <a:p>
            <a:r>
              <a:rPr lang="sr-Latn-RS" dirty="0" err="1" smtClean="0"/>
              <a:t>Low</a:t>
            </a:r>
            <a:r>
              <a:rPr lang="sr-Latn-RS" dirty="0" smtClean="0"/>
              <a:t> </a:t>
            </a:r>
            <a:r>
              <a:rPr lang="sr-Latn-RS" dirty="0" err="1" smtClean="0"/>
              <a:t>iron</a:t>
            </a:r>
            <a:r>
              <a:rPr lang="sr-Latn-RS" dirty="0" smtClean="0"/>
              <a:t> </a:t>
            </a:r>
            <a:r>
              <a:rPr lang="sr-Latn-RS" dirty="0" err="1" smtClean="0"/>
              <a:t>concentration</a:t>
            </a:r>
            <a:endParaRPr lang="sr-Latn-RS" dirty="0" smtClean="0"/>
          </a:p>
          <a:p>
            <a:r>
              <a:rPr lang="sr-Latn-RS" dirty="0" err="1" smtClean="0"/>
              <a:t>High</a:t>
            </a:r>
            <a:r>
              <a:rPr lang="sr-Latn-RS" dirty="0" smtClean="0"/>
              <a:t> TIBC,UIBC, </a:t>
            </a:r>
            <a:r>
              <a:rPr lang="sr-Latn-RS" dirty="0" err="1" smtClean="0"/>
              <a:t>low</a:t>
            </a:r>
            <a:r>
              <a:rPr lang="sr-Latn-RS" dirty="0" smtClean="0"/>
              <a:t> </a:t>
            </a:r>
            <a:r>
              <a:rPr lang="sr-Latn-RS" dirty="0" err="1" smtClean="0"/>
              <a:t>transferin</a:t>
            </a:r>
            <a:r>
              <a:rPr lang="sr-Latn-RS" dirty="0" smtClean="0"/>
              <a:t> </a:t>
            </a:r>
            <a:r>
              <a:rPr lang="sr-Latn-RS" dirty="0" err="1" smtClean="0"/>
              <a:t>saturation</a:t>
            </a:r>
            <a:endParaRPr lang="sr-Latn-RS" dirty="0" smtClean="0"/>
          </a:p>
          <a:p>
            <a:r>
              <a:rPr lang="sr-Latn-RS" dirty="0" err="1" smtClean="0"/>
              <a:t>Low</a:t>
            </a:r>
            <a:r>
              <a:rPr lang="sr-Latn-RS" dirty="0" smtClean="0"/>
              <a:t> </a:t>
            </a:r>
            <a:r>
              <a:rPr lang="sr-Latn-RS" dirty="0" err="1" smtClean="0"/>
              <a:t>feritin</a:t>
            </a:r>
            <a:r>
              <a:rPr lang="sr-Latn-RS" dirty="0" smtClean="0"/>
              <a:t> </a:t>
            </a:r>
            <a:r>
              <a:rPr lang="sr-Latn-RS" dirty="0" err="1" smtClean="0"/>
              <a:t>concentration</a:t>
            </a:r>
            <a:endParaRPr lang="sr-Latn-RS" dirty="0" smtClean="0"/>
          </a:p>
          <a:p>
            <a:pPr marL="0" indent="0">
              <a:buNone/>
            </a:pPr>
            <a:endParaRPr lang="sr-Latn-RS" dirty="0"/>
          </a:p>
        </p:txBody>
      </p:sp>
    </p:spTree>
    <p:extLst>
      <p:ext uri="{BB962C8B-B14F-4D97-AF65-F5344CB8AC3E}">
        <p14:creationId xmlns:p14="http://schemas.microsoft.com/office/powerpoint/2010/main" val="31583441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sz="2800" dirty="0" err="1" smtClean="0"/>
              <a:t>Additional</a:t>
            </a:r>
            <a:r>
              <a:rPr lang="sr-Latn-RS" sz="2800" dirty="0" smtClean="0"/>
              <a:t> </a:t>
            </a:r>
            <a:r>
              <a:rPr lang="sr-Latn-RS" sz="2800" dirty="0" err="1" smtClean="0"/>
              <a:t>diagnostic</a:t>
            </a:r>
            <a:r>
              <a:rPr lang="sr-Latn-RS" sz="2800" dirty="0" smtClean="0"/>
              <a:t> </a:t>
            </a:r>
            <a:r>
              <a:rPr lang="sr-Latn-RS" sz="2800" dirty="0" err="1" smtClean="0"/>
              <a:t>procedures</a:t>
            </a:r>
            <a:r>
              <a:rPr lang="sr-Latn-RS" sz="2800" dirty="0" smtClean="0"/>
              <a:t> </a:t>
            </a:r>
            <a:r>
              <a:rPr lang="sr-Latn-RS" sz="2800" dirty="0" err="1" smtClean="0"/>
              <a:t>towards</a:t>
            </a:r>
            <a:r>
              <a:rPr lang="sr-Latn-RS" sz="2800" dirty="0" smtClean="0"/>
              <a:t> </a:t>
            </a:r>
            <a:r>
              <a:rPr lang="sr-Latn-RS" sz="2800" dirty="0" err="1" smtClean="0"/>
              <a:t>the</a:t>
            </a:r>
            <a:r>
              <a:rPr lang="sr-Latn-RS" sz="2800" dirty="0" smtClean="0"/>
              <a:t> </a:t>
            </a:r>
            <a:r>
              <a:rPr lang="sr-Latn-RS" sz="2800" dirty="0" err="1" smtClean="0"/>
              <a:t>cause</a:t>
            </a:r>
            <a:r>
              <a:rPr lang="sr-Latn-RS" sz="2800" dirty="0" smtClean="0"/>
              <a:t> </a:t>
            </a:r>
            <a:r>
              <a:rPr lang="sr-Latn-RS" sz="2800" dirty="0" err="1" smtClean="0"/>
              <a:t>of</a:t>
            </a:r>
            <a:r>
              <a:rPr lang="sr-Latn-RS" sz="2800" dirty="0" smtClean="0"/>
              <a:t> </a:t>
            </a:r>
            <a:r>
              <a:rPr lang="sr-Latn-RS" sz="2800" dirty="0" err="1" smtClean="0"/>
              <a:t>iron</a:t>
            </a:r>
            <a:r>
              <a:rPr lang="sr-Latn-RS" sz="2800" dirty="0" smtClean="0"/>
              <a:t> </a:t>
            </a:r>
            <a:r>
              <a:rPr lang="sr-Latn-RS" sz="2800" dirty="0" err="1" smtClean="0"/>
              <a:t>deffitiency</a:t>
            </a:r>
            <a:r>
              <a:rPr lang="sr-Latn-RS" sz="2800" dirty="0" smtClean="0"/>
              <a:t> </a:t>
            </a:r>
            <a:r>
              <a:rPr lang="sr-Latn-RS" sz="2800" dirty="0" err="1" smtClean="0"/>
              <a:t>anemia</a:t>
            </a:r>
            <a:endParaRPr lang="sr-Latn-RS" sz="2800" dirty="0"/>
          </a:p>
        </p:txBody>
      </p:sp>
      <p:sp>
        <p:nvSpPr>
          <p:cNvPr id="3" name="Čuvar mesta za sadržaj 2"/>
          <p:cNvSpPr>
            <a:spLocks noGrp="1"/>
          </p:cNvSpPr>
          <p:nvPr>
            <p:ph idx="1"/>
          </p:nvPr>
        </p:nvSpPr>
        <p:spPr/>
        <p:txBody>
          <a:bodyPr/>
          <a:lstStyle/>
          <a:p>
            <a:r>
              <a:rPr lang="en-US" dirty="0"/>
              <a:t>Stool </a:t>
            </a:r>
            <a:r>
              <a:rPr lang="en-US" dirty="0" smtClean="0"/>
              <a:t>testing</a:t>
            </a:r>
            <a:endParaRPr lang="sr-Latn-RS" dirty="0" smtClean="0"/>
          </a:p>
          <a:p>
            <a:r>
              <a:rPr lang="sr-Latn-RS" dirty="0" smtClean="0"/>
              <a:t>Urine </a:t>
            </a:r>
            <a:r>
              <a:rPr lang="sr-Latn-RS" dirty="0" err="1" smtClean="0"/>
              <a:t>testing</a:t>
            </a:r>
            <a:r>
              <a:rPr lang="sr-Latn-RS" dirty="0" smtClean="0"/>
              <a:t> </a:t>
            </a:r>
          </a:p>
          <a:p>
            <a:r>
              <a:rPr lang="sr-Latn-RS" dirty="0" err="1" smtClean="0"/>
              <a:t>Ginecological</a:t>
            </a:r>
            <a:r>
              <a:rPr lang="sr-Latn-RS" dirty="0" smtClean="0"/>
              <a:t> </a:t>
            </a:r>
            <a:r>
              <a:rPr lang="sr-Latn-RS" dirty="0" err="1" smtClean="0"/>
              <a:t>examination</a:t>
            </a:r>
            <a:endParaRPr lang="en-US" dirty="0"/>
          </a:p>
          <a:p>
            <a:r>
              <a:rPr lang="en-US" dirty="0"/>
              <a:t>Incubated osmotic fragility testing</a:t>
            </a:r>
          </a:p>
          <a:p>
            <a:r>
              <a:rPr lang="en-US" dirty="0"/>
              <a:t>Measurement of lead in tissue</a:t>
            </a:r>
          </a:p>
          <a:p>
            <a:r>
              <a:rPr lang="en-US" dirty="0"/>
              <a:t>Bone marrow aspiration</a:t>
            </a:r>
          </a:p>
          <a:p>
            <a:endParaRPr lang="sr-Latn-RS" dirty="0"/>
          </a:p>
        </p:txBody>
      </p:sp>
    </p:spTree>
    <p:extLst>
      <p:ext uri="{BB962C8B-B14F-4D97-AF65-F5344CB8AC3E}">
        <p14:creationId xmlns:p14="http://schemas.microsoft.com/office/powerpoint/2010/main" val="2627247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0" y="1268760"/>
            <a:ext cx="9144000" cy="4191000"/>
          </a:xfrm>
        </p:spPr>
        <p:txBody>
          <a:bodyPr/>
          <a:lstStyle/>
          <a:p>
            <a:pPr marL="609600" indent="-609600" algn="ctr">
              <a:lnSpc>
                <a:spcPct val="80000"/>
              </a:lnSpc>
              <a:spcBef>
                <a:spcPct val="10000"/>
              </a:spcBef>
              <a:buClr>
                <a:srgbClr val="FFFF00"/>
              </a:buClr>
              <a:buFont typeface="Monotype Sorts" pitchFamily="2" charset="2"/>
              <a:buNone/>
              <a:defRPr/>
            </a:pPr>
            <a:r>
              <a:rPr lang="en" altLang="sr-Latn-RS" sz="3000" b="1" dirty="0" smtClean="0">
                <a:solidFill>
                  <a:srgbClr val="FFFF00"/>
                </a:solidFill>
              </a:rPr>
              <a:t> </a:t>
            </a:r>
            <a:r>
              <a:rPr lang="en" altLang="sr-Latn-RS" sz="3600" b="1" dirty="0" smtClean="0">
                <a:solidFill>
                  <a:srgbClr val="FFFF00"/>
                </a:solidFill>
              </a:rPr>
              <a:t> </a:t>
            </a:r>
            <a:endParaRPr lang="sr-Latn-RS" altLang="sr-Latn-RS" sz="3600" b="1" dirty="0" smtClean="0">
              <a:solidFill>
                <a:srgbClr val="FFFF00"/>
              </a:solidFill>
            </a:endParaRPr>
          </a:p>
        </p:txBody>
      </p:sp>
      <p:pic>
        <p:nvPicPr>
          <p:cNvPr id="2" name="Slika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6752"/>
            <a:ext cx="9144000" cy="5143500"/>
          </a:xfrm>
          <a:prstGeom prst="rect">
            <a:avLst/>
          </a:prstGeom>
        </p:spPr>
      </p:pic>
      <p:sp>
        <p:nvSpPr>
          <p:cNvPr id="3" name="Okvir za tekst 2"/>
          <p:cNvSpPr txBox="1"/>
          <p:nvPr/>
        </p:nvSpPr>
        <p:spPr>
          <a:xfrm>
            <a:off x="395536" y="5346008"/>
            <a:ext cx="1556836" cy="369332"/>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wrap="none" rtlCol="0">
            <a:spAutoFit/>
          </a:bodyPr>
          <a:lstStyle/>
          <a:p>
            <a:r>
              <a:rPr lang="sr-Latn-RS" dirty="0" err="1" smtClean="0"/>
              <a:t>Erythropoetin</a:t>
            </a:r>
            <a:endParaRPr lang="sr-Latn-RS"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slide(fromLeft)">
                                      <p:cBhvr>
                                        <p:cTn id="7" dur="1000"/>
                                        <p:tgtEl>
                                          <p:spTgt spid="194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bldLvl="2"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Therapy</a:t>
            </a:r>
            <a:endParaRPr lang="sr-Latn-RS" dirty="0"/>
          </a:p>
        </p:txBody>
      </p:sp>
      <p:sp>
        <p:nvSpPr>
          <p:cNvPr id="3" name="Čuvar mesta za sadržaj 2"/>
          <p:cNvSpPr>
            <a:spLocks noGrp="1"/>
          </p:cNvSpPr>
          <p:nvPr>
            <p:ph idx="1"/>
          </p:nvPr>
        </p:nvSpPr>
        <p:spPr/>
        <p:txBody>
          <a:bodyPr/>
          <a:lstStyle/>
          <a:p>
            <a:endParaRPr lang="sr-Latn-RS" dirty="0" smtClean="0"/>
          </a:p>
          <a:p>
            <a:r>
              <a:rPr lang="en-US" dirty="0" smtClean="0"/>
              <a:t>Treatment </a:t>
            </a:r>
            <a:r>
              <a:rPr lang="en-US" dirty="0"/>
              <a:t>of iron deficiency anemia consists of correcting the underlying etiology and replenishing iron stores. </a:t>
            </a:r>
            <a:endParaRPr lang="sr-Latn-RS" dirty="0"/>
          </a:p>
          <a:p>
            <a:pPr marL="0" lvl="0" indent="0">
              <a:spcBef>
                <a:spcPct val="0"/>
              </a:spcBef>
              <a:buNone/>
            </a:pPr>
            <a:endParaRPr lang="sr-Latn-RS" altLang="sr-Latn-RS" sz="2400" dirty="0">
              <a:solidFill>
                <a:srgbClr val="1F1F1F"/>
              </a:solidFill>
              <a:latin typeface="ElsevierGulliver"/>
            </a:endParaRPr>
          </a:p>
          <a:p>
            <a:endParaRPr lang="sr-Latn-RS" sz="2400" dirty="0"/>
          </a:p>
        </p:txBody>
      </p:sp>
    </p:spTree>
    <p:extLst>
      <p:ext uri="{BB962C8B-B14F-4D97-AF65-F5344CB8AC3E}">
        <p14:creationId xmlns:p14="http://schemas.microsoft.com/office/powerpoint/2010/main" val="1328557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Therapy</a:t>
            </a:r>
            <a:endParaRPr lang="sr-Latn-RS" dirty="0"/>
          </a:p>
        </p:txBody>
      </p:sp>
      <p:sp>
        <p:nvSpPr>
          <p:cNvPr id="3" name="Čuvar mesta za sadržaj 2"/>
          <p:cNvSpPr>
            <a:spLocks noGrp="1"/>
          </p:cNvSpPr>
          <p:nvPr>
            <p:ph idx="1"/>
          </p:nvPr>
        </p:nvSpPr>
        <p:spPr>
          <a:xfrm>
            <a:off x="447969" y="2173652"/>
            <a:ext cx="8229600" cy="4525962"/>
          </a:xfrm>
        </p:spPr>
        <p:txBody>
          <a:bodyPr/>
          <a:lstStyle/>
          <a:p>
            <a:r>
              <a:rPr lang="en-US" sz="2400" dirty="0" smtClean="0">
                <a:solidFill>
                  <a:srgbClr val="FF0000"/>
                </a:solidFill>
              </a:rPr>
              <a:t>Oral </a:t>
            </a:r>
            <a:r>
              <a:rPr lang="en-US" sz="2400" dirty="0">
                <a:solidFill>
                  <a:srgbClr val="FF0000"/>
                </a:solidFill>
              </a:rPr>
              <a:t>ferrous iron salts </a:t>
            </a:r>
            <a:r>
              <a:rPr lang="en-US" sz="2400" dirty="0"/>
              <a:t>are the most economical and effective form</a:t>
            </a:r>
          </a:p>
          <a:p>
            <a:r>
              <a:rPr lang="en-US" sz="2400" dirty="0"/>
              <a:t>Ferrous sulfate is the most commonly used iron salt</a:t>
            </a:r>
          </a:p>
          <a:p>
            <a:r>
              <a:rPr lang="en-US" sz="2400" dirty="0" smtClean="0"/>
              <a:t>Reserve </a:t>
            </a:r>
            <a:r>
              <a:rPr lang="en-US" sz="2400" dirty="0">
                <a:solidFill>
                  <a:srgbClr val="FF0000"/>
                </a:solidFill>
              </a:rPr>
              <a:t>parenteral iron </a:t>
            </a:r>
            <a:r>
              <a:rPr lang="en-US" sz="2400" dirty="0"/>
              <a:t>for patients who are either unable to absorb oral iron or who have increasing anemia despite adequate doses of oral </a:t>
            </a:r>
            <a:r>
              <a:rPr lang="en-US" sz="2400" dirty="0" smtClean="0"/>
              <a:t>iron</a:t>
            </a:r>
            <a:endParaRPr lang="sr-Latn-RS" sz="2400" dirty="0" smtClean="0"/>
          </a:p>
          <a:p>
            <a:r>
              <a:rPr lang="sr-Latn-RS" altLang="sr-Latn-RS" sz="2400" dirty="0" smtClean="0">
                <a:solidFill>
                  <a:srgbClr val="FF0000"/>
                </a:solidFill>
                <a:latin typeface="ElsevierGulliver"/>
              </a:rPr>
              <a:t>Red </a:t>
            </a:r>
            <a:r>
              <a:rPr lang="sr-Latn-RS" altLang="sr-Latn-RS" sz="2400" dirty="0" err="1" smtClean="0">
                <a:solidFill>
                  <a:srgbClr val="FF0000"/>
                </a:solidFill>
                <a:latin typeface="ElsevierGulliver"/>
              </a:rPr>
              <a:t>blood</a:t>
            </a:r>
            <a:r>
              <a:rPr lang="sr-Latn-RS" altLang="sr-Latn-RS" sz="2400" dirty="0" smtClean="0">
                <a:solidFill>
                  <a:srgbClr val="FF0000"/>
                </a:solidFill>
                <a:latin typeface="ElsevierGulliver"/>
              </a:rPr>
              <a:t> </a:t>
            </a:r>
            <a:r>
              <a:rPr lang="sr-Latn-RS" altLang="sr-Latn-RS" sz="2400" dirty="0" err="1" smtClean="0">
                <a:solidFill>
                  <a:srgbClr val="FF0000"/>
                </a:solidFill>
                <a:latin typeface="ElsevierGulliver"/>
              </a:rPr>
              <a:t>cells</a:t>
            </a:r>
            <a:r>
              <a:rPr lang="sr-Latn-RS" altLang="sr-Latn-RS" sz="2400" dirty="0" smtClean="0">
                <a:solidFill>
                  <a:srgbClr val="FF0000"/>
                </a:solidFill>
                <a:latin typeface="ElsevierGulliver"/>
              </a:rPr>
              <a:t> </a:t>
            </a:r>
            <a:r>
              <a:rPr lang="sr-Latn-RS" altLang="sr-Latn-RS" sz="2400" dirty="0" err="1" smtClean="0">
                <a:solidFill>
                  <a:srgbClr val="FF0000"/>
                </a:solidFill>
                <a:latin typeface="ElsevierGulliver"/>
              </a:rPr>
              <a:t>transfusion</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should</a:t>
            </a:r>
            <a:r>
              <a:rPr lang="sr-Latn-RS" altLang="sr-Latn-RS" sz="2400" dirty="0">
                <a:solidFill>
                  <a:srgbClr val="1F1F1F"/>
                </a:solidFill>
                <a:latin typeface="ElsevierGulliver"/>
              </a:rPr>
              <a:t> be </a:t>
            </a:r>
            <a:r>
              <a:rPr lang="sr-Latn-RS" altLang="sr-Latn-RS" sz="2400" dirty="0" err="1">
                <a:solidFill>
                  <a:srgbClr val="1F1F1F"/>
                </a:solidFill>
                <a:latin typeface="ElsevierGulliver"/>
              </a:rPr>
              <a:t>given</a:t>
            </a:r>
            <a:r>
              <a:rPr lang="sr-Latn-RS" altLang="sr-Latn-RS" sz="2400" dirty="0">
                <a:solidFill>
                  <a:srgbClr val="1F1F1F"/>
                </a:solidFill>
                <a:latin typeface="ElsevierGulliver"/>
              </a:rPr>
              <a:t> to </a:t>
            </a:r>
            <a:r>
              <a:rPr lang="sr-Latn-RS" altLang="sr-Latn-RS" sz="2400" dirty="0" err="1">
                <a:solidFill>
                  <a:srgbClr val="1F1F1F"/>
                </a:solidFill>
                <a:latin typeface="ElsevierGulliver"/>
              </a:rPr>
              <a:t>patients</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with</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symptomatic</a:t>
            </a:r>
            <a:r>
              <a:rPr lang="sr-Latn-RS" altLang="sr-Latn-RS" sz="2400" dirty="0">
                <a:solidFill>
                  <a:srgbClr val="1F1F1F"/>
                </a:solidFill>
                <a:latin typeface="ElsevierGulliver"/>
              </a:rPr>
              <a:t> severe </a:t>
            </a:r>
            <a:r>
              <a:rPr lang="sr-Latn-RS" altLang="sr-Latn-RS" sz="2400" dirty="0" err="1">
                <a:solidFill>
                  <a:srgbClr val="1F1F1F"/>
                </a:solidFill>
                <a:latin typeface="ElsevierGulliver"/>
              </a:rPr>
              <a:t>iron</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deficiency</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anemia</a:t>
            </a:r>
            <a:r>
              <a:rPr lang="sr-Latn-RS" altLang="sr-Latn-RS" sz="2400" dirty="0">
                <a:solidFill>
                  <a:srgbClr val="1F1F1F"/>
                </a:solidFill>
                <a:latin typeface="ElsevierGulliver"/>
              </a:rPr>
              <a:t> </a:t>
            </a:r>
            <a:r>
              <a:rPr lang="sr-Latn-RS" altLang="sr-Latn-RS" sz="2400" dirty="0" smtClean="0">
                <a:solidFill>
                  <a:srgbClr val="1F1F1F"/>
                </a:solidFill>
                <a:latin typeface="ElsevierGulliver"/>
              </a:rPr>
              <a:t>(</a:t>
            </a:r>
            <a:r>
              <a:rPr lang="sr-Latn-RS" altLang="sr-Latn-RS" sz="2400" dirty="0" err="1" smtClean="0">
                <a:solidFill>
                  <a:srgbClr val="1F1F1F"/>
                </a:solidFill>
                <a:latin typeface="ElsevierGulliver"/>
              </a:rPr>
              <a:t>ussually</a:t>
            </a:r>
            <a:r>
              <a:rPr lang="sr-Latn-RS" altLang="sr-Latn-RS" sz="2400" dirty="0" smtClean="0">
                <a:solidFill>
                  <a:srgbClr val="1F1F1F"/>
                </a:solidFill>
                <a:latin typeface="ElsevierGulliver"/>
              </a:rPr>
              <a:t> </a:t>
            </a:r>
            <a:r>
              <a:rPr lang="sr-Latn-RS" altLang="sr-Latn-RS" sz="2400" dirty="0" err="1" smtClean="0">
                <a:solidFill>
                  <a:srgbClr val="1F1F1F"/>
                </a:solidFill>
                <a:latin typeface="ElsevierGulliver"/>
              </a:rPr>
              <a:t>below</a:t>
            </a:r>
            <a:r>
              <a:rPr lang="sr-Latn-RS" altLang="sr-Latn-RS" sz="2400" dirty="0" smtClean="0">
                <a:solidFill>
                  <a:srgbClr val="1F1F1F"/>
                </a:solidFill>
                <a:latin typeface="ElsevierGulliver"/>
              </a:rPr>
              <a:t> 80g/l in </a:t>
            </a:r>
            <a:r>
              <a:rPr lang="sr-Latn-RS" altLang="sr-Latn-RS" sz="2400" dirty="0" err="1" smtClean="0">
                <a:solidFill>
                  <a:srgbClr val="1F1F1F"/>
                </a:solidFill>
                <a:latin typeface="ElsevierGulliver"/>
              </a:rPr>
              <a:t>elderly</a:t>
            </a:r>
            <a:r>
              <a:rPr lang="sr-Latn-RS" altLang="sr-Latn-RS" sz="2400" dirty="0" smtClean="0">
                <a:solidFill>
                  <a:srgbClr val="1F1F1F"/>
                </a:solidFill>
                <a:latin typeface="ElsevierGulliver"/>
              </a:rPr>
              <a:t>, od 70g/l in </a:t>
            </a:r>
            <a:r>
              <a:rPr lang="sr-Latn-RS" altLang="sr-Latn-RS" sz="2400" dirty="0" err="1" smtClean="0">
                <a:solidFill>
                  <a:srgbClr val="1F1F1F"/>
                </a:solidFill>
                <a:latin typeface="ElsevierGulliver"/>
              </a:rPr>
              <a:t>young</a:t>
            </a:r>
            <a:r>
              <a:rPr lang="sr-Latn-RS" altLang="sr-Latn-RS" sz="2400" dirty="0" smtClean="0">
                <a:solidFill>
                  <a:srgbClr val="1F1F1F"/>
                </a:solidFill>
                <a:latin typeface="ElsevierGulliver"/>
              </a:rPr>
              <a:t> </a:t>
            </a:r>
            <a:r>
              <a:rPr lang="sr-Latn-RS" altLang="sr-Latn-RS" sz="2400" dirty="0" err="1" smtClean="0">
                <a:solidFill>
                  <a:srgbClr val="1F1F1F"/>
                </a:solidFill>
                <a:latin typeface="ElsevierGulliver"/>
              </a:rPr>
              <a:t>and</a:t>
            </a:r>
            <a:r>
              <a:rPr lang="sr-Latn-RS" altLang="sr-Latn-RS" sz="2400" dirty="0" smtClean="0">
                <a:solidFill>
                  <a:srgbClr val="1F1F1F"/>
                </a:solidFill>
                <a:latin typeface="ElsevierGulliver"/>
              </a:rPr>
              <a:t> </a:t>
            </a:r>
            <a:r>
              <a:rPr lang="sr-Latn-RS" altLang="sr-Latn-RS" sz="2400" dirty="0" err="1" smtClean="0">
                <a:solidFill>
                  <a:srgbClr val="1F1F1F"/>
                </a:solidFill>
                <a:latin typeface="ElsevierGulliver"/>
              </a:rPr>
              <a:t>healthy</a:t>
            </a:r>
            <a:r>
              <a:rPr lang="sr-Latn-RS" altLang="sr-Latn-RS" sz="2400" dirty="0" smtClean="0">
                <a:solidFill>
                  <a:srgbClr val="1F1F1F"/>
                </a:solidFill>
                <a:latin typeface="ElsevierGulliver"/>
              </a:rPr>
              <a:t>) to </a:t>
            </a:r>
            <a:r>
              <a:rPr lang="sr-Latn-RS" altLang="sr-Latn-RS" sz="2400" dirty="0" err="1">
                <a:solidFill>
                  <a:srgbClr val="1F1F1F"/>
                </a:solidFill>
                <a:latin typeface="ElsevierGulliver"/>
              </a:rPr>
              <a:t>rapidly</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correct</a:t>
            </a:r>
            <a:r>
              <a:rPr lang="sr-Latn-RS" altLang="sr-Latn-RS" sz="2400" dirty="0">
                <a:solidFill>
                  <a:srgbClr val="1F1F1F"/>
                </a:solidFill>
                <a:latin typeface="ElsevierGulliver"/>
              </a:rPr>
              <a:t> </a:t>
            </a:r>
            <a:r>
              <a:rPr lang="sr-Latn-RS" altLang="sr-Latn-RS" sz="2400" dirty="0" err="1" smtClean="0">
                <a:solidFill>
                  <a:srgbClr val="1F1F1F"/>
                </a:solidFill>
                <a:latin typeface="ElsevierGulliver"/>
              </a:rPr>
              <a:t>hypoxia</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and</a:t>
            </a:r>
            <a:r>
              <a:rPr lang="sr-Latn-RS" altLang="sr-Latn-RS" sz="2400" dirty="0">
                <a:solidFill>
                  <a:srgbClr val="1F1F1F"/>
                </a:solidFill>
                <a:latin typeface="ElsevierGulliver"/>
              </a:rPr>
              <a:t> </a:t>
            </a:r>
            <a:r>
              <a:rPr lang="sr-Latn-RS" altLang="sr-Latn-RS" sz="2400" dirty="0" err="1">
                <a:solidFill>
                  <a:srgbClr val="1F1F1F"/>
                </a:solidFill>
                <a:latin typeface="ElsevierGulliver"/>
              </a:rPr>
              <a:t>iron</a:t>
            </a:r>
            <a:r>
              <a:rPr lang="sr-Latn-RS" altLang="sr-Latn-RS" sz="2400" dirty="0">
                <a:solidFill>
                  <a:srgbClr val="1F1F1F"/>
                </a:solidFill>
                <a:latin typeface="ElsevierGulliver"/>
              </a:rPr>
              <a:t> </a:t>
            </a:r>
            <a:r>
              <a:rPr lang="sr-Latn-RS" altLang="sr-Latn-RS" sz="2400" dirty="0" err="1" smtClean="0">
                <a:solidFill>
                  <a:srgbClr val="1F1F1F"/>
                </a:solidFill>
                <a:latin typeface="ElsevierGulliver"/>
              </a:rPr>
              <a:t>deficiency</a:t>
            </a:r>
            <a:r>
              <a:rPr lang="sr-Latn-RS" altLang="sr-Latn-RS" sz="2400" dirty="0" smtClean="0">
                <a:solidFill>
                  <a:srgbClr val="1F1F1F"/>
                </a:solidFill>
                <a:latin typeface="ElsevierGulliver"/>
              </a:rPr>
              <a:t>.</a:t>
            </a:r>
            <a:endParaRPr lang="sr-Latn-RS" altLang="sr-Latn-RS" sz="2400" dirty="0">
              <a:solidFill>
                <a:srgbClr val="1F1F1F"/>
              </a:solidFill>
              <a:latin typeface="ElsevierGulliver"/>
            </a:endParaRPr>
          </a:p>
          <a:p>
            <a:pPr marL="0" lvl="0" indent="0">
              <a:spcBef>
                <a:spcPct val="0"/>
              </a:spcBef>
              <a:buNone/>
            </a:pPr>
            <a:endParaRPr lang="sr-Latn-RS" altLang="sr-Latn-RS" sz="2400" dirty="0">
              <a:solidFill>
                <a:srgbClr val="1F1F1F"/>
              </a:solidFill>
              <a:latin typeface="ElsevierGulliver"/>
            </a:endParaRPr>
          </a:p>
          <a:p>
            <a:endParaRPr lang="sr-Latn-RS" sz="2400" dirty="0"/>
          </a:p>
        </p:txBody>
      </p:sp>
    </p:spTree>
    <p:extLst>
      <p:ext uri="{BB962C8B-B14F-4D97-AF65-F5344CB8AC3E}">
        <p14:creationId xmlns:p14="http://schemas.microsoft.com/office/powerpoint/2010/main" val="2528730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cxnSp>
        <p:nvCxnSpPr>
          <p:cNvPr id="4" name="Prava linija spajanja 3"/>
          <p:cNvCxnSpPr/>
          <p:nvPr/>
        </p:nvCxnSpPr>
        <p:spPr>
          <a:xfrm>
            <a:off x="539552" y="1268760"/>
            <a:ext cx="0" cy="144016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6" name="Prava linija spajanja 5"/>
          <p:cNvCxnSpPr/>
          <p:nvPr/>
        </p:nvCxnSpPr>
        <p:spPr>
          <a:xfrm>
            <a:off x="1475656" y="1268760"/>
            <a:ext cx="0" cy="144016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1" name="Okvir za tekst 10"/>
          <p:cNvSpPr txBox="1"/>
          <p:nvPr/>
        </p:nvSpPr>
        <p:spPr>
          <a:xfrm>
            <a:off x="888631" y="1007440"/>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3" name="Okvir za tekst 12"/>
          <p:cNvSpPr txBox="1"/>
          <p:nvPr/>
        </p:nvSpPr>
        <p:spPr>
          <a:xfrm>
            <a:off x="661646" y="1556792"/>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4" name="Okvir za tekst 13"/>
          <p:cNvSpPr txBox="1"/>
          <p:nvPr/>
        </p:nvSpPr>
        <p:spPr>
          <a:xfrm>
            <a:off x="780619" y="2163513"/>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2" name="Strelica nadesno 11"/>
          <p:cNvSpPr/>
          <p:nvPr/>
        </p:nvSpPr>
        <p:spPr>
          <a:xfrm>
            <a:off x="1645938" y="1833941"/>
            <a:ext cx="992808" cy="1980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5" name="Okvir za tekst 14"/>
          <p:cNvSpPr txBox="1"/>
          <p:nvPr/>
        </p:nvSpPr>
        <p:spPr>
          <a:xfrm>
            <a:off x="601082" y="2776505"/>
            <a:ext cx="813043" cy="369332"/>
          </a:xfrm>
          <a:prstGeom prst="rect">
            <a:avLst/>
          </a:prstGeom>
          <a:noFill/>
          <a:ln>
            <a:solidFill>
              <a:schemeClr val="accent1">
                <a:lumMod val="75000"/>
              </a:schemeClr>
            </a:solidFill>
          </a:ln>
        </p:spPr>
        <p:txBody>
          <a:bodyPr wrap="none" rtlCol="0">
            <a:spAutoFit/>
          </a:bodyPr>
          <a:lstStyle/>
          <a:p>
            <a:r>
              <a:rPr lang="sr-Latn-RS" dirty="0" err="1" smtClean="0"/>
              <a:t>Bowel</a:t>
            </a:r>
            <a:endParaRPr lang="sr-Latn-RS" dirty="0"/>
          </a:p>
        </p:txBody>
      </p:sp>
      <p:cxnSp>
        <p:nvCxnSpPr>
          <p:cNvPr id="17" name="Prava linija spajanja 16"/>
          <p:cNvCxnSpPr/>
          <p:nvPr/>
        </p:nvCxnSpPr>
        <p:spPr>
          <a:xfrm>
            <a:off x="2915816" y="1265096"/>
            <a:ext cx="0" cy="144016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Prava linija spajanja 17"/>
          <p:cNvCxnSpPr/>
          <p:nvPr/>
        </p:nvCxnSpPr>
        <p:spPr>
          <a:xfrm>
            <a:off x="3923928" y="1279527"/>
            <a:ext cx="0" cy="144016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Okvir za tekst 19"/>
          <p:cNvSpPr txBox="1"/>
          <p:nvPr/>
        </p:nvSpPr>
        <p:spPr>
          <a:xfrm>
            <a:off x="3048872" y="2172686"/>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21" name="Okvir za tekst 20"/>
          <p:cNvSpPr txBox="1"/>
          <p:nvPr/>
        </p:nvSpPr>
        <p:spPr>
          <a:xfrm>
            <a:off x="3331423" y="1554619"/>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22" name="Okvir za tekst 21"/>
          <p:cNvSpPr txBox="1"/>
          <p:nvPr/>
        </p:nvSpPr>
        <p:spPr>
          <a:xfrm>
            <a:off x="3192887" y="1007440"/>
            <a:ext cx="453970" cy="369332"/>
          </a:xfrm>
          <a:prstGeom prst="rect">
            <a:avLst/>
          </a:prstGeom>
          <a:solidFill>
            <a:schemeClr val="accent2">
              <a:lumMod val="20000"/>
              <a:lumOff val="80000"/>
            </a:schemeClr>
          </a:solidFill>
          <a:ln>
            <a:solidFill>
              <a:schemeClr val="accent6">
                <a:lumMod val="75000"/>
              </a:schemeClr>
            </a:solidFill>
          </a:ln>
        </p:spPr>
        <p:txBody>
          <a:bodyPr wrap="none" rtlCol="0">
            <a:spAutoFit/>
          </a:bodyPr>
          <a:lstStyle/>
          <a:p>
            <a:r>
              <a:rPr lang="sr-Latn-RS" dirty="0" err="1" smtClean="0"/>
              <a:t>Fe</a:t>
            </a:r>
            <a:endParaRPr lang="sr-Latn-RS" dirty="0"/>
          </a:p>
        </p:txBody>
      </p:sp>
      <p:sp>
        <p:nvSpPr>
          <p:cNvPr id="16" name="Okvir za tekst 15"/>
          <p:cNvSpPr txBox="1"/>
          <p:nvPr/>
        </p:nvSpPr>
        <p:spPr>
          <a:xfrm>
            <a:off x="2795342" y="2881758"/>
            <a:ext cx="1249060" cy="369332"/>
          </a:xfrm>
          <a:prstGeom prst="rect">
            <a:avLst/>
          </a:prstGeom>
          <a:noFill/>
          <a:ln>
            <a:solidFill>
              <a:srgbClr val="FF0000"/>
            </a:solidFill>
          </a:ln>
        </p:spPr>
        <p:txBody>
          <a:bodyPr wrap="none" rtlCol="0">
            <a:spAutoFit/>
          </a:bodyPr>
          <a:lstStyle/>
          <a:p>
            <a:r>
              <a:rPr lang="sr-Latn-RS" dirty="0" err="1" smtClean="0"/>
              <a:t>Blood</a:t>
            </a:r>
            <a:r>
              <a:rPr lang="sr-Latn-RS" dirty="0" smtClean="0"/>
              <a:t> </a:t>
            </a:r>
            <a:r>
              <a:rPr lang="sr-Latn-RS" dirty="0" err="1" smtClean="0"/>
              <a:t>flow</a:t>
            </a:r>
            <a:endParaRPr lang="sr-Latn-RS" dirty="0"/>
          </a:p>
        </p:txBody>
      </p:sp>
      <p:sp>
        <p:nvSpPr>
          <p:cNvPr id="25" name="Strelica nadesno 24"/>
          <p:cNvSpPr/>
          <p:nvPr/>
        </p:nvSpPr>
        <p:spPr>
          <a:xfrm rot="11784710">
            <a:off x="4312033" y="2092335"/>
            <a:ext cx="1716709" cy="1670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pic>
        <p:nvPicPr>
          <p:cNvPr id="1026" name="Picture 2" descr="About the liv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0527" y="1383297"/>
            <a:ext cx="2476500" cy="17335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one Marrow Biopsy - Lymphoma Austral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929" y="4206531"/>
            <a:ext cx="3037312" cy="2618163"/>
          </a:xfrm>
          <a:prstGeom prst="rect">
            <a:avLst/>
          </a:prstGeom>
          <a:noFill/>
          <a:extLst>
            <a:ext uri="{909E8E84-426E-40DD-AFC4-6F175D3DCCD1}">
              <a14:hiddenFill xmlns:a14="http://schemas.microsoft.com/office/drawing/2010/main">
                <a:solidFill>
                  <a:srgbClr val="FFFFFF"/>
                </a:solidFill>
              </a14:hiddenFill>
            </a:ext>
          </a:extLst>
        </p:spPr>
      </p:pic>
      <p:sp>
        <p:nvSpPr>
          <p:cNvPr id="23" name="Okvir za tekst 22"/>
          <p:cNvSpPr txBox="1"/>
          <p:nvPr/>
        </p:nvSpPr>
        <p:spPr>
          <a:xfrm>
            <a:off x="7668344" y="2881758"/>
            <a:ext cx="684803" cy="369332"/>
          </a:xfrm>
          <a:prstGeom prst="rect">
            <a:avLst/>
          </a:prstGeom>
          <a:noFill/>
          <a:ln>
            <a:solidFill>
              <a:srgbClr val="993300"/>
            </a:solidFill>
          </a:ln>
        </p:spPr>
        <p:txBody>
          <a:bodyPr wrap="none" rtlCol="0">
            <a:spAutoFit/>
          </a:bodyPr>
          <a:lstStyle/>
          <a:p>
            <a:r>
              <a:rPr lang="sr-Latn-RS" dirty="0" err="1" smtClean="0"/>
              <a:t>Liver</a:t>
            </a:r>
            <a:endParaRPr lang="sr-Latn-RS" dirty="0"/>
          </a:p>
        </p:txBody>
      </p:sp>
      <p:sp>
        <p:nvSpPr>
          <p:cNvPr id="31" name="Strelica nadesno 30"/>
          <p:cNvSpPr/>
          <p:nvPr/>
        </p:nvSpPr>
        <p:spPr>
          <a:xfrm rot="15092619">
            <a:off x="6605961" y="3259733"/>
            <a:ext cx="837337" cy="2431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28" name="Okvir za tekst 27"/>
          <p:cNvSpPr txBox="1"/>
          <p:nvPr/>
        </p:nvSpPr>
        <p:spPr>
          <a:xfrm>
            <a:off x="7381159" y="3533381"/>
            <a:ext cx="825867" cy="369332"/>
          </a:xfrm>
          <a:prstGeom prst="rect">
            <a:avLst/>
          </a:prstGeom>
          <a:solidFill>
            <a:schemeClr val="accent6">
              <a:lumMod val="60000"/>
              <a:lumOff val="40000"/>
            </a:schemeClr>
          </a:solidFill>
          <a:ln>
            <a:solidFill>
              <a:schemeClr val="accent6">
                <a:lumMod val="60000"/>
                <a:lumOff val="40000"/>
              </a:schemeClr>
            </a:solidFill>
          </a:ln>
        </p:spPr>
        <p:txBody>
          <a:bodyPr wrap="none" rtlCol="0">
            <a:spAutoFit/>
          </a:bodyPr>
          <a:lstStyle/>
          <a:p>
            <a:r>
              <a:rPr lang="sr-Latn-RS" dirty="0" err="1" smtClean="0"/>
              <a:t>Feritin</a:t>
            </a:r>
            <a:endParaRPr lang="sr-Latn-RS" dirty="0"/>
          </a:p>
        </p:txBody>
      </p:sp>
      <p:sp>
        <p:nvSpPr>
          <p:cNvPr id="33" name="Okvir za tekst 32"/>
          <p:cNvSpPr txBox="1"/>
          <p:nvPr/>
        </p:nvSpPr>
        <p:spPr>
          <a:xfrm>
            <a:off x="8021240" y="3949915"/>
            <a:ext cx="825867" cy="369332"/>
          </a:xfrm>
          <a:prstGeom prst="rect">
            <a:avLst/>
          </a:prstGeom>
          <a:solidFill>
            <a:schemeClr val="accent6">
              <a:lumMod val="60000"/>
              <a:lumOff val="40000"/>
            </a:schemeClr>
          </a:solidFill>
          <a:ln>
            <a:solidFill>
              <a:schemeClr val="accent6">
                <a:lumMod val="60000"/>
                <a:lumOff val="40000"/>
              </a:schemeClr>
            </a:solidFill>
          </a:ln>
        </p:spPr>
        <p:txBody>
          <a:bodyPr wrap="none" rtlCol="0">
            <a:spAutoFit/>
          </a:bodyPr>
          <a:lstStyle/>
          <a:p>
            <a:r>
              <a:rPr lang="sr-Latn-RS" dirty="0" err="1" smtClean="0"/>
              <a:t>Feritin</a:t>
            </a:r>
            <a:endParaRPr lang="sr-Latn-RS" dirty="0"/>
          </a:p>
        </p:txBody>
      </p:sp>
      <p:sp>
        <p:nvSpPr>
          <p:cNvPr id="34" name="Okvir za tekst 33"/>
          <p:cNvSpPr txBox="1"/>
          <p:nvPr/>
        </p:nvSpPr>
        <p:spPr>
          <a:xfrm>
            <a:off x="6695370" y="3949915"/>
            <a:ext cx="825867" cy="369332"/>
          </a:xfrm>
          <a:prstGeom prst="rect">
            <a:avLst/>
          </a:prstGeom>
          <a:solidFill>
            <a:schemeClr val="accent6">
              <a:lumMod val="60000"/>
              <a:lumOff val="40000"/>
            </a:schemeClr>
          </a:solidFill>
          <a:ln>
            <a:solidFill>
              <a:schemeClr val="accent6">
                <a:lumMod val="60000"/>
                <a:lumOff val="40000"/>
              </a:schemeClr>
            </a:solidFill>
          </a:ln>
        </p:spPr>
        <p:txBody>
          <a:bodyPr wrap="none" rtlCol="0">
            <a:spAutoFit/>
          </a:bodyPr>
          <a:lstStyle/>
          <a:p>
            <a:r>
              <a:rPr lang="sr-Latn-RS" dirty="0" err="1" smtClean="0"/>
              <a:t>Feritin</a:t>
            </a:r>
            <a:endParaRPr lang="sr-Latn-RS" dirty="0"/>
          </a:p>
        </p:txBody>
      </p:sp>
      <p:sp>
        <p:nvSpPr>
          <p:cNvPr id="35" name="Strelica nadesno 34"/>
          <p:cNvSpPr/>
          <p:nvPr/>
        </p:nvSpPr>
        <p:spPr>
          <a:xfrm>
            <a:off x="3626593" y="5661248"/>
            <a:ext cx="992808" cy="1980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29" name="Elipsa 28"/>
          <p:cNvSpPr/>
          <p:nvPr/>
        </p:nvSpPr>
        <p:spPr>
          <a:xfrm>
            <a:off x="4846310" y="5390473"/>
            <a:ext cx="1186479" cy="504056"/>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smtClean="0"/>
              <a:t>Hgb</a:t>
            </a:r>
            <a:endParaRPr lang="sr-Latn-RS" dirty="0"/>
          </a:p>
        </p:txBody>
      </p:sp>
      <p:sp>
        <p:nvSpPr>
          <p:cNvPr id="30" name="Elipsa 29"/>
          <p:cNvSpPr/>
          <p:nvPr/>
        </p:nvSpPr>
        <p:spPr>
          <a:xfrm>
            <a:off x="5113493" y="6093296"/>
            <a:ext cx="1330495" cy="576064"/>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a:t>H</a:t>
            </a:r>
            <a:r>
              <a:rPr lang="sr-Latn-RS" dirty="0" err="1" smtClean="0"/>
              <a:t>gb</a:t>
            </a:r>
            <a:endParaRPr lang="sr-Latn-RS" dirty="0"/>
          </a:p>
        </p:txBody>
      </p:sp>
      <p:sp>
        <p:nvSpPr>
          <p:cNvPr id="32" name="Elipsa 31"/>
          <p:cNvSpPr/>
          <p:nvPr/>
        </p:nvSpPr>
        <p:spPr>
          <a:xfrm>
            <a:off x="4044402" y="4800458"/>
            <a:ext cx="1128110" cy="432048"/>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smtClean="0"/>
              <a:t>Hgb</a:t>
            </a:r>
            <a:endParaRPr lang="sr-Latn-RS" dirty="0"/>
          </a:p>
        </p:txBody>
      </p:sp>
      <p:sp>
        <p:nvSpPr>
          <p:cNvPr id="36" name="Elipsa 35"/>
          <p:cNvSpPr/>
          <p:nvPr/>
        </p:nvSpPr>
        <p:spPr>
          <a:xfrm>
            <a:off x="6195367" y="5400234"/>
            <a:ext cx="1325870" cy="522027"/>
          </a:xfrm>
          <a:prstGeom prst="ellipse">
            <a:avLst/>
          </a:prstGeom>
          <a:solidFill>
            <a:srgbClr val="F5BBA9"/>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err="1" smtClean="0"/>
              <a:t>Hgb</a:t>
            </a:r>
            <a:endParaRPr lang="sr-Latn-RS" dirty="0"/>
          </a:p>
        </p:txBody>
      </p:sp>
      <p:sp>
        <p:nvSpPr>
          <p:cNvPr id="37" name="Okvir za tekst 36"/>
          <p:cNvSpPr txBox="1"/>
          <p:nvPr/>
        </p:nvSpPr>
        <p:spPr>
          <a:xfrm>
            <a:off x="3357482" y="6300028"/>
            <a:ext cx="1467068" cy="369332"/>
          </a:xfrm>
          <a:prstGeom prst="rect">
            <a:avLst/>
          </a:prstGeom>
          <a:solidFill>
            <a:srgbClr val="F5BBA9"/>
          </a:solidFill>
          <a:ln>
            <a:solidFill>
              <a:srgbClr val="FF0000"/>
            </a:solidFill>
          </a:ln>
        </p:spPr>
        <p:txBody>
          <a:bodyPr wrap="none" rtlCol="0">
            <a:spAutoFit/>
          </a:bodyPr>
          <a:lstStyle/>
          <a:p>
            <a:r>
              <a:rPr lang="sr-Latn-RS" dirty="0" err="1" smtClean="0"/>
              <a:t>Erythrocytes</a:t>
            </a:r>
            <a:endParaRPr lang="sr-Latn-RS" dirty="0"/>
          </a:p>
        </p:txBody>
      </p:sp>
      <p:sp>
        <p:nvSpPr>
          <p:cNvPr id="2" name="Strelica nadole 1"/>
          <p:cNvSpPr/>
          <p:nvPr/>
        </p:nvSpPr>
        <p:spPr>
          <a:xfrm>
            <a:off x="3000620" y="3359982"/>
            <a:ext cx="192267" cy="7890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cxnSp>
        <p:nvCxnSpPr>
          <p:cNvPr id="5" name="Prava linija spajanja 4"/>
          <p:cNvCxnSpPr/>
          <p:nvPr/>
        </p:nvCxnSpPr>
        <p:spPr>
          <a:xfrm flipV="1">
            <a:off x="1915825" y="1383297"/>
            <a:ext cx="360040" cy="9721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Prava linija spajanja 37"/>
          <p:cNvCxnSpPr/>
          <p:nvPr/>
        </p:nvCxnSpPr>
        <p:spPr>
          <a:xfrm flipV="1">
            <a:off x="2026677" y="1383297"/>
            <a:ext cx="360040" cy="97210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3712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1196752"/>
            <a:ext cx="8229600" cy="5616798"/>
          </a:xfrm>
        </p:spPr>
        <p:txBody>
          <a:bodyPr/>
          <a:lstStyle/>
          <a:p>
            <a:r>
              <a:rPr lang="sr-Latn-RS" dirty="0" err="1" smtClean="0"/>
              <a:t>Therapy</a:t>
            </a:r>
            <a:r>
              <a:rPr lang="sr-Latn-RS" dirty="0" smtClean="0"/>
              <a:t> </a:t>
            </a:r>
            <a:r>
              <a:rPr lang="sr-Latn-RS" dirty="0" err="1" smtClean="0"/>
              <a:t>of</a:t>
            </a:r>
            <a:r>
              <a:rPr lang="sr-Latn-RS" dirty="0" smtClean="0"/>
              <a:t> </a:t>
            </a:r>
            <a:r>
              <a:rPr lang="sr-Latn-RS" dirty="0" err="1" smtClean="0"/>
              <a:t>iron</a:t>
            </a:r>
            <a:r>
              <a:rPr lang="sr-Latn-RS" dirty="0" smtClean="0"/>
              <a:t> </a:t>
            </a:r>
            <a:r>
              <a:rPr lang="sr-Latn-RS" dirty="0" err="1" smtClean="0"/>
              <a:t>defficiency</a:t>
            </a:r>
            <a:r>
              <a:rPr lang="sr-Latn-RS" dirty="0" smtClean="0"/>
              <a:t> </a:t>
            </a:r>
            <a:r>
              <a:rPr lang="sr-Latn-RS" dirty="0" err="1" smtClean="0"/>
              <a:t>anemia</a:t>
            </a:r>
            <a:r>
              <a:rPr lang="sr-Latn-RS" dirty="0" smtClean="0"/>
              <a:t> last </a:t>
            </a:r>
            <a:r>
              <a:rPr lang="sr-Latn-RS" dirty="0" err="1" smtClean="0"/>
              <a:t>for</a:t>
            </a:r>
            <a:r>
              <a:rPr lang="sr-Latn-RS" dirty="0" smtClean="0"/>
              <a:t> as </a:t>
            </a:r>
            <a:r>
              <a:rPr lang="sr-Latn-RS" dirty="0" err="1" smtClean="0"/>
              <a:t>long</a:t>
            </a:r>
            <a:r>
              <a:rPr lang="sr-Latn-RS" dirty="0" smtClean="0"/>
              <a:t> as </a:t>
            </a:r>
            <a:r>
              <a:rPr lang="sr-Latn-RS" dirty="0" err="1" smtClean="0"/>
              <a:t>it</a:t>
            </a:r>
            <a:r>
              <a:rPr lang="sr-Latn-RS" dirty="0" smtClean="0"/>
              <a:t> is </a:t>
            </a:r>
            <a:r>
              <a:rPr lang="sr-Latn-RS" dirty="0" err="1" smtClean="0"/>
              <a:t>neccesary</a:t>
            </a:r>
            <a:r>
              <a:rPr lang="sr-Latn-RS" dirty="0" smtClean="0"/>
              <a:t> to </a:t>
            </a:r>
            <a:r>
              <a:rPr lang="sr-Latn-RS" dirty="0" err="1" smtClean="0"/>
              <a:t>fulfill</a:t>
            </a:r>
            <a:r>
              <a:rPr lang="sr-Latn-RS" dirty="0" smtClean="0"/>
              <a:t> </a:t>
            </a:r>
            <a:r>
              <a:rPr lang="sr-Latn-RS" dirty="0" err="1" smtClean="0"/>
              <a:t>the</a:t>
            </a:r>
            <a:r>
              <a:rPr lang="sr-Latn-RS" dirty="0" smtClean="0"/>
              <a:t> </a:t>
            </a:r>
            <a:r>
              <a:rPr lang="sr-Latn-RS" dirty="0" err="1" smtClean="0"/>
              <a:t>feritin</a:t>
            </a:r>
            <a:r>
              <a:rPr lang="sr-Latn-RS" dirty="0" smtClean="0"/>
              <a:t> </a:t>
            </a:r>
            <a:r>
              <a:rPr lang="sr-Latn-RS" dirty="0" err="1" smtClean="0"/>
              <a:t>depos</a:t>
            </a:r>
            <a:r>
              <a:rPr lang="sr-Latn-RS" dirty="0" smtClean="0"/>
              <a:t>. </a:t>
            </a:r>
          </a:p>
          <a:p>
            <a:endParaRPr lang="sr-Latn-RS" dirty="0" smtClean="0"/>
          </a:p>
          <a:p>
            <a:r>
              <a:rPr lang="sr-Latn-RS" dirty="0" err="1" smtClean="0"/>
              <a:t>Ussally</a:t>
            </a:r>
            <a:r>
              <a:rPr lang="sr-Latn-RS" dirty="0" smtClean="0"/>
              <a:t>, </a:t>
            </a:r>
            <a:r>
              <a:rPr lang="sr-Latn-RS" dirty="0" err="1" smtClean="0"/>
              <a:t>it</a:t>
            </a:r>
            <a:r>
              <a:rPr lang="sr-Latn-RS" dirty="0" smtClean="0"/>
              <a:t> </a:t>
            </a:r>
            <a:r>
              <a:rPr lang="sr-Latn-RS" dirty="0" err="1" smtClean="0"/>
              <a:t>takes</a:t>
            </a:r>
            <a:r>
              <a:rPr lang="sr-Latn-RS" dirty="0" smtClean="0"/>
              <a:t> one </a:t>
            </a:r>
            <a:r>
              <a:rPr lang="sr-Latn-RS" dirty="0" err="1" smtClean="0"/>
              <a:t>month</a:t>
            </a:r>
            <a:r>
              <a:rPr lang="sr-Latn-RS" dirty="0" smtClean="0"/>
              <a:t> to </a:t>
            </a:r>
            <a:r>
              <a:rPr lang="sr-Latn-RS" dirty="0" err="1" smtClean="0"/>
              <a:t>completely</a:t>
            </a:r>
            <a:r>
              <a:rPr lang="sr-Latn-RS" dirty="0" smtClean="0"/>
              <a:t> </a:t>
            </a:r>
            <a:r>
              <a:rPr lang="sr-Latn-RS" dirty="0" err="1" smtClean="0"/>
              <a:t>restore</a:t>
            </a:r>
            <a:r>
              <a:rPr lang="sr-Latn-RS" dirty="0" smtClean="0"/>
              <a:t> hemoglobin </a:t>
            </a:r>
            <a:r>
              <a:rPr lang="sr-Latn-RS" dirty="0" err="1" smtClean="0"/>
              <a:t>levels</a:t>
            </a:r>
            <a:r>
              <a:rPr lang="sr-Latn-RS" dirty="0" smtClean="0"/>
              <a:t>, but </a:t>
            </a:r>
            <a:r>
              <a:rPr lang="sr-Latn-RS" dirty="0" err="1" smtClean="0"/>
              <a:t>it</a:t>
            </a:r>
            <a:r>
              <a:rPr lang="sr-Latn-RS" dirty="0" smtClean="0"/>
              <a:t> </a:t>
            </a:r>
            <a:r>
              <a:rPr lang="sr-Latn-RS" dirty="0" err="1" smtClean="0"/>
              <a:t>takes</a:t>
            </a:r>
            <a:r>
              <a:rPr lang="sr-Latn-RS" dirty="0" smtClean="0"/>
              <a:t> 4-6 </a:t>
            </a:r>
            <a:r>
              <a:rPr lang="sr-Latn-RS" dirty="0" err="1" smtClean="0"/>
              <a:t>months</a:t>
            </a:r>
            <a:r>
              <a:rPr lang="sr-Latn-RS" dirty="0" smtClean="0"/>
              <a:t> to </a:t>
            </a:r>
            <a:r>
              <a:rPr lang="sr-Latn-RS" dirty="0" err="1" smtClean="0"/>
              <a:t>repair</a:t>
            </a:r>
            <a:r>
              <a:rPr lang="sr-Latn-RS" dirty="0" smtClean="0"/>
              <a:t> </a:t>
            </a:r>
            <a:r>
              <a:rPr lang="sr-Latn-RS" dirty="0" err="1" smtClean="0"/>
              <a:t>iron</a:t>
            </a:r>
            <a:r>
              <a:rPr lang="sr-Latn-RS" dirty="0" smtClean="0"/>
              <a:t> </a:t>
            </a:r>
            <a:r>
              <a:rPr lang="sr-Latn-RS" dirty="0" err="1" smtClean="0"/>
              <a:t>depos</a:t>
            </a:r>
            <a:r>
              <a:rPr lang="sr-Latn-RS" dirty="0" smtClean="0"/>
              <a:t>. </a:t>
            </a:r>
            <a:endParaRPr lang="sr-Latn-RS" dirty="0"/>
          </a:p>
        </p:txBody>
      </p:sp>
    </p:spTree>
    <p:extLst>
      <p:ext uri="{BB962C8B-B14F-4D97-AF65-F5344CB8AC3E}">
        <p14:creationId xmlns:p14="http://schemas.microsoft.com/office/powerpoint/2010/main" val="26131064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txBox="1">
            <a:spLocks noChangeArrowheads="1"/>
          </p:cNvSpPr>
          <p:nvPr/>
        </p:nvSpPr>
        <p:spPr bwMode="auto">
          <a:xfrm>
            <a:off x="467544" y="2060848"/>
            <a:ext cx="8856984"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pPr>
            <a:endParaRPr lang="sr-Cyrl-CS" altLang="sr-Latn-RS" sz="2000" b="1" dirty="0"/>
          </a:p>
          <a:p>
            <a:pPr>
              <a:buFontTx/>
              <a:buNone/>
            </a:pPr>
            <a:r>
              <a:rPr lang="en" altLang="sr-Latn-RS" sz="5400" b="1" i="1" u="sng" dirty="0" smtClean="0"/>
              <a:t>Megaloblastic </a:t>
            </a:r>
            <a:r>
              <a:rPr lang="en" altLang="sr-Latn-RS" sz="5400" b="1" i="1" u="sng" dirty="0"/>
              <a:t>anemias</a:t>
            </a:r>
          </a:p>
          <a:p>
            <a:pPr>
              <a:buFontTx/>
              <a:buNone/>
            </a:pPr>
            <a:endParaRPr lang="sr-Cyrl-CS" altLang="sr-Latn-RS" sz="2000" b="1" dirty="0"/>
          </a:p>
          <a:p>
            <a:pPr algn="ctr">
              <a:buFontTx/>
              <a:buNone/>
            </a:pPr>
            <a:endParaRPr lang="en-US" altLang="sr-Latn-RS" sz="3600" b="1" i="1" u="sng" dirty="0"/>
          </a:p>
        </p:txBody>
      </p:sp>
    </p:spTree>
    <p:extLst>
      <p:ext uri="{BB962C8B-B14F-4D97-AF65-F5344CB8AC3E}">
        <p14:creationId xmlns:p14="http://schemas.microsoft.com/office/powerpoint/2010/main" val="570227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1188" y="1052513"/>
            <a:ext cx="8229600" cy="1143000"/>
          </a:xfrm>
        </p:spPr>
        <p:txBody>
          <a:bodyPr/>
          <a:lstStyle/>
          <a:p>
            <a:r>
              <a:rPr lang="en" altLang="sr-Latn-RS" sz="3200" smtClean="0">
                <a:solidFill>
                  <a:srgbClr val="FF0000"/>
                </a:solidFill>
                <a:latin typeface="Times New Roman" panose="02020603050405020304" pitchFamily="18" charset="0"/>
              </a:rPr>
              <a:t>Anemias due to disorders of DNA synthesis (megaloblastic)</a:t>
            </a:r>
            <a:endParaRPr lang="en-US" altLang="sr-Latn-RS" sz="3200" smtClean="0">
              <a:solidFill>
                <a:srgbClr val="FF0000"/>
              </a:solidFill>
              <a:latin typeface="Times New Roman" panose="02020603050405020304" pitchFamily="18" charset="0"/>
            </a:endParaRPr>
          </a:p>
        </p:txBody>
      </p:sp>
      <p:sp>
        <p:nvSpPr>
          <p:cNvPr id="19459" name="Rectangle 3"/>
          <p:cNvSpPr>
            <a:spLocks noGrp="1" noChangeArrowheads="1"/>
          </p:cNvSpPr>
          <p:nvPr>
            <p:ph type="body" idx="1"/>
          </p:nvPr>
        </p:nvSpPr>
        <p:spPr>
          <a:xfrm>
            <a:off x="467544" y="2180877"/>
            <a:ext cx="8229600" cy="4495800"/>
          </a:xfrm>
        </p:spPr>
        <p:txBody>
          <a:bodyPr/>
          <a:lstStyle/>
          <a:p>
            <a:pPr>
              <a:lnSpc>
                <a:spcPct val="80000"/>
              </a:lnSpc>
            </a:pPr>
            <a:r>
              <a:rPr lang="en" altLang="sr-Latn-RS" sz="2900" dirty="0" smtClean="0">
                <a:latin typeface="Times New Roman" panose="02020603050405020304" pitchFamily="18" charset="0"/>
              </a:rPr>
              <a:t>the term megaloblastic anemia is used for a group of diseases with certain cellular morphological characteristics.</a:t>
            </a:r>
          </a:p>
          <a:p>
            <a:pPr>
              <a:lnSpc>
                <a:spcPct val="80000"/>
              </a:lnSpc>
            </a:pPr>
            <a:r>
              <a:rPr lang="en" altLang="sr-Latn-RS" sz="2900" dirty="0" smtClean="0">
                <a:latin typeface="Times New Roman" panose="02020603050405020304" pitchFamily="18" charset="0"/>
              </a:rPr>
              <a:t>a common biochemical feature is a disturbance in DNA synthesis, with minor changes in RNA and protein synthesis.</a:t>
            </a:r>
          </a:p>
          <a:p>
            <a:pPr>
              <a:lnSpc>
                <a:spcPct val="80000"/>
              </a:lnSpc>
            </a:pPr>
            <a:r>
              <a:rPr lang="en" altLang="sr-Latn-RS" sz="2900" dirty="0" smtClean="0">
                <a:latin typeface="Times New Roman" panose="02020603050405020304" pitchFamily="18" charset="0"/>
              </a:rPr>
              <a:t>cell division slowed down</a:t>
            </a:r>
          </a:p>
          <a:p>
            <a:pPr>
              <a:lnSpc>
                <a:spcPct val="80000"/>
              </a:lnSpc>
            </a:pPr>
            <a:r>
              <a:rPr lang="en" altLang="sr-Latn-RS" sz="2900" dirty="0" smtClean="0">
                <a:latin typeface="Times New Roman" panose="02020603050405020304" pitchFamily="18" charset="0"/>
              </a:rPr>
              <a:t>asynchrony between division of nucleus and cytoplasm</a:t>
            </a:r>
          </a:p>
          <a:p>
            <a:pPr>
              <a:lnSpc>
                <a:spcPct val="80000"/>
              </a:lnSpc>
            </a:pPr>
            <a:r>
              <a:rPr lang="en" altLang="sr-Latn-RS" sz="2900" dirty="0" smtClean="0">
                <a:latin typeface="Times New Roman" panose="02020603050405020304" pitchFamily="18" charset="0"/>
              </a:rPr>
              <a:t>with each subsequent division, this asynchrony increases and eventually cell death or absence of the last division occurs.</a:t>
            </a:r>
          </a:p>
        </p:txBody>
      </p:sp>
    </p:spTree>
    <p:extLst>
      <p:ext uri="{BB962C8B-B14F-4D97-AF65-F5344CB8AC3E}">
        <p14:creationId xmlns:p14="http://schemas.microsoft.com/office/powerpoint/2010/main" val="25959261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ppt_w</p:attrName>
                                        </p:attrNameLst>
                                      </p:cBhvr>
                                      <p:tavLst>
                                        <p:tav tm="0">
                                          <p:val>
                                            <p:fltVal val="0"/>
                                          </p:val>
                                        </p:tav>
                                        <p:tav tm="100000">
                                          <p:val>
                                            <p:strVal val="#ppt_w"/>
                                          </p:val>
                                        </p:tav>
                                      </p:tavLst>
                                    </p:anim>
                                    <p:anim calcmode="lin" valueType="num">
                                      <p:cBhvr>
                                        <p:cTn id="8" dur="500" fill="hold"/>
                                        <p:tgtEl>
                                          <p:spTgt spid="19458"/>
                                        </p:tgtEl>
                                        <p:attrNameLst>
                                          <p:attrName>ppt_h</p:attrName>
                                        </p:attrNameLst>
                                      </p:cBhvr>
                                      <p:tavLst>
                                        <p:tav tm="0">
                                          <p:val>
                                            <p:fltVal val="0"/>
                                          </p:val>
                                        </p:tav>
                                        <p:tav tm="100000">
                                          <p:val>
                                            <p:strVal val="#ppt_h"/>
                                          </p:val>
                                        </p:tav>
                                      </p:tavLst>
                                    </p:anim>
                                    <p:animEffect transition="in" filter="fade">
                                      <p:cBhvr>
                                        <p:cTn id="9" dur="500"/>
                                        <p:tgtEl>
                                          <p:spTgt spid="19458"/>
                                        </p:tgtEl>
                                      </p:cBhvr>
                                    </p:animEffect>
                                  </p:childTnLst>
                                </p:cTn>
                              </p:par>
                            </p:childTnLst>
                          </p:cTn>
                        </p:par>
                        <p:par>
                          <p:cTn id="10" fill="hold" nodeType="afterGroup">
                            <p:stCondLst>
                              <p:cond delay="500"/>
                            </p:stCondLst>
                            <p:childTnLst>
                              <p:par>
                                <p:cTn id="11" presetID="53" presetClass="entr" presetSubtype="0" fill="hold" nodeType="after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p:cTn id="13" dur="500" fill="hold"/>
                                        <p:tgtEl>
                                          <p:spTgt spid="19459">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9459">
                                            <p:txEl>
                                              <p:pRg st="1" end="1"/>
                                            </p:txEl>
                                          </p:spTgt>
                                        </p:tgtEl>
                                        <p:attrNameLst>
                                          <p:attrName>ppt_h</p:attrName>
                                        </p:attrNameLst>
                                      </p:cBhvr>
                                      <p:tavLst>
                                        <p:tav tm="0">
                                          <p:val>
                                            <p:fltVal val="0"/>
                                          </p:val>
                                        </p:tav>
                                        <p:tav tm="100000">
                                          <p:val>
                                            <p:strVal val="#ppt_h"/>
                                          </p:val>
                                        </p:tav>
                                      </p:tavLst>
                                    </p:anim>
                                    <p:animEffect transition="in" filter="fade">
                                      <p:cBhvr>
                                        <p:cTn id="15" dur="500"/>
                                        <p:tgtEl>
                                          <p:spTgt spid="194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 altLang="sr-Latn-RS" sz="3200" smtClean="0">
                <a:solidFill>
                  <a:srgbClr val="FF0000"/>
                </a:solidFill>
                <a:latin typeface="Times New Roman" panose="02020603050405020304" pitchFamily="18" charset="0"/>
              </a:rPr>
              <a:t>Anemias due to disorders of DNA synthesis (megaloblastic)</a:t>
            </a:r>
            <a:endParaRPr lang="en-US" altLang="sr-Latn-RS" sz="3200" smtClean="0">
              <a:solidFill>
                <a:srgbClr val="FF0000"/>
              </a:solidFill>
              <a:latin typeface="Times New Roman" panose="02020603050405020304" pitchFamily="18" charset="0"/>
            </a:endParaRPr>
          </a:p>
        </p:txBody>
      </p:sp>
      <p:sp>
        <p:nvSpPr>
          <p:cNvPr id="4099" name="Rectangle 3"/>
          <p:cNvSpPr>
            <a:spLocks noGrp="1" noChangeArrowheads="1"/>
          </p:cNvSpPr>
          <p:nvPr>
            <p:ph type="body" idx="1"/>
          </p:nvPr>
        </p:nvSpPr>
        <p:spPr>
          <a:xfrm>
            <a:off x="435029" y="2229359"/>
            <a:ext cx="8229600" cy="4495800"/>
          </a:xfrm>
        </p:spPr>
        <p:txBody>
          <a:bodyPr/>
          <a:lstStyle/>
          <a:p>
            <a:pPr>
              <a:lnSpc>
                <a:spcPct val="80000"/>
              </a:lnSpc>
            </a:pPr>
            <a:r>
              <a:rPr lang="en" altLang="sr-Latn-RS" sz="2500" dirty="0" smtClean="0">
                <a:latin typeface="Times New Roman" panose="02020603050405020304" pitchFamily="18" charset="0"/>
              </a:rPr>
              <a:t>Cell death is the cause of </a:t>
            </a:r>
            <a:r>
              <a:rPr lang="en" altLang="sr-Latn-RS" sz="2500" dirty="0" smtClean="0">
                <a:cs typeface="Times New Roman" panose="02020603050405020304" pitchFamily="18" charset="0"/>
              </a:rPr>
              <a:t>" </a:t>
            </a:r>
            <a:r>
              <a:rPr lang="en" altLang="sr-Latn-RS" sz="2500" dirty="0" smtClean="0">
                <a:latin typeface="Times New Roman" panose="02020603050405020304" pitchFamily="18" charset="0"/>
              </a:rPr>
              <a:t>ineffective erythropoiesis </a:t>
            </a:r>
            <a:r>
              <a:rPr lang="en" altLang="sr-Latn-RS" sz="2500" dirty="0" smtClean="0">
                <a:cs typeface="Times New Roman" panose="02020603050405020304" pitchFamily="18" charset="0"/>
              </a:rPr>
              <a:t>" </a:t>
            </a:r>
            <a:r>
              <a:rPr lang="en" altLang="sr-Latn-RS" sz="2500" dirty="0" smtClean="0">
                <a:latin typeface="Times New Roman" panose="02020603050405020304" pitchFamily="18" charset="0"/>
              </a:rPr>
              <a:t>, and the absence of division leads to morphological changes in rapidly proliferating cells (epithelium of the tongue, intestines, vagina, uterus, etc.)</a:t>
            </a:r>
          </a:p>
          <a:p>
            <a:pPr>
              <a:lnSpc>
                <a:spcPct val="80000"/>
              </a:lnSpc>
            </a:pPr>
            <a:r>
              <a:rPr lang="en" altLang="sr-Latn-RS" sz="2500" dirty="0" smtClean="0">
                <a:latin typeface="Times New Roman" panose="02020603050405020304" pitchFamily="18" charset="0"/>
              </a:rPr>
              <a:t>megaloblastic hematopoiesis most often manifests as anemia, but DNA defects occur in all proliferating cells of hematopoiesis.</a:t>
            </a:r>
          </a:p>
          <a:p>
            <a:pPr>
              <a:lnSpc>
                <a:spcPct val="80000"/>
              </a:lnSpc>
            </a:pPr>
            <a:r>
              <a:rPr lang="en" altLang="sr-Latn-RS" sz="2500" dirty="0" smtClean="0">
                <a:latin typeface="Times New Roman" panose="02020603050405020304" pitchFamily="18" charset="0"/>
              </a:rPr>
              <a:t>In the peripheral blood there are large, oval, normochromic erythrocytes (megalocytes), hypersegmented neutrophils and eosinophils.</a:t>
            </a:r>
          </a:p>
          <a:p>
            <a:pPr>
              <a:lnSpc>
                <a:spcPct val="80000"/>
              </a:lnSpc>
            </a:pPr>
            <a:r>
              <a:rPr lang="en" altLang="sr-Latn-RS" sz="2500" dirty="0" smtClean="0">
                <a:latin typeface="Times New Roman" panose="02020603050405020304" pitchFamily="18" charset="0"/>
              </a:rPr>
              <a:t>the most common causes of </a:t>
            </a:r>
            <a:r>
              <a:rPr lang="en" altLang="sr-Latn-RS" sz="2500" dirty="0" smtClean="0">
                <a:solidFill>
                  <a:srgbClr val="FFC000"/>
                </a:solidFill>
                <a:latin typeface="Times New Roman" panose="02020603050405020304" pitchFamily="18" charset="0"/>
              </a:rPr>
              <a:t>megaloblastosis</a:t>
            </a:r>
            <a:r>
              <a:rPr lang="en" altLang="sr-Latn-RS" sz="2500" dirty="0" smtClean="0">
                <a:latin typeface="Times New Roman" panose="02020603050405020304" pitchFamily="18" charset="0"/>
              </a:rPr>
              <a:t> are deficiencies of vitamin B12 (cobalamin) and folate, vitamins essential for DNA synthesis.</a:t>
            </a:r>
          </a:p>
        </p:txBody>
      </p:sp>
    </p:spTree>
    <p:extLst>
      <p:ext uri="{BB962C8B-B14F-4D97-AF65-F5344CB8AC3E}">
        <p14:creationId xmlns:p14="http://schemas.microsoft.com/office/powerpoint/2010/main" val="18566044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fltVal val="0"/>
                                          </p:val>
                                        </p:tav>
                                        <p:tav tm="100000">
                                          <p:val>
                                            <p:strVal val="#ppt_h"/>
                                          </p:val>
                                        </p:tav>
                                      </p:tavLst>
                                    </p:anim>
                                    <p:animEffect transition="in" filter="fade">
                                      <p:cBhvr>
                                        <p:cTn id="9"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1052513"/>
            <a:ext cx="8229600" cy="1143000"/>
          </a:xfrm>
        </p:spPr>
        <p:txBody>
          <a:bodyPr/>
          <a:lstStyle/>
          <a:p>
            <a:r>
              <a:rPr lang="en" altLang="sr-Latn-RS" smtClean="0">
                <a:solidFill>
                  <a:srgbClr val="FF0000"/>
                </a:solidFill>
                <a:latin typeface="Times New Roman" panose="02020603050405020304" pitchFamily="18" charset="0"/>
              </a:rPr>
              <a:t>Vitamin B12</a:t>
            </a:r>
            <a:r>
              <a:rPr lang="en" altLang="sr-Latn-RS" smtClean="0"/>
              <a:t> </a:t>
            </a:r>
          </a:p>
        </p:txBody>
      </p:sp>
      <p:sp>
        <p:nvSpPr>
          <p:cNvPr id="5123" name="Rectangle 3"/>
          <p:cNvSpPr>
            <a:spLocks noGrp="1" noChangeArrowheads="1"/>
          </p:cNvSpPr>
          <p:nvPr>
            <p:ph type="body" idx="1"/>
          </p:nvPr>
        </p:nvSpPr>
        <p:spPr/>
        <p:txBody>
          <a:bodyPr/>
          <a:lstStyle/>
          <a:p>
            <a:pPr>
              <a:lnSpc>
                <a:spcPct val="90000"/>
              </a:lnSpc>
            </a:pPr>
            <a:r>
              <a:rPr lang="en" altLang="sr-Latn-RS" sz="2800" dirty="0" smtClean="0">
                <a:latin typeface="Times New Roman" panose="02020603050405020304" pitchFamily="18" charset="0"/>
              </a:rPr>
              <a:t>in humans, it is produced by colonic bacteria, but distal to the site of absorption</a:t>
            </a:r>
          </a:p>
          <a:p>
            <a:pPr>
              <a:lnSpc>
                <a:spcPct val="90000"/>
              </a:lnSpc>
            </a:pPr>
            <a:r>
              <a:rPr lang="en" altLang="sr-Latn-RS" sz="2800" dirty="0" smtClean="0">
                <a:latin typeface="Times New Roman" panose="02020603050405020304" pitchFamily="18" charset="0"/>
              </a:rPr>
              <a:t>in the diet, it is most abundant in offal - liver ( &gt; 10 </a:t>
            </a:r>
            <a:r>
              <a:rPr lang="en" altLang="sr-Latn-RS" sz="2800" dirty="0" smtClean="0">
                <a:latin typeface="Times New Roman" panose="02020603050405020304" pitchFamily="18" charset="0"/>
                <a:cs typeface="Times New Roman" panose="02020603050405020304" pitchFamily="18" charset="0"/>
              </a:rPr>
              <a:t>µg/100 g ) , fish, milk, animal meat and eggs (1-10 µg / 100 g )</a:t>
            </a:r>
          </a:p>
          <a:p>
            <a:pPr>
              <a:lnSpc>
                <a:spcPct val="90000"/>
              </a:lnSpc>
            </a:pPr>
            <a:r>
              <a:rPr lang="en" altLang="sr-Latn-RS" sz="2800" dirty="0" smtClean="0">
                <a:latin typeface="Times New Roman" panose="02020603050405020304" pitchFamily="18" charset="0"/>
                <a:cs typeface="Times New Roman" panose="02020603050405020304" pitchFamily="18" charset="0"/>
              </a:rPr>
              <a:t>the average non-vegetarian diet contains 5-7 µg of vitamin B12 /day.</a:t>
            </a:r>
            <a:endParaRPr lang="sr-Latn-CS" altLang="sr-Latn-RS" sz="2800" dirty="0" smtClean="0">
              <a:latin typeface="Times New Roman" panose="02020603050405020304" pitchFamily="18" charset="0"/>
              <a:cs typeface="Times New Roman" panose="02020603050405020304" pitchFamily="18" charset="0"/>
            </a:endParaRPr>
          </a:p>
          <a:p>
            <a:pPr>
              <a:lnSpc>
                <a:spcPct val="90000"/>
              </a:lnSpc>
            </a:pPr>
            <a:r>
              <a:rPr lang="en" altLang="sr-Latn-RS" sz="2800" dirty="0" smtClean="0">
                <a:latin typeface="Times New Roman" panose="02020603050405020304" pitchFamily="18" charset="0"/>
                <a:cs typeface="Times New Roman" panose="02020603050405020304" pitchFamily="18" charset="0"/>
              </a:rPr>
              <a:t>the recommended </a:t>
            </a:r>
            <a:r>
              <a:rPr lang="sr-Latn-RS" altLang="sr-Latn-RS" sz="2800" dirty="0" err="1" smtClean="0">
                <a:latin typeface="Times New Roman" panose="02020603050405020304" pitchFamily="18" charset="0"/>
                <a:cs typeface="Times New Roman" panose="02020603050405020304" pitchFamily="18" charset="0"/>
              </a:rPr>
              <a:t>daily</a:t>
            </a:r>
            <a:r>
              <a:rPr lang="sr-Latn-RS" altLang="sr-Latn-RS" sz="2800" dirty="0" smtClean="0">
                <a:latin typeface="Times New Roman" panose="02020603050405020304" pitchFamily="18" charset="0"/>
                <a:cs typeface="Times New Roman" panose="02020603050405020304" pitchFamily="18" charset="0"/>
              </a:rPr>
              <a:t> </a:t>
            </a:r>
            <a:r>
              <a:rPr lang="sr-Latn-RS" altLang="sr-Latn-RS" sz="2800" dirty="0" err="1" smtClean="0">
                <a:latin typeface="Times New Roman" panose="02020603050405020304" pitchFamily="18" charset="0"/>
                <a:cs typeface="Times New Roman" panose="02020603050405020304" pitchFamily="18" charset="0"/>
              </a:rPr>
              <a:t>intake</a:t>
            </a:r>
            <a:r>
              <a:rPr lang="sr-Latn-RS" altLang="sr-Latn-RS" sz="2800" dirty="0" smtClean="0">
                <a:latin typeface="Times New Roman" panose="02020603050405020304" pitchFamily="18" charset="0"/>
                <a:cs typeface="Times New Roman" panose="02020603050405020304" pitchFamily="18" charset="0"/>
              </a:rPr>
              <a:t> </a:t>
            </a:r>
            <a:r>
              <a:rPr lang="en" altLang="sr-Latn-RS" sz="2800" dirty="0" smtClean="0">
                <a:latin typeface="Times New Roman" panose="02020603050405020304" pitchFamily="18" charset="0"/>
                <a:cs typeface="Times New Roman" panose="02020603050405020304" pitchFamily="18" charset="0"/>
              </a:rPr>
              <a:t> is 2.5 μg for women and men, 2.6 μg for pregnant women, 2.8 μg for nursing mothers, 1.5-2 μg for children aged 9-18.</a:t>
            </a:r>
            <a:endParaRPr lang="en-US" altLang="sr-Latn-RS"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81743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linds(horizontal)">
                                      <p:cBhvr>
                                        <p:cTn id="7" dur="5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 altLang="sr-Latn-RS" dirty="0" smtClean="0">
                <a:solidFill>
                  <a:srgbClr val="FF0000"/>
                </a:solidFill>
                <a:latin typeface="Times New Roman" panose="02020603050405020304" pitchFamily="18" charset="0"/>
              </a:rPr>
              <a:t>Folate</a:t>
            </a:r>
          </a:p>
        </p:txBody>
      </p:sp>
      <p:sp>
        <p:nvSpPr>
          <p:cNvPr id="23555" name="Rectangle 3"/>
          <p:cNvSpPr>
            <a:spLocks noGrp="1" noChangeArrowheads="1"/>
          </p:cNvSpPr>
          <p:nvPr>
            <p:ph type="body" idx="1"/>
          </p:nvPr>
        </p:nvSpPr>
        <p:spPr>
          <a:xfrm>
            <a:off x="179388" y="2205038"/>
            <a:ext cx="8435975" cy="4495800"/>
          </a:xfrm>
        </p:spPr>
        <p:txBody>
          <a:bodyPr/>
          <a:lstStyle/>
          <a:p>
            <a:pPr>
              <a:lnSpc>
                <a:spcPct val="90000"/>
              </a:lnSpc>
            </a:pPr>
            <a:r>
              <a:rPr lang="en" altLang="sr-Latn-RS" sz="2800" dirty="0" smtClean="0">
                <a:latin typeface="Times New Roman" panose="02020603050405020304" pitchFamily="18" charset="0"/>
              </a:rPr>
              <a:t>they are synthesized by plants and microorganisms</a:t>
            </a:r>
          </a:p>
          <a:p>
            <a:pPr>
              <a:lnSpc>
                <a:spcPct val="90000"/>
              </a:lnSpc>
            </a:pPr>
            <a:r>
              <a:rPr lang="en" altLang="sr-Latn-RS" sz="2800" dirty="0" smtClean="0">
                <a:latin typeface="Times New Roman" panose="02020603050405020304" pitchFamily="18" charset="0"/>
              </a:rPr>
              <a:t>natural sources of folate are vegetables (spinach, broccoli, beans), fruits (bananas, melons, lemons), wheat, liver, kidneys</a:t>
            </a:r>
          </a:p>
          <a:p>
            <a:pPr>
              <a:lnSpc>
                <a:spcPct val="90000"/>
              </a:lnSpc>
            </a:pPr>
            <a:r>
              <a:rPr lang="en" altLang="sr-Latn-RS" sz="2800" dirty="0" smtClean="0">
                <a:latin typeface="Times New Roman" panose="02020603050405020304" pitchFamily="18" charset="0"/>
              </a:rPr>
              <a:t>they are thermolabile (destruction after 15 minutes of cooking)</a:t>
            </a:r>
          </a:p>
          <a:p>
            <a:pPr>
              <a:lnSpc>
                <a:spcPct val="90000"/>
              </a:lnSpc>
            </a:pPr>
            <a:r>
              <a:rPr lang="en" altLang="sr-Latn-RS" sz="2800" dirty="0" smtClean="0">
                <a:latin typeface="Times New Roman" panose="02020603050405020304" pitchFamily="18" charset="0"/>
              </a:rPr>
              <a:t>The minimum daily requirements for men and women are 200-400 </a:t>
            </a:r>
            <a:r>
              <a:rPr lang="en" altLang="sr-Latn-RS" sz="2800" dirty="0" smtClean="0">
                <a:latin typeface="Times New Roman" panose="02020603050405020304" pitchFamily="18" charset="0"/>
                <a:cs typeface="Times New Roman" panose="02020603050405020304" pitchFamily="18" charset="0"/>
              </a:rPr>
              <a:t>µg , pregnant women 600 µg , nursing mothers 500 µg , children aged 9-18 300-400 µg .</a:t>
            </a:r>
            <a:endParaRPr lang="en-US" altLang="sr-Latn-RS"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27739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blinds(horizontal)">
                                      <p:cBhvr>
                                        <p:cTn id="7" dur="500"/>
                                        <p:tgtEl>
                                          <p:spTgt spid="23554"/>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animEffect transition="in" filter="box(in)">
                                      <p:cBhvr>
                                        <p:cTn id="11" dur="500"/>
                                        <p:tgtEl>
                                          <p:spTgt spid="235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981075"/>
            <a:ext cx="8435975" cy="1143000"/>
          </a:xfrm>
        </p:spPr>
        <p:txBody>
          <a:bodyPr/>
          <a:lstStyle/>
          <a:p>
            <a:r>
              <a:rPr lang="en" altLang="sr-Latn-RS" sz="3200" smtClean="0">
                <a:solidFill>
                  <a:srgbClr val="FF0000"/>
                </a:solidFill>
                <a:latin typeface="Times New Roman" panose="02020603050405020304" pitchFamily="18" charset="0"/>
              </a:rPr>
              <a:t>Etiopathophysiological classification of cobalamin deficiency (vit. B12)</a:t>
            </a:r>
          </a:p>
        </p:txBody>
      </p:sp>
      <p:sp>
        <p:nvSpPr>
          <p:cNvPr id="27651" name="Rectangle 3"/>
          <p:cNvSpPr>
            <a:spLocks noGrp="1" noChangeArrowheads="1"/>
          </p:cNvSpPr>
          <p:nvPr>
            <p:ph type="body" idx="1"/>
          </p:nvPr>
        </p:nvSpPr>
        <p:spPr>
          <a:xfrm>
            <a:off x="395288" y="2133600"/>
            <a:ext cx="8229600" cy="4924425"/>
          </a:xfrm>
        </p:spPr>
        <p:txBody>
          <a:bodyPr/>
          <a:lstStyle/>
          <a:p>
            <a:pPr>
              <a:lnSpc>
                <a:spcPct val="90000"/>
              </a:lnSpc>
            </a:pPr>
            <a:r>
              <a:rPr lang="en" altLang="sr-Latn-RS" sz="2300" smtClean="0">
                <a:latin typeface="Times New Roman" panose="02020603050405020304" pitchFamily="18" charset="0"/>
              </a:rPr>
              <a:t>Reduced intake</a:t>
            </a:r>
            <a:endParaRPr lang="sr-Cyrl-CS" altLang="sr-Latn-RS" sz="2300" smtClean="0">
              <a:latin typeface="Times New Roman" panose="02020603050405020304" pitchFamily="18" charset="0"/>
            </a:endParaRPr>
          </a:p>
          <a:p>
            <a:pPr>
              <a:lnSpc>
                <a:spcPct val="90000"/>
              </a:lnSpc>
              <a:buFontTx/>
              <a:buNone/>
            </a:pPr>
            <a:r>
              <a:rPr lang="en" altLang="sr-Latn-RS" sz="2300" smtClean="0">
                <a:latin typeface="Times New Roman" panose="02020603050405020304" pitchFamily="18" charset="0"/>
              </a:rPr>
              <a:t>    (vegetarians, infants of mothers with pernicious anemia)</a:t>
            </a:r>
          </a:p>
          <a:p>
            <a:pPr>
              <a:lnSpc>
                <a:spcPct val="90000"/>
              </a:lnSpc>
            </a:pPr>
            <a:r>
              <a:rPr lang="en" altLang="sr-Latn-RS" sz="2300" smtClean="0">
                <a:latin typeface="Times New Roman" panose="02020603050405020304" pitchFamily="18" charset="0"/>
              </a:rPr>
              <a:t>Impaired absorption</a:t>
            </a:r>
          </a:p>
          <a:p>
            <a:pPr>
              <a:lnSpc>
                <a:spcPct val="90000"/>
              </a:lnSpc>
              <a:buFontTx/>
              <a:buNone/>
            </a:pPr>
            <a:r>
              <a:rPr lang="en" altLang="sr-Latn-RS" sz="2300" smtClean="0">
                <a:latin typeface="Times New Roman" panose="02020603050405020304" pitchFamily="18" charset="0"/>
              </a:rPr>
              <a:t>- atrophic gastritis</a:t>
            </a:r>
          </a:p>
          <a:p>
            <a:pPr>
              <a:lnSpc>
                <a:spcPct val="90000"/>
              </a:lnSpc>
              <a:buFontTx/>
              <a:buNone/>
            </a:pPr>
            <a:r>
              <a:rPr lang="en" altLang="sr-Latn-RS" sz="2300" smtClean="0">
                <a:latin typeface="Times New Roman" panose="02020603050405020304" pitchFamily="18" charset="0"/>
              </a:rPr>
              <a:t>- Gastrectomy _</a:t>
            </a:r>
          </a:p>
          <a:p>
            <a:pPr>
              <a:lnSpc>
                <a:spcPct val="90000"/>
              </a:lnSpc>
              <a:buFontTx/>
              <a:buNone/>
            </a:pPr>
            <a:r>
              <a:rPr lang="en" altLang="sr-Latn-RS" sz="2300" smtClean="0">
                <a:latin typeface="Times New Roman" panose="02020603050405020304" pitchFamily="18" charset="0"/>
              </a:rPr>
              <a:t>- sprue (tropical and non-tropical)</a:t>
            </a:r>
          </a:p>
          <a:p>
            <a:pPr>
              <a:lnSpc>
                <a:spcPct val="90000"/>
              </a:lnSpc>
              <a:buFontTx/>
              <a:buNone/>
            </a:pPr>
            <a:r>
              <a:rPr lang="en" altLang="sr-Latn-RS" sz="2300" smtClean="0">
                <a:latin typeface="Times New Roman" panose="02020603050405020304" pitchFamily="18" charset="0"/>
              </a:rPr>
              <a:t>- regional enteritis</a:t>
            </a:r>
          </a:p>
          <a:p>
            <a:pPr>
              <a:lnSpc>
                <a:spcPct val="90000"/>
              </a:lnSpc>
              <a:buFontTx/>
              <a:buNone/>
            </a:pPr>
            <a:r>
              <a:rPr lang="en" altLang="sr-Latn-RS" sz="2300" smtClean="0">
                <a:latin typeface="Times New Roman" panose="02020603050405020304" pitchFamily="18" charset="0"/>
              </a:rPr>
              <a:t>- infiltration of the small intestine</a:t>
            </a:r>
          </a:p>
          <a:p>
            <a:pPr>
              <a:lnSpc>
                <a:spcPct val="90000"/>
              </a:lnSpc>
              <a:buFontTx/>
              <a:buNone/>
            </a:pPr>
            <a:r>
              <a:rPr lang="en" altLang="sr-Latn-RS" sz="2300" smtClean="0">
                <a:latin typeface="Times New Roman" panose="02020603050405020304" pitchFamily="18" charset="0"/>
              </a:rPr>
              <a:t>- parasites</a:t>
            </a:r>
          </a:p>
          <a:p>
            <a:pPr>
              <a:lnSpc>
                <a:spcPct val="90000"/>
              </a:lnSpc>
              <a:buFontTx/>
              <a:buNone/>
            </a:pPr>
            <a:r>
              <a:rPr lang="en" altLang="sr-Latn-RS" sz="2300" smtClean="0">
                <a:latin typeface="Times New Roman" panose="02020603050405020304" pitchFamily="18" charset="0"/>
              </a:rPr>
              <a:t>- blind coil syndrome and diverticulosis</a:t>
            </a:r>
          </a:p>
          <a:p>
            <a:pPr>
              <a:lnSpc>
                <a:spcPct val="90000"/>
              </a:lnSpc>
            </a:pPr>
            <a:r>
              <a:rPr lang="en" altLang="sr-Latn-RS" sz="2300" smtClean="0">
                <a:latin typeface="Times New Roman" panose="02020603050405020304" pitchFamily="18" charset="0"/>
              </a:rPr>
              <a:t>Hereditary deficiency of transcobalamin II</a:t>
            </a:r>
          </a:p>
          <a:p>
            <a:pPr>
              <a:lnSpc>
                <a:spcPct val="90000"/>
              </a:lnSpc>
            </a:pPr>
            <a:r>
              <a:rPr lang="en" altLang="sr-Latn-RS" sz="2300" smtClean="0">
                <a:latin typeface="Times New Roman" panose="02020603050405020304" pitchFamily="18" charset="0"/>
              </a:rPr>
              <a:t>Increased needs of B12</a:t>
            </a:r>
          </a:p>
          <a:p>
            <a:pPr>
              <a:lnSpc>
                <a:spcPct val="90000"/>
              </a:lnSpc>
            </a:pPr>
            <a:endParaRPr lang="sr-Latn-CS" altLang="sr-Latn-RS" sz="2300" smtClean="0">
              <a:latin typeface="Times New Roman" panose="02020603050405020304" pitchFamily="18" charset="0"/>
            </a:endParaRPr>
          </a:p>
          <a:p>
            <a:pPr>
              <a:lnSpc>
                <a:spcPct val="90000"/>
              </a:lnSpc>
            </a:pPr>
            <a:endParaRPr lang="en-US" altLang="sr-Latn-RS" sz="2300" smtClean="0"/>
          </a:p>
        </p:txBody>
      </p:sp>
    </p:spTree>
    <p:extLst>
      <p:ext uri="{BB962C8B-B14F-4D97-AF65-F5344CB8AC3E}">
        <p14:creationId xmlns:p14="http://schemas.microsoft.com/office/powerpoint/2010/main" val="1228098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7651">
                                            <p:txEl>
                                              <p:pRg st="0" end="0"/>
                                            </p:txEl>
                                          </p:spTgt>
                                        </p:tgtEl>
                                        <p:attrNameLst>
                                          <p:attrName>style.visibility</p:attrName>
                                        </p:attrNameLst>
                                      </p:cBhvr>
                                      <p:to>
                                        <p:strVal val="visible"/>
                                      </p:to>
                                    </p:set>
                                    <p:animEffect transition="in" filter="blinds(horizontal)">
                                      <p:cBhvr>
                                        <p:cTn id="11" dur="500"/>
                                        <p:tgtEl>
                                          <p:spTgt spid="27651">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7651">
                                            <p:txEl>
                                              <p:pRg st="1" end="1"/>
                                            </p:txEl>
                                          </p:spTgt>
                                        </p:tgtEl>
                                        <p:attrNameLst>
                                          <p:attrName>style.visibility</p:attrName>
                                        </p:attrNameLst>
                                      </p:cBhvr>
                                      <p:to>
                                        <p:strVal val="visible"/>
                                      </p:to>
                                    </p:set>
                                    <p:animEffect transition="in" filter="blinds(horizontal)">
                                      <p:cBhvr>
                                        <p:cTn id="15" dur="500"/>
                                        <p:tgtEl>
                                          <p:spTgt spid="27651">
                                            <p:txEl>
                                              <p:pRg st="1" end="1"/>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7651">
                                            <p:txEl>
                                              <p:pRg st="2" end="2"/>
                                            </p:txEl>
                                          </p:spTgt>
                                        </p:tgtEl>
                                        <p:attrNameLst>
                                          <p:attrName>style.visibility</p:attrName>
                                        </p:attrNameLst>
                                      </p:cBhvr>
                                      <p:to>
                                        <p:strVal val="visible"/>
                                      </p:to>
                                    </p:set>
                                    <p:animEffect transition="in" filter="blinds(horizontal)">
                                      <p:cBhvr>
                                        <p:cTn id="19" dur="500"/>
                                        <p:tgtEl>
                                          <p:spTgt spid="27651">
                                            <p:txEl>
                                              <p:pRg st="2" end="2"/>
                                            </p:txEl>
                                          </p:spTgt>
                                        </p:tgtEl>
                                      </p:cBhvr>
                                    </p:animEffect>
                                  </p:childTnLst>
                                </p:cTn>
                              </p:par>
                            </p:childTnLst>
                          </p:cTn>
                        </p:par>
                        <p:par>
                          <p:cTn id="20" fill="hold" nodeType="afterGroup">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27651">
                                            <p:txEl>
                                              <p:pRg st="3" end="3"/>
                                            </p:txEl>
                                          </p:spTgt>
                                        </p:tgtEl>
                                        <p:attrNameLst>
                                          <p:attrName>style.visibility</p:attrName>
                                        </p:attrNameLst>
                                      </p:cBhvr>
                                      <p:to>
                                        <p:strVal val="visible"/>
                                      </p:to>
                                    </p:set>
                                    <p:animEffect transition="in" filter="blinds(horizontal)">
                                      <p:cBhvr>
                                        <p:cTn id="23" dur="500"/>
                                        <p:tgtEl>
                                          <p:spTgt spid="27651">
                                            <p:txEl>
                                              <p:pRg st="3" end="3"/>
                                            </p:txEl>
                                          </p:spTgt>
                                        </p:tgtEl>
                                      </p:cBhvr>
                                    </p:animEffect>
                                  </p:childTnLst>
                                </p:cTn>
                              </p:par>
                            </p:childTnLst>
                          </p:cTn>
                        </p:par>
                        <p:par>
                          <p:cTn id="24" fill="hold" nodeType="afterGroup">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blinds(horizontal)">
                                      <p:cBhvr>
                                        <p:cTn id="27" dur="500"/>
                                        <p:tgtEl>
                                          <p:spTgt spid="27651">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651">
                                            <p:txEl>
                                              <p:pRg st="5" end="5"/>
                                            </p:txEl>
                                          </p:spTgt>
                                        </p:tgtEl>
                                        <p:attrNameLst>
                                          <p:attrName>style.visibility</p:attrName>
                                        </p:attrNameLst>
                                      </p:cBhvr>
                                      <p:to>
                                        <p:strVal val="visible"/>
                                      </p:to>
                                    </p:set>
                                    <p:animEffect transition="in" filter="blinds(horizontal)">
                                      <p:cBhvr>
                                        <p:cTn id="32" dur="500"/>
                                        <p:tgtEl>
                                          <p:spTgt spid="27651">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7651">
                                            <p:txEl>
                                              <p:pRg st="6" end="6"/>
                                            </p:txEl>
                                          </p:spTgt>
                                        </p:tgtEl>
                                        <p:attrNameLst>
                                          <p:attrName>style.visibility</p:attrName>
                                        </p:attrNameLst>
                                      </p:cBhvr>
                                      <p:to>
                                        <p:strVal val="visible"/>
                                      </p:to>
                                    </p:set>
                                    <p:animEffect transition="in" filter="blinds(horizontal)">
                                      <p:cBhvr>
                                        <p:cTn id="37" dur="500"/>
                                        <p:tgtEl>
                                          <p:spTgt spid="27651">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7651">
                                            <p:txEl>
                                              <p:pRg st="7" end="7"/>
                                            </p:txEl>
                                          </p:spTgt>
                                        </p:tgtEl>
                                        <p:attrNameLst>
                                          <p:attrName>style.visibility</p:attrName>
                                        </p:attrNameLst>
                                      </p:cBhvr>
                                      <p:to>
                                        <p:strVal val="visible"/>
                                      </p:to>
                                    </p:set>
                                    <p:animEffect transition="in" filter="blinds(horizontal)">
                                      <p:cBhvr>
                                        <p:cTn id="42" dur="500"/>
                                        <p:tgtEl>
                                          <p:spTgt spid="27651">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7651">
                                            <p:txEl>
                                              <p:pRg st="8" end="8"/>
                                            </p:txEl>
                                          </p:spTgt>
                                        </p:tgtEl>
                                        <p:attrNameLst>
                                          <p:attrName>style.visibility</p:attrName>
                                        </p:attrNameLst>
                                      </p:cBhvr>
                                      <p:to>
                                        <p:strVal val="visible"/>
                                      </p:to>
                                    </p:set>
                                    <p:animEffect transition="in" filter="blinds(horizontal)">
                                      <p:cBhvr>
                                        <p:cTn id="47" dur="500"/>
                                        <p:tgtEl>
                                          <p:spTgt spid="27651">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7651">
                                            <p:txEl>
                                              <p:pRg st="9" end="9"/>
                                            </p:txEl>
                                          </p:spTgt>
                                        </p:tgtEl>
                                        <p:attrNameLst>
                                          <p:attrName>style.visibility</p:attrName>
                                        </p:attrNameLst>
                                      </p:cBhvr>
                                      <p:to>
                                        <p:strVal val="visible"/>
                                      </p:to>
                                    </p:set>
                                    <p:animEffect transition="in" filter="blinds(horizontal)">
                                      <p:cBhvr>
                                        <p:cTn id="52" dur="500"/>
                                        <p:tgtEl>
                                          <p:spTgt spid="27651">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7651">
                                            <p:txEl>
                                              <p:pRg st="10" end="10"/>
                                            </p:txEl>
                                          </p:spTgt>
                                        </p:tgtEl>
                                        <p:attrNameLst>
                                          <p:attrName>style.visibility</p:attrName>
                                        </p:attrNameLst>
                                      </p:cBhvr>
                                      <p:to>
                                        <p:strVal val="visible"/>
                                      </p:to>
                                    </p:set>
                                    <p:animEffect transition="in" filter="blinds(horizontal)">
                                      <p:cBhvr>
                                        <p:cTn id="57" dur="500"/>
                                        <p:tgtEl>
                                          <p:spTgt spid="27651">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7651">
                                            <p:txEl>
                                              <p:pRg st="11" end="11"/>
                                            </p:txEl>
                                          </p:spTgt>
                                        </p:tgtEl>
                                        <p:attrNameLst>
                                          <p:attrName>style.visibility</p:attrName>
                                        </p:attrNameLst>
                                      </p:cBhvr>
                                      <p:to>
                                        <p:strVal val="visible"/>
                                      </p:to>
                                    </p:set>
                                    <p:animEffect transition="in" filter="blinds(horizontal)">
                                      <p:cBhvr>
                                        <p:cTn id="62" dur="500"/>
                                        <p:tgtEl>
                                          <p:spTgt spid="27651">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smtClean="0"/>
              <a:t>Erythrocyte </a:t>
            </a:r>
            <a:r>
              <a:rPr lang="sr-Latn-RS" dirty="0" err="1" smtClean="0"/>
              <a:t>parameters</a:t>
            </a:r>
            <a:endParaRPr lang="sr-Latn-RS" dirty="0"/>
          </a:p>
        </p:txBody>
      </p:sp>
      <p:sp>
        <p:nvSpPr>
          <p:cNvPr id="3" name="Čuvar mesta za sadržaj 2"/>
          <p:cNvSpPr>
            <a:spLocks noGrp="1"/>
          </p:cNvSpPr>
          <p:nvPr>
            <p:ph idx="1"/>
          </p:nvPr>
        </p:nvSpPr>
        <p:spPr>
          <a:xfrm>
            <a:off x="457200" y="2287588"/>
            <a:ext cx="8579296" cy="4525962"/>
          </a:xfrm>
        </p:spPr>
        <p:txBody>
          <a:bodyPr/>
          <a:lstStyle/>
          <a:p>
            <a:r>
              <a:rPr lang="sr-Latn-RS" sz="2800" dirty="0" smtClean="0"/>
              <a:t>Erythrocyte </a:t>
            </a:r>
            <a:r>
              <a:rPr lang="sr-Latn-RS" sz="2800" dirty="0" err="1" smtClean="0"/>
              <a:t>number</a:t>
            </a:r>
            <a:r>
              <a:rPr lang="sr-Latn-RS" sz="2800" dirty="0" smtClean="0"/>
              <a:t> </a:t>
            </a:r>
          </a:p>
          <a:p>
            <a:r>
              <a:rPr lang="sr-Latn-RS" sz="2800" dirty="0" smtClean="0"/>
              <a:t>MCV (</a:t>
            </a:r>
            <a:r>
              <a:rPr lang="sr-Latn-RS" sz="2800" dirty="0" err="1" smtClean="0"/>
              <a:t>Mean</a:t>
            </a:r>
            <a:r>
              <a:rPr lang="sr-Latn-RS" sz="2800" dirty="0" smtClean="0"/>
              <a:t> </a:t>
            </a:r>
            <a:r>
              <a:rPr lang="sr-Latn-RS" sz="2800" dirty="0" err="1" smtClean="0"/>
              <a:t>corpuscular</a:t>
            </a:r>
            <a:r>
              <a:rPr lang="sr-Latn-RS" sz="2800" dirty="0" smtClean="0"/>
              <a:t> </a:t>
            </a:r>
            <a:r>
              <a:rPr lang="sr-Latn-RS" sz="2800" dirty="0" err="1" smtClean="0"/>
              <a:t>volume</a:t>
            </a:r>
            <a:r>
              <a:rPr lang="sr-Latn-RS" sz="2800" dirty="0" smtClean="0"/>
              <a:t>)</a:t>
            </a:r>
          </a:p>
          <a:p>
            <a:r>
              <a:rPr lang="sr-Latn-RS" sz="2800" dirty="0" smtClean="0"/>
              <a:t>MCH (</a:t>
            </a:r>
            <a:r>
              <a:rPr lang="sr-Latn-RS" sz="2800" dirty="0" err="1" smtClean="0"/>
              <a:t>mean</a:t>
            </a:r>
            <a:r>
              <a:rPr lang="sr-Latn-RS" sz="2800" dirty="0" smtClean="0"/>
              <a:t> </a:t>
            </a:r>
            <a:r>
              <a:rPr lang="sr-Latn-RS" sz="2800" dirty="0" err="1" smtClean="0"/>
              <a:t>corpuscular</a:t>
            </a:r>
            <a:r>
              <a:rPr lang="sr-Latn-RS" sz="2800" dirty="0" smtClean="0"/>
              <a:t> hemoglobin)</a:t>
            </a:r>
          </a:p>
          <a:p>
            <a:r>
              <a:rPr lang="sr-Latn-RS" sz="2800" dirty="0" smtClean="0"/>
              <a:t>MCHC (</a:t>
            </a:r>
            <a:r>
              <a:rPr lang="sr-Latn-RS" sz="2800" dirty="0" err="1" smtClean="0"/>
              <a:t>mean</a:t>
            </a:r>
            <a:r>
              <a:rPr lang="sr-Latn-RS" sz="2800" dirty="0" smtClean="0"/>
              <a:t> </a:t>
            </a:r>
            <a:r>
              <a:rPr lang="sr-Latn-RS" sz="2800" dirty="0" err="1" smtClean="0"/>
              <a:t>corpuscular</a:t>
            </a:r>
            <a:r>
              <a:rPr lang="sr-Latn-RS" sz="2800" dirty="0" smtClean="0"/>
              <a:t> hemoglobin </a:t>
            </a:r>
            <a:r>
              <a:rPr lang="sr-Latn-RS" sz="2800" dirty="0" err="1" smtClean="0"/>
              <a:t>concentration</a:t>
            </a:r>
            <a:r>
              <a:rPr lang="sr-Latn-RS" sz="2800" dirty="0" smtClean="0"/>
              <a:t>)</a:t>
            </a:r>
          </a:p>
          <a:p>
            <a:r>
              <a:rPr lang="sr-Latn-RS" sz="2800" dirty="0" smtClean="0"/>
              <a:t>Erythrocyte </a:t>
            </a:r>
            <a:r>
              <a:rPr lang="sr-Latn-RS" sz="2800" dirty="0" err="1" smtClean="0"/>
              <a:t>mass</a:t>
            </a:r>
            <a:endParaRPr lang="sr-Latn-RS" sz="2800" dirty="0" smtClean="0"/>
          </a:p>
          <a:p>
            <a:r>
              <a:rPr lang="sr-Latn-RS" sz="2800" dirty="0" smtClean="0"/>
              <a:t>Blood </a:t>
            </a:r>
            <a:r>
              <a:rPr lang="sr-Latn-RS" sz="2800" dirty="0" err="1" smtClean="0"/>
              <a:t>volume</a:t>
            </a:r>
            <a:endParaRPr lang="sr-Latn-RS" sz="2800" dirty="0" smtClean="0"/>
          </a:p>
          <a:p>
            <a:r>
              <a:rPr lang="sr-Latn-RS" sz="2800" dirty="0"/>
              <a:t>Erythrocyte </a:t>
            </a:r>
            <a:r>
              <a:rPr lang="sr-Latn-RS" sz="2800" dirty="0" err="1" smtClean="0"/>
              <a:t>mass</a:t>
            </a:r>
            <a:r>
              <a:rPr lang="sr-Latn-RS" sz="2800" dirty="0" smtClean="0"/>
              <a:t>/</a:t>
            </a:r>
            <a:r>
              <a:rPr lang="sr-Latn-RS" sz="2800" dirty="0"/>
              <a:t>Blood </a:t>
            </a:r>
            <a:r>
              <a:rPr lang="sr-Latn-RS" sz="2800" dirty="0" err="1" smtClean="0"/>
              <a:t>volume</a:t>
            </a:r>
            <a:r>
              <a:rPr lang="sr-Latn-RS" sz="2800" dirty="0" smtClean="0"/>
              <a:t>= </a:t>
            </a:r>
            <a:r>
              <a:rPr lang="sr-Latn-RS" sz="2800" dirty="0" err="1" smtClean="0"/>
              <a:t>Hematocrite</a:t>
            </a:r>
            <a:endParaRPr lang="sr-Latn-RS" sz="2800" dirty="0"/>
          </a:p>
          <a:p>
            <a:pPr marL="0" indent="0">
              <a:buNone/>
            </a:pPr>
            <a:endParaRPr lang="sr-Latn-RS" dirty="0" smtClean="0"/>
          </a:p>
          <a:p>
            <a:endParaRPr lang="sr-Latn-RS" dirty="0"/>
          </a:p>
        </p:txBody>
      </p:sp>
    </p:spTree>
    <p:extLst>
      <p:ext uri="{BB962C8B-B14F-4D97-AF65-F5344CB8AC3E}">
        <p14:creationId xmlns:p14="http://schemas.microsoft.com/office/powerpoint/2010/main" val="22590767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 altLang="sr-Latn-RS" sz="3200" smtClean="0"/>
              <a:t> </a:t>
            </a:r>
            <a:r>
              <a:rPr lang="en" altLang="sr-Latn-RS" sz="3200" smtClean="0">
                <a:solidFill>
                  <a:srgbClr val="FF0000"/>
                </a:solidFill>
                <a:latin typeface="Times New Roman" panose="02020603050405020304" pitchFamily="18" charset="0"/>
              </a:rPr>
              <a:t>Etiopathophysiological classification of folate deficiency</a:t>
            </a:r>
          </a:p>
        </p:txBody>
      </p:sp>
      <p:sp>
        <p:nvSpPr>
          <p:cNvPr id="28675" name="Rectangle 3"/>
          <p:cNvSpPr>
            <a:spLocks noGrp="1" noChangeArrowheads="1"/>
          </p:cNvSpPr>
          <p:nvPr>
            <p:ph type="body" idx="1"/>
          </p:nvPr>
        </p:nvSpPr>
        <p:spPr/>
        <p:txBody>
          <a:bodyPr/>
          <a:lstStyle/>
          <a:p>
            <a:r>
              <a:rPr lang="en" altLang="sr-Latn-RS" dirty="0" smtClean="0">
                <a:latin typeface="Times New Roman" panose="02020603050405020304" pitchFamily="18" charset="0"/>
              </a:rPr>
              <a:t>Reduced intake</a:t>
            </a:r>
          </a:p>
          <a:p>
            <a:r>
              <a:rPr lang="en" altLang="sr-Latn-RS" dirty="0" smtClean="0">
                <a:latin typeface="Times New Roman" panose="02020603050405020304" pitchFamily="18" charset="0"/>
              </a:rPr>
              <a:t>Increased needs (pregnancy, growth, hemolysis, malignant diseases, hemodialysis, exfoliative skin diseases)</a:t>
            </a:r>
          </a:p>
          <a:p>
            <a:r>
              <a:rPr lang="en" altLang="sr-Latn-RS" dirty="0" smtClean="0">
                <a:latin typeface="Times New Roman" panose="02020603050405020304" pitchFamily="18" charset="0"/>
              </a:rPr>
              <a:t>Folate malabsorption (spru, drugs - phenytoin, barbiturates, alcohol)</a:t>
            </a:r>
          </a:p>
          <a:p>
            <a:r>
              <a:rPr lang="en" altLang="sr-Latn-RS" dirty="0" smtClean="0">
                <a:latin typeface="Times New Roman" panose="02020603050405020304" pitchFamily="18" charset="0"/>
              </a:rPr>
              <a:t>Folic acid metabolism disorder (MTX, alcohol, </a:t>
            </a:r>
            <a:r>
              <a:rPr lang="sr-Latn-RS" altLang="sr-Latn-RS" dirty="0" err="1" smtClean="0">
                <a:latin typeface="Times New Roman" panose="02020603050405020304" pitchFamily="18" charset="0"/>
              </a:rPr>
              <a:t>trimetoprim-sulfometoxasole</a:t>
            </a:r>
            <a:r>
              <a:rPr lang="en" altLang="sr-Latn-RS" dirty="0" smtClean="0">
                <a:latin typeface="Times New Roman" panose="02020603050405020304" pitchFamily="18" charset="0"/>
              </a:rPr>
              <a:t>, etc.)</a:t>
            </a:r>
          </a:p>
          <a:p>
            <a:pPr>
              <a:buFontTx/>
              <a:buNone/>
            </a:pPr>
            <a:endParaRPr lang="sr-Latn-CS" altLang="sr-Latn-RS" dirty="0" smtClean="0">
              <a:latin typeface="Times New Roman" panose="02020603050405020304" pitchFamily="18" charset="0"/>
            </a:endParaRPr>
          </a:p>
          <a:p>
            <a:endParaRPr lang="en-US" altLang="sr-Latn-RS" dirty="0" smtClean="0"/>
          </a:p>
        </p:txBody>
      </p:sp>
    </p:spTree>
    <p:extLst>
      <p:ext uri="{BB962C8B-B14F-4D97-AF65-F5344CB8AC3E}">
        <p14:creationId xmlns:p14="http://schemas.microsoft.com/office/powerpoint/2010/main" val="39633482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8675">
                                            <p:txEl>
                                              <p:pRg st="0" end="0"/>
                                            </p:txEl>
                                          </p:spTgt>
                                        </p:tgtEl>
                                        <p:attrNameLst>
                                          <p:attrName>style.visibility</p:attrName>
                                        </p:attrNameLst>
                                      </p:cBhvr>
                                      <p:to>
                                        <p:strVal val="visible"/>
                                      </p:to>
                                    </p:set>
                                    <p:animEffect transition="in" filter="blinds(horizontal)">
                                      <p:cBhvr>
                                        <p:cTn id="11" dur="500"/>
                                        <p:tgtEl>
                                          <p:spTgt spid="28675">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8675">
                                            <p:txEl>
                                              <p:pRg st="1" end="1"/>
                                            </p:txEl>
                                          </p:spTgt>
                                        </p:tgtEl>
                                        <p:attrNameLst>
                                          <p:attrName>style.visibility</p:attrName>
                                        </p:attrNameLst>
                                      </p:cBhvr>
                                      <p:to>
                                        <p:strVal val="visible"/>
                                      </p:to>
                                    </p:set>
                                    <p:animEffect transition="in" filter="blinds(horizontal)">
                                      <p:cBhvr>
                                        <p:cTn id="15" dur="500"/>
                                        <p:tgtEl>
                                          <p:spTgt spid="28675">
                                            <p:txEl>
                                              <p:pRg st="1" end="1"/>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Effect transition="in" filter="blinds(horizontal)">
                                      <p:cBhvr>
                                        <p:cTn id="19" dur="500"/>
                                        <p:tgtEl>
                                          <p:spTgt spid="28675">
                                            <p:txEl>
                                              <p:pRg st="2" end="2"/>
                                            </p:txEl>
                                          </p:spTgt>
                                        </p:tgtEl>
                                      </p:cBhvr>
                                    </p:animEffect>
                                  </p:childTnLst>
                                </p:cTn>
                              </p:par>
                            </p:childTnLst>
                          </p:cTn>
                        </p:par>
                        <p:par>
                          <p:cTn id="20" fill="hold" nodeType="afterGroup">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28675">
                                            <p:txEl>
                                              <p:pRg st="3" end="3"/>
                                            </p:txEl>
                                          </p:spTgt>
                                        </p:tgtEl>
                                        <p:attrNameLst>
                                          <p:attrName>style.visibility</p:attrName>
                                        </p:attrNameLst>
                                      </p:cBhvr>
                                      <p:to>
                                        <p:strVal val="visible"/>
                                      </p:to>
                                    </p:set>
                                    <p:animEffect transition="in" filter="blinds(horizontal)">
                                      <p:cBhvr>
                                        <p:cTn id="23" dur="500"/>
                                        <p:tgtEl>
                                          <p:spTgt spid="286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39750" y="908050"/>
            <a:ext cx="8229600" cy="706438"/>
          </a:xfrm>
        </p:spPr>
        <p:txBody>
          <a:bodyPr/>
          <a:lstStyle/>
          <a:p>
            <a:r>
              <a:rPr lang="en" altLang="sr-Latn-RS" sz="2000" b="1" i="1" u="sng" smtClean="0">
                <a:latin typeface="Times New Roman" panose="02020603050405020304" pitchFamily="18" charset="0"/>
              </a:rPr>
              <a:t>Joint role of folate and vitamin B12 in DNA synthesis</a:t>
            </a:r>
            <a:endParaRPr lang="en-US" altLang="sr-Latn-RS" sz="2000" b="1" i="1" u="sng" smtClean="0">
              <a:latin typeface="Times New Roman" panose="02020603050405020304" pitchFamily="18" charset="0"/>
            </a:endParaRPr>
          </a:p>
        </p:txBody>
      </p:sp>
      <p:sp>
        <p:nvSpPr>
          <p:cNvPr id="32771" name="Rectangle 3"/>
          <p:cNvSpPr>
            <a:spLocks noGrp="1" noChangeArrowheads="1"/>
          </p:cNvSpPr>
          <p:nvPr>
            <p:ph type="body" idx="1"/>
          </p:nvPr>
        </p:nvSpPr>
        <p:spPr>
          <a:xfrm>
            <a:off x="395288" y="1557338"/>
            <a:ext cx="8229600" cy="5876925"/>
          </a:xfrm>
        </p:spPr>
        <p:txBody>
          <a:bodyPr/>
          <a:lstStyle/>
          <a:p>
            <a:pPr algn="ctr">
              <a:lnSpc>
                <a:spcPct val="80000"/>
              </a:lnSpc>
              <a:buFontTx/>
              <a:buNone/>
            </a:pPr>
            <a:r>
              <a:rPr lang="en" altLang="sr-Latn-RS" sz="1800" dirty="0" smtClean="0">
                <a:latin typeface="Times New Roman" panose="02020603050405020304" pitchFamily="18" charset="0"/>
              </a:rPr>
              <a:t>Polyglutamates</a:t>
            </a:r>
          </a:p>
          <a:p>
            <a:pPr algn="ctr">
              <a:lnSpc>
                <a:spcPct val="80000"/>
              </a:lnSpc>
              <a:buFontTx/>
              <a:buNone/>
            </a:pPr>
            <a:endParaRPr lang="sr-Latn-CS" altLang="sr-Latn-RS" sz="1000" dirty="0" smtClean="0">
              <a:latin typeface="Times New Roman" panose="02020603050405020304" pitchFamily="18" charset="0"/>
            </a:endParaRPr>
          </a:p>
          <a:p>
            <a:pPr algn="ctr">
              <a:lnSpc>
                <a:spcPct val="80000"/>
              </a:lnSpc>
              <a:buFontTx/>
              <a:buNone/>
            </a:pPr>
            <a:r>
              <a:rPr lang="en" altLang="sr-Latn-RS" sz="1800" dirty="0" smtClean="0">
                <a:latin typeface="Times New Roman" panose="02020603050405020304" pitchFamily="18" charset="0"/>
              </a:rPr>
              <a:t>Monoglutamates</a:t>
            </a:r>
          </a:p>
          <a:p>
            <a:pPr algn="ctr">
              <a:lnSpc>
                <a:spcPct val="80000"/>
              </a:lnSpc>
              <a:buFontTx/>
              <a:buNone/>
            </a:pPr>
            <a:endParaRPr lang="en-US" altLang="sr-Latn-RS" sz="700" dirty="0" smtClean="0">
              <a:latin typeface="Times New Roman" panose="02020603050405020304" pitchFamily="18" charset="0"/>
            </a:endParaRPr>
          </a:p>
          <a:p>
            <a:pPr algn="ctr">
              <a:lnSpc>
                <a:spcPct val="80000"/>
              </a:lnSpc>
              <a:buFontTx/>
              <a:buNone/>
            </a:pPr>
            <a:endParaRPr lang="sr-Latn-CS" altLang="sr-Latn-RS" sz="700" dirty="0" smtClean="0">
              <a:latin typeface="Times New Roman" panose="02020603050405020304" pitchFamily="18" charset="0"/>
            </a:endParaRPr>
          </a:p>
          <a:p>
            <a:pPr algn="ctr">
              <a:lnSpc>
                <a:spcPct val="80000"/>
              </a:lnSpc>
              <a:buFontTx/>
              <a:buNone/>
            </a:pPr>
            <a:r>
              <a:rPr lang="en" altLang="sr-Latn-RS" sz="1800" dirty="0" smtClean="0">
                <a:latin typeface="Times New Roman" panose="02020603050405020304" pitchFamily="18" charset="0"/>
              </a:rPr>
              <a:t>FH </a:t>
            </a:r>
            <a:r>
              <a:rPr lang="en" altLang="sr-Latn-RS" sz="1800" baseline="-25000" dirty="0" smtClean="0">
                <a:latin typeface="Times New Roman" panose="02020603050405020304" pitchFamily="18" charset="0"/>
              </a:rPr>
              <a:t>2</a:t>
            </a:r>
          </a:p>
          <a:p>
            <a:pPr algn="ctr">
              <a:lnSpc>
                <a:spcPct val="80000"/>
              </a:lnSpc>
              <a:buFontTx/>
              <a:buNone/>
            </a:pPr>
            <a:endParaRPr lang="en-US" altLang="sr-Latn-RS" sz="1800" dirty="0" smtClean="0">
              <a:latin typeface="Times New Roman" panose="02020603050405020304" pitchFamily="18" charset="0"/>
            </a:endParaRPr>
          </a:p>
          <a:p>
            <a:pPr algn="ctr">
              <a:lnSpc>
                <a:spcPct val="80000"/>
              </a:lnSpc>
              <a:buFontTx/>
              <a:buNone/>
            </a:pPr>
            <a:r>
              <a:rPr lang="en" altLang="sr-Latn-RS" sz="1800" dirty="0" smtClean="0">
                <a:latin typeface="Times New Roman" panose="02020603050405020304" pitchFamily="18" charset="0"/>
              </a:rPr>
              <a:t>  FH </a:t>
            </a:r>
            <a:r>
              <a:rPr lang="en" altLang="sr-Latn-RS" sz="1800" baseline="-25000" dirty="0" smtClean="0">
                <a:latin typeface="Times New Roman" panose="02020603050405020304" pitchFamily="18" charset="0"/>
              </a:rPr>
              <a:t>4</a:t>
            </a:r>
          </a:p>
          <a:p>
            <a:pPr>
              <a:lnSpc>
                <a:spcPct val="80000"/>
              </a:lnSpc>
              <a:buFontTx/>
              <a:buNone/>
            </a:pPr>
            <a:r>
              <a:rPr lang="en" altLang="sr-Latn-RS" sz="1600" dirty="0" smtClean="0">
                <a:latin typeface="Times New Roman" panose="02020603050405020304" pitchFamily="18" charset="0"/>
              </a:rPr>
              <a:t>                                              </a:t>
            </a:r>
            <a:r>
              <a:rPr lang="en" altLang="sr-Latn-RS" sz="1800" dirty="0" smtClean="0">
                <a:latin typeface="Times New Roman" panose="02020603050405020304" pitchFamily="18" charset="0"/>
              </a:rPr>
              <a:t>methionine</a:t>
            </a:r>
            <a:r>
              <a:rPr lang="en" altLang="sr-Latn-RS" sz="1600" baseline="-25000" dirty="0" smtClean="0">
                <a:latin typeface="Times New Roman" panose="02020603050405020304" pitchFamily="18" charset="0"/>
              </a:rPr>
              <a:t>                                             </a:t>
            </a:r>
          </a:p>
          <a:p>
            <a:pPr>
              <a:lnSpc>
                <a:spcPct val="80000"/>
              </a:lnSpc>
              <a:buFontTx/>
              <a:buNone/>
            </a:pPr>
            <a:r>
              <a:rPr lang="sr-Latn-RS" altLang="sr-Latn-RS" sz="1800" dirty="0" smtClean="0">
                <a:latin typeface="Times New Roman" panose="02020603050405020304" pitchFamily="18" charset="0"/>
              </a:rPr>
              <a:t>                     </a:t>
            </a:r>
            <a:r>
              <a:rPr lang="en" altLang="sr-Latn-RS" sz="1800" dirty="0" smtClean="0">
                <a:latin typeface="Times New Roman" panose="02020603050405020304" pitchFamily="18" charset="0"/>
              </a:rPr>
              <a:t>methyl B12 </a:t>
            </a:r>
            <a:r>
              <a:rPr lang="sr-Latn-RS" altLang="sr-Latn-RS" sz="1800" dirty="0" smtClean="0">
                <a:latin typeface="Times New Roman" panose="02020603050405020304" pitchFamily="18" charset="0"/>
              </a:rPr>
              <a:t>                                       </a:t>
            </a:r>
            <a:r>
              <a:rPr lang="en" altLang="sr-Latn-RS" sz="1800" dirty="0" smtClean="0">
                <a:latin typeface="Times New Roman" panose="02020603050405020304" pitchFamily="18" charset="0"/>
              </a:rPr>
              <a:t>serine</a:t>
            </a:r>
          </a:p>
          <a:p>
            <a:pPr>
              <a:lnSpc>
                <a:spcPct val="80000"/>
              </a:lnSpc>
              <a:buFontTx/>
              <a:buNone/>
            </a:pPr>
            <a:r>
              <a:rPr lang="en" altLang="sr-Latn-RS" sz="1800" dirty="0" smtClean="0">
                <a:latin typeface="Times New Roman" panose="02020603050405020304" pitchFamily="18" charset="0"/>
              </a:rPr>
              <a:t>                      </a:t>
            </a:r>
          </a:p>
          <a:p>
            <a:pPr>
              <a:lnSpc>
                <a:spcPct val="80000"/>
              </a:lnSpc>
              <a:buFontTx/>
              <a:buNone/>
            </a:pPr>
            <a:r>
              <a:rPr lang="sr-Latn-RS" altLang="sr-Latn-RS" sz="1800" dirty="0" smtClean="0">
                <a:latin typeface="Times New Roman" panose="02020603050405020304" pitchFamily="18" charset="0"/>
              </a:rPr>
              <a:t>           </a:t>
            </a:r>
            <a:r>
              <a:rPr lang="en" altLang="sr-Latn-RS" sz="1800" dirty="0" smtClean="0">
                <a:latin typeface="Times New Roman" panose="02020603050405020304" pitchFamily="18" charset="0"/>
              </a:rPr>
              <a:t>homocysteine</a:t>
            </a:r>
            <a:r>
              <a:rPr lang="en" altLang="sr-Latn-RS" sz="1600" dirty="0" smtClean="0">
                <a:latin typeface="Times New Roman" panose="02020603050405020304" pitchFamily="18" charset="0"/>
              </a:rPr>
              <a:t>                                               </a:t>
            </a:r>
            <a:r>
              <a:rPr lang="sr-Latn-RS" altLang="sr-Latn-RS" sz="1600" dirty="0" smtClean="0">
                <a:latin typeface="Times New Roman" panose="02020603050405020304" pitchFamily="18" charset="0"/>
              </a:rPr>
              <a:t>     </a:t>
            </a:r>
            <a:r>
              <a:rPr lang="en" altLang="sr-Latn-RS" sz="1800" dirty="0" smtClean="0">
                <a:latin typeface="Times New Roman" panose="02020603050405020304" pitchFamily="18" charset="0"/>
              </a:rPr>
              <a:t>glycine</a:t>
            </a:r>
          </a:p>
          <a:p>
            <a:pPr algn="ctr">
              <a:lnSpc>
                <a:spcPct val="80000"/>
              </a:lnSpc>
              <a:buFontTx/>
              <a:buNone/>
            </a:pPr>
            <a:endParaRPr lang="sr-Latn-CS" altLang="sr-Latn-RS" sz="1800" baseline="-25000" dirty="0" smtClean="0">
              <a:latin typeface="Times New Roman" panose="02020603050405020304" pitchFamily="18" charset="0"/>
            </a:endParaRPr>
          </a:p>
          <a:p>
            <a:pPr>
              <a:lnSpc>
                <a:spcPct val="80000"/>
              </a:lnSpc>
              <a:buFontTx/>
              <a:buNone/>
            </a:pPr>
            <a:r>
              <a:rPr lang="en" altLang="sr-Latn-RS" sz="1800" baseline="-25000" dirty="0" smtClean="0">
                <a:latin typeface="Times New Roman" panose="02020603050405020304" pitchFamily="18" charset="0"/>
              </a:rPr>
              <a:t>                        </a:t>
            </a:r>
            <a:r>
              <a:rPr lang="en" altLang="sr-Latn-RS" sz="1800" dirty="0" smtClean="0">
                <a:latin typeface="Times New Roman" panose="02020603050405020304" pitchFamily="18" charset="0"/>
              </a:rPr>
              <a:t>N </a:t>
            </a:r>
            <a:r>
              <a:rPr lang="en" altLang="sr-Latn-RS" sz="1800" baseline="30000" dirty="0" smtClean="0">
                <a:latin typeface="Times New Roman" panose="02020603050405020304" pitchFamily="18" charset="0"/>
              </a:rPr>
              <a:t>5 </a:t>
            </a:r>
            <a:r>
              <a:rPr lang="en" altLang="sr-Latn-RS" sz="1800" dirty="0" smtClean="0">
                <a:latin typeface="Times New Roman" panose="02020603050405020304" pitchFamily="18" charset="0"/>
              </a:rPr>
              <a:t>methyl FH </a:t>
            </a:r>
            <a:r>
              <a:rPr lang="en" altLang="sr-Latn-RS" sz="1800" baseline="-25000" dirty="0" smtClean="0">
                <a:latin typeface="Times New Roman" panose="02020603050405020304" pitchFamily="18" charset="0"/>
              </a:rPr>
              <a:t>4</a:t>
            </a:r>
          </a:p>
          <a:p>
            <a:pPr algn="ctr">
              <a:lnSpc>
                <a:spcPct val="80000"/>
              </a:lnSpc>
              <a:buFontTx/>
              <a:buNone/>
            </a:pPr>
            <a:r>
              <a:rPr lang="sr-Latn-RS" altLang="sr-Latn-RS" sz="1800" dirty="0" smtClean="0">
                <a:latin typeface="Times New Roman" panose="02020603050405020304" pitchFamily="18" charset="0"/>
              </a:rPr>
              <a:t>              </a:t>
            </a:r>
            <a:r>
              <a:rPr lang="en" altLang="sr-Latn-RS" sz="1800" dirty="0" smtClean="0">
                <a:latin typeface="Times New Roman" panose="02020603050405020304" pitchFamily="18" charset="0"/>
              </a:rPr>
              <a:t>N </a:t>
            </a:r>
            <a:r>
              <a:rPr lang="en" altLang="sr-Latn-RS" sz="1800" baseline="30000" dirty="0" smtClean="0">
                <a:latin typeface="Times New Roman" panose="02020603050405020304" pitchFamily="18" charset="0"/>
              </a:rPr>
              <a:t>5 </a:t>
            </a:r>
            <a:r>
              <a:rPr lang="en" altLang="sr-Latn-RS" sz="1800" dirty="0" smtClean="0">
                <a:latin typeface="Times New Roman" panose="02020603050405020304" pitchFamily="18" charset="0"/>
              </a:rPr>
              <a:t>, N </a:t>
            </a:r>
            <a:r>
              <a:rPr lang="en" altLang="sr-Latn-RS" sz="1800" baseline="30000" dirty="0" smtClean="0">
                <a:latin typeface="Times New Roman" panose="02020603050405020304" pitchFamily="18" charset="0"/>
              </a:rPr>
              <a:t>10 </a:t>
            </a:r>
            <a:r>
              <a:rPr lang="en" altLang="sr-Latn-RS" sz="1800" dirty="0" smtClean="0">
                <a:latin typeface="Times New Roman" panose="02020603050405020304" pitchFamily="18" charset="0"/>
              </a:rPr>
              <a:t>-methylene-tetrahydrofolate</a:t>
            </a:r>
            <a:r>
              <a:rPr lang="en" altLang="sr-Latn-RS" sz="2800" dirty="0" smtClean="0">
                <a:latin typeface="Times New Roman" panose="02020603050405020304" pitchFamily="18" charset="0"/>
              </a:rPr>
              <a:t> </a:t>
            </a:r>
          </a:p>
          <a:p>
            <a:pPr algn="ctr">
              <a:lnSpc>
                <a:spcPct val="80000"/>
              </a:lnSpc>
              <a:buFontTx/>
              <a:buNone/>
            </a:pPr>
            <a:endParaRPr lang="sr-Latn-CS" altLang="sr-Latn-RS" sz="1400" dirty="0" smtClean="0">
              <a:latin typeface="Times New Roman" panose="02020603050405020304" pitchFamily="18" charset="0"/>
            </a:endParaRPr>
          </a:p>
          <a:p>
            <a:pPr algn="ctr">
              <a:lnSpc>
                <a:spcPct val="80000"/>
              </a:lnSpc>
              <a:buFontTx/>
              <a:buNone/>
            </a:pPr>
            <a:r>
              <a:rPr lang="en" altLang="sr-Latn-RS" sz="1600" dirty="0" smtClean="0">
                <a:latin typeface="Times New Roman" panose="02020603050405020304" pitchFamily="18" charset="0"/>
              </a:rPr>
              <a:t>                       </a:t>
            </a:r>
          </a:p>
          <a:p>
            <a:pPr algn="ctr">
              <a:lnSpc>
                <a:spcPct val="80000"/>
              </a:lnSpc>
              <a:buFontTx/>
              <a:buNone/>
            </a:pPr>
            <a:r>
              <a:rPr lang="en" altLang="sr-Latn-RS" sz="1600" dirty="0" smtClean="0">
                <a:latin typeface="Times New Roman" panose="02020603050405020304" pitchFamily="18" charset="0"/>
              </a:rPr>
              <a:t> </a:t>
            </a:r>
            <a:r>
              <a:rPr lang="en" altLang="sr-Latn-RS" sz="1800" dirty="0" smtClean="0">
                <a:latin typeface="Times New Roman" panose="02020603050405020304" pitchFamily="18" charset="0"/>
              </a:rPr>
              <a:t>Deoxyuridilate</a:t>
            </a:r>
            <a:r>
              <a:rPr lang="sr-Latn-RS" altLang="sr-Latn-RS" sz="1800" dirty="0" smtClean="0">
                <a:latin typeface="Times New Roman" panose="02020603050405020304" pitchFamily="18" charset="0"/>
              </a:rPr>
              <a:t>                  </a:t>
            </a:r>
            <a:r>
              <a:rPr lang="en" altLang="sr-Latn-RS" sz="1800" dirty="0" smtClean="0">
                <a:latin typeface="Times New Roman" panose="02020603050405020304" pitchFamily="18" charset="0"/>
              </a:rPr>
              <a:t> thymidylate + FH </a:t>
            </a:r>
            <a:r>
              <a:rPr lang="en" altLang="sr-Latn-RS" sz="1800" baseline="-25000" dirty="0" smtClean="0">
                <a:latin typeface="Times New Roman" panose="02020603050405020304" pitchFamily="18" charset="0"/>
              </a:rPr>
              <a:t>2</a:t>
            </a:r>
          </a:p>
          <a:p>
            <a:pPr algn="ctr">
              <a:lnSpc>
                <a:spcPct val="80000"/>
              </a:lnSpc>
              <a:buFontTx/>
              <a:buNone/>
            </a:pPr>
            <a:endParaRPr lang="sr-Latn-CS" altLang="sr-Latn-RS" sz="1800" dirty="0" smtClean="0">
              <a:latin typeface="Times New Roman" panose="02020603050405020304" pitchFamily="18" charset="0"/>
            </a:endParaRPr>
          </a:p>
          <a:p>
            <a:pPr algn="ctr">
              <a:lnSpc>
                <a:spcPct val="80000"/>
              </a:lnSpc>
              <a:buFontTx/>
              <a:buNone/>
            </a:pPr>
            <a:r>
              <a:rPr lang="sr-Latn-RS" altLang="sr-Latn-RS" sz="1800" dirty="0" smtClean="0">
                <a:latin typeface="Times New Roman" panose="02020603050405020304" pitchFamily="18" charset="0"/>
              </a:rPr>
              <a:t>                               </a:t>
            </a:r>
            <a:r>
              <a:rPr lang="en" altLang="sr-Latn-RS" sz="1800" dirty="0" smtClean="0">
                <a:latin typeface="Times New Roman" panose="02020603050405020304" pitchFamily="18" charset="0"/>
              </a:rPr>
              <a:t>Timin</a:t>
            </a:r>
          </a:p>
          <a:p>
            <a:pPr algn="ctr">
              <a:lnSpc>
                <a:spcPct val="80000"/>
              </a:lnSpc>
              <a:buFontTx/>
              <a:buNone/>
            </a:pPr>
            <a:endParaRPr lang="sr-Latn-CS" altLang="sr-Latn-RS" sz="1800" dirty="0" smtClean="0">
              <a:latin typeface="Times New Roman" panose="02020603050405020304" pitchFamily="18" charset="0"/>
            </a:endParaRPr>
          </a:p>
          <a:p>
            <a:pPr algn="ctr">
              <a:lnSpc>
                <a:spcPct val="80000"/>
              </a:lnSpc>
              <a:buFontTx/>
              <a:buNone/>
            </a:pPr>
            <a:r>
              <a:rPr lang="en" altLang="sr-Latn-RS" sz="1600" dirty="0" smtClean="0">
                <a:latin typeface="Times New Roman" panose="02020603050405020304" pitchFamily="18" charset="0"/>
              </a:rPr>
              <a:t>              </a:t>
            </a:r>
            <a:endParaRPr lang="en-US" altLang="sr-Latn-RS" sz="1600" dirty="0" smtClean="0">
              <a:latin typeface="Times New Roman" panose="02020603050405020304" pitchFamily="18" charset="0"/>
            </a:endParaRPr>
          </a:p>
        </p:txBody>
      </p:sp>
      <p:sp>
        <p:nvSpPr>
          <p:cNvPr id="12292" name="AutoShape 4"/>
          <p:cNvSpPr>
            <a:spLocks noChangeArrowheads="1"/>
          </p:cNvSpPr>
          <p:nvPr/>
        </p:nvSpPr>
        <p:spPr bwMode="auto">
          <a:xfrm>
            <a:off x="4500563" y="1844675"/>
            <a:ext cx="144462" cy="217488"/>
          </a:xfrm>
          <a:prstGeom prst="downArrow">
            <a:avLst>
              <a:gd name="adj1" fmla="val 50000"/>
              <a:gd name="adj2" fmla="val 3763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293" name="AutoShape 5"/>
          <p:cNvSpPr>
            <a:spLocks noChangeArrowheads="1"/>
          </p:cNvSpPr>
          <p:nvPr/>
        </p:nvSpPr>
        <p:spPr bwMode="auto">
          <a:xfrm>
            <a:off x="4500563" y="2276475"/>
            <a:ext cx="144462" cy="215900"/>
          </a:xfrm>
          <a:prstGeom prst="downArrow">
            <a:avLst>
              <a:gd name="adj1" fmla="val 50000"/>
              <a:gd name="adj2" fmla="val 3736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294" name="AutoShape 6"/>
          <p:cNvSpPr>
            <a:spLocks noChangeArrowheads="1"/>
          </p:cNvSpPr>
          <p:nvPr/>
        </p:nvSpPr>
        <p:spPr bwMode="auto">
          <a:xfrm>
            <a:off x="4460589" y="3332910"/>
            <a:ext cx="142875" cy="1584325"/>
          </a:xfrm>
          <a:prstGeom prst="downArrow">
            <a:avLst>
              <a:gd name="adj1" fmla="val 50000"/>
              <a:gd name="adj2" fmla="val 27722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295" name="AutoShape 7"/>
          <p:cNvSpPr>
            <a:spLocks noChangeArrowheads="1"/>
          </p:cNvSpPr>
          <p:nvPr/>
        </p:nvSpPr>
        <p:spPr bwMode="auto">
          <a:xfrm>
            <a:off x="4643438" y="3716338"/>
            <a:ext cx="287337" cy="576262"/>
          </a:xfrm>
          <a:prstGeom prst="curvedRightArrow">
            <a:avLst>
              <a:gd name="adj1" fmla="val 40111"/>
              <a:gd name="adj2" fmla="val 80221"/>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296" name="AutoShape 8"/>
          <p:cNvSpPr>
            <a:spLocks noChangeArrowheads="1"/>
          </p:cNvSpPr>
          <p:nvPr/>
        </p:nvSpPr>
        <p:spPr bwMode="auto">
          <a:xfrm>
            <a:off x="4427538" y="5373688"/>
            <a:ext cx="144462" cy="288925"/>
          </a:xfrm>
          <a:prstGeom prst="down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a:r>
              <a:rPr lang="en" altLang="sr-Latn-RS" dirty="0">
                <a:latin typeface="Tahoma" panose="020B0604030504040204" pitchFamily="34" charset="0"/>
              </a:rPr>
              <a:t> </a:t>
            </a:r>
            <a:endParaRPr lang="en-US" altLang="sr-Latn-RS" dirty="0">
              <a:latin typeface="Tahoma" panose="020B0604030504040204" pitchFamily="34" charset="0"/>
            </a:endParaRPr>
          </a:p>
        </p:txBody>
      </p:sp>
      <p:sp>
        <p:nvSpPr>
          <p:cNvPr id="12297" name="AutoShape 9"/>
          <p:cNvSpPr>
            <a:spLocks noChangeArrowheads="1"/>
          </p:cNvSpPr>
          <p:nvPr/>
        </p:nvSpPr>
        <p:spPr bwMode="auto">
          <a:xfrm>
            <a:off x="4047920" y="5830141"/>
            <a:ext cx="759235" cy="79841"/>
          </a:xfrm>
          <a:prstGeom prst="rightArrow">
            <a:avLst>
              <a:gd name="adj1" fmla="val 50000"/>
              <a:gd name="adj2" fmla="val 14782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298" name="AutoShape 10"/>
          <p:cNvSpPr>
            <a:spLocks noChangeArrowheads="1"/>
          </p:cNvSpPr>
          <p:nvPr/>
        </p:nvSpPr>
        <p:spPr bwMode="auto">
          <a:xfrm>
            <a:off x="5292725" y="6021388"/>
            <a:ext cx="144463" cy="288925"/>
          </a:xfrm>
          <a:prstGeom prst="downArrow">
            <a:avLst>
              <a:gd name="adj1" fmla="val 50000"/>
              <a:gd name="adj2"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299" name="AutoShape 11"/>
          <p:cNvSpPr>
            <a:spLocks noChangeArrowheads="1"/>
          </p:cNvSpPr>
          <p:nvPr/>
        </p:nvSpPr>
        <p:spPr bwMode="auto">
          <a:xfrm rot="1661281">
            <a:off x="2484438" y="4941888"/>
            <a:ext cx="503237" cy="142875"/>
          </a:xfrm>
          <a:prstGeom prst="leftArrow">
            <a:avLst>
              <a:gd name="adj1" fmla="val 50000"/>
              <a:gd name="adj2" fmla="val 8805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300" name="AutoShape 12"/>
          <p:cNvSpPr>
            <a:spLocks noChangeArrowheads="1"/>
          </p:cNvSpPr>
          <p:nvPr/>
        </p:nvSpPr>
        <p:spPr bwMode="auto">
          <a:xfrm rot="3352288">
            <a:off x="3344069" y="2856706"/>
            <a:ext cx="152400" cy="2160588"/>
          </a:xfrm>
          <a:prstGeom prst="upArrow">
            <a:avLst>
              <a:gd name="adj1" fmla="val 50000"/>
              <a:gd name="adj2" fmla="val 35442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301" name="AutoShape 13"/>
          <p:cNvSpPr>
            <a:spLocks noChangeArrowheads="1"/>
          </p:cNvSpPr>
          <p:nvPr/>
        </p:nvSpPr>
        <p:spPr bwMode="auto">
          <a:xfrm rot="-1658759">
            <a:off x="2411413" y="3860800"/>
            <a:ext cx="1128712" cy="141288"/>
          </a:xfrm>
          <a:prstGeom prst="curvedUpArrow">
            <a:avLst>
              <a:gd name="adj1" fmla="val 159368"/>
              <a:gd name="adj2" fmla="val 319142"/>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
        <p:nvSpPr>
          <p:cNvPr id="12302" name="AutoShape 14"/>
          <p:cNvSpPr>
            <a:spLocks noChangeArrowheads="1"/>
          </p:cNvSpPr>
          <p:nvPr/>
        </p:nvSpPr>
        <p:spPr bwMode="auto">
          <a:xfrm>
            <a:off x="4500563" y="2781300"/>
            <a:ext cx="144462" cy="215900"/>
          </a:xfrm>
          <a:prstGeom prst="downArrow">
            <a:avLst>
              <a:gd name="adj1" fmla="val 50000"/>
              <a:gd name="adj2" fmla="val 3736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sr-Latn-RS" altLang="sr-Latn-RS"/>
          </a:p>
        </p:txBody>
      </p:sp>
    </p:spTree>
    <p:extLst>
      <p:ext uri="{BB962C8B-B14F-4D97-AF65-F5344CB8AC3E}">
        <p14:creationId xmlns:p14="http://schemas.microsoft.com/office/powerpoint/2010/main" val="36843644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par>
                          <p:cTn id="8" fill="hold" nodeType="afterGroup">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2771">
                                            <p:txEl>
                                              <p:pRg st="0" end="0"/>
                                            </p:txEl>
                                          </p:spTgt>
                                        </p:tgtEl>
                                        <p:attrNameLst>
                                          <p:attrName>style.visibility</p:attrName>
                                        </p:attrNameLst>
                                      </p:cBhvr>
                                      <p:to>
                                        <p:strVal val="visible"/>
                                      </p:to>
                                    </p:set>
                                    <p:animEffect transition="in" filter="checkerboard(across)">
                                      <p:cBhvr>
                                        <p:cTn id="11" dur="500"/>
                                        <p:tgtEl>
                                          <p:spTgt spid="32771">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32771">
                                            <p:txEl>
                                              <p:pRg st="2" end="2"/>
                                            </p:txEl>
                                          </p:spTgt>
                                        </p:tgtEl>
                                        <p:attrNameLst>
                                          <p:attrName>style.visibility</p:attrName>
                                        </p:attrNameLst>
                                      </p:cBhvr>
                                      <p:to>
                                        <p:strVal val="visible"/>
                                      </p:to>
                                    </p:set>
                                    <p:animEffect transition="in" filter="checkerboard(across)">
                                      <p:cBhvr>
                                        <p:cTn id="16" dur="500"/>
                                        <p:tgtEl>
                                          <p:spTgt spid="32771">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2771">
                                            <p:txEl>
                                              <p:pRg st="5" end="5"/>
                                            </p:txEl>
                                          </p:spTgt>
                                        </p:tgtEl>
                                        <p:attrNameLst>
                                          <p:attrName>style.visibility</p:attrName>
                                        </p:attrNameLst>
                                      </p:cBhvr>
                                      <p:to>
                                        <p:strVal val="visible"/>
                                      </p:to>
                                    </p:set>
                                    <p:animEffect transition="in" filter="checkerboard(across)">
                                      <p:cBhvr>
                                        <p:cTn id="21" dur="500"/>
                                        <p:tgtEl>
                                          <p:spTgt spid="32771">
                                            <p:txEl>
                                              <p:pRg st="5" end="5"/>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2771">
                                            <p:txEl>
                                              <p:pRg st="7" end="7"/>
                                            </p:txEl>
                                          </p:spTgt>
                                        </p:tgtEl>
                                        <p:attrNameLst>
                                          <p:attrName>style.visibility</p:attrName>
                                        </p:attrNameLst>
                                      </p:cBhvr>
                                      <p:to>
                                        <p:strVal val="visible"/>
                                      </p:to>
                                    </p:set>
                                    <p:animEffect transition="in" filter="checkerboard(across)">
                                      <p:cBhvr>
                                        <p:cTn id="26" dur="500"/>
                                        <p:tgtEl>
                                          <p:spTgt spid="32771">
                                            <p:txEl>
                                              <p:pRg st="7" end="7"/>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32771">
                                            <p:txEl>
                                              <p:pRg st="8" end="8"/>
                                            </p:txEl>
                                          </p:spTgt>
                                        </p:tgtEl>
                                        <p:attrNameLst>
                                          <p:attrName>style.visibility</p:attrName>
                                        </p:attrNameLst>
                                      </p:cBhvr>
                                      <p:to>
                                        <p:strVal val="visible"/>
                                      </p:to>
                                    </p:set>
                                    <p:animEffect transition="in" filter="checkerboard(across)">
                                      <p:cBhvr>
                                        <p:cTn id="31" dur="500"/>
                                        <p:tgtEl>
                                          <p:spTgt spid="32771">
                                            <p:txEl>
                                              <p:pRg st="8" end="8"/>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32771">
                                            <p:txEl>
                                              <p:pRg st="9" end="9"/>
                                            </p:txEl>
                                          </p:spTgt>
                                        </p:tgtEl>
                                        <p:attrNameLst>
                                          <p:attrName>style.visibility</p:attrName>
                                        </p:attrNameLst>
                                      </p:cBhvr>
                                      <p:to>
                                        <p:strVal val="visible"/>
                                      </p:to>
                                    </p:set>
                                    <p:animEffect transition="in" filter="checkerboard(across)">
                                      <p:cBhvr>
                                        <p:cTn id="36" dur="500"/>
                                        <p:tgtEl>
                                          <p:spTgt spid="32771">
                                            <p:txEl>
                                              <p:pRg st="9" end="9"/>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32771">
                                            <p:txEl>
                                              <p:pRg st="10" end="10"/>
                                            </p:txEl>
                                          </p:spTgt>
                                        </p:tgtEl>
                                        <p:attrNameLst>
                                          <p:attrName>style.visibility</p:attrName>
                                        </p:attrNameLst>
                                      </p:cBhvr>
                                      <p:to>
                                        <p:strVal val="visible"/>
                                      </p:to>
                                    </p:set>
                                    <p:animEffect transition="in" filter="checkerboard(across)">
                                      <p:cBhvr>
                                        <p:cTn id="41" dur="500"/>
                                        <p:tgtEl>
                                          <p:spTgt spid="32771">
                                            <p:txEl>
                                              <p:pRg st="10" end="10"/>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32771">
                                            <p:txEl>
                                              <p:pRg st="11" end="11"/>
                                            </p:txEl>
                                          </p:spTgt>
                                        </p:tgtEl>
                                        <p:attrNameLst>
                                          <p:attrName>style.visibility</p:attrName>
                                        </p:attrNameLst>
                                      </p:cBhvr>
                                      <p:to>
                                        <p:strVal val="visible"/>
                                      </p:to>
                                    </p:set>
                                    <p:animEffect transition="in" filter="checkerboard(across)">
                                      <p:cBhvr>
                                        <p:cTn id="46" dur="500"/>
                                        <p:tgtEl>
                                          <p:spTgt spid="32771">
                                            <p:txEl>
                                              <p:pRg st="11" end="11"/>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2771">
                                            <p:txEl>
                                              <p:pRg st="13" end="13"/>
                                            </p:txEl>
                                          </p:spTgt>
                                        </p:tgtEl>
                                        <p:attrNameLst>
                                          <p:attrName>style.visibility</p:attrName>
                                        </p:attrNameLst>
                                      </p:cBhvr>
                                      <p:to>
                                        <p:strVal val="visible"/>
                                      </p:to>
                                    </p:set>
                                    <p:animEffect transition="in" filter="checkerboard(across)">
                                      <p:cBhvr>
                                        <p:cTn id="51" dur="500"/>
                                        <p:tgtEl>
                                          <p:spTgt spid="32771">
                                            <p:txEl>
                                              <p:pRg st="13" end="13"/>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32771">
                                            <p:txEl>
                                              <p:pRg st="14" end="14"/>
                                            </p:txEl>
                                          </p:spTgt>
                                        </p:tgtEl>
                                        <p:attrNameLst>
                                          <p:attrName>style.visibility</p:attrName>
                                        </p:attrNameLst>
                                      </p:cBhvr>
                                      <p:to>
                                        <p:strVal val="visible"/>
                                      </p:to>
                                    </p:set>
                                    <p:animEffect transition="in" filter="checkerboard(across)">
                                      <p:cBhvr>
                                        <p:cTn id="56" dur="500"/>
                                        <p:tgtEl>
                                          <p:spTgt spid="32771">
                                            <p:txEl>
                                              <p:pRg st="14" end="14"/>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32771">
                                            <p:txEl>
                                              <p:pRg st="16" end="16"/>
                                            </p:txEl>
                                          </p:spTgt>
                                        </p:tgtEl>
                                        <p:attrNameLst>
                                          <p:attrName>style.visibility</p:attrName>
                                        </p:attrNameLst>
                                      </p:cBhvr>
                                      <p:to>
                                        <p:strVal val="visible"/>
                                      </p:to>
                                    </p:set>
                                    <p:animEffect transition="in" filter="checkerboard(across)">
                                      <p:cBhvr>
                                        <p:cTn id="61" dur="500"/>
                                        <p:tgtEl>
                                          <p:spTgt spid="32771">
                                            <p:txEl>
                                              <p:pRg st="16" end="16"/>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5" presetClass="entr" presetSubtype="10" fill="hold" grpId="0" nodeType="clickEffect">
                                  <p:stCondLst>
                                    <p:cond delay="0"/>
                                  </p:stCondLst>
                                  <p:childTnLst>
                                    <p:set>
                                      <p:cBhvr>
                                        <p:cTn id="65" dur="1" fill="hold">
                                          <p:stCondLst>
                                            <p:cond delay="0"/>
                                          </p:stCondLst>
                                        </p:cTn>
                                        <p:tgtEl>
                                          <p:spTgt spid="32771">
                                            <p:txEl>
                                              <p:pRg st="17" end="17"/>
                                            </p:txEl>
                                          </p:spTgt>
                                        </p:tgtEl>
                                        <p:attrNameLst>
                                          <p:attrName>style.visibility</p:attrName>
                                        </p:attrNameLst>
                                      </p:cBhvr>
                                      <p:to>
                                        <p:strVal val="visible"/>
                                      </p:to>
                                    </p:set>
                                    <p:animEffect transition="in" filter="checkerboard(across)">
                                      <p:cBhvr>
                                        <p:cTn id="66" dur="500"/>
                                        <p:tgtEl>
                                          <p:spTgt spid="32771">
                                            <p:txEl>
                                              <p:pRg st="17" end="17"/>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32771">
                                            <p:txEl>
                                              <p:pRg st="19" end="19"/>
                                            </p:txEl>
                                          </p:spTgt>
                                        </p:tgtEl>
                                        <p:attrNameLst>
                                          <p:attrName>style.visibility</p:attrName>
                                        </p:attrNameLst>
                                      </p:cBhvr>
                                      <p:to>
                                        <p:strVal val="visible"/>
                                      </p:to>
                                    </p:set>
                                    <p:animEffect transition="in" filter="checkerboard(across)">
                                      <p:cBhvr>
                                        <p:cTn id="71" dur="500"/>
                                        <p:tgtEl>
                                          <p:spTgt spid="32771">
                                            <p:txEl>
                                              <p:pRg st="19" end="19"/>
                                            </p:txEl>
                                          </p:spTgt>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5" presetClass="entr" presetSubtype="10" fill="hold" grpId="0" nodeType="clickEffect">
                                  <p:stCondLst>
                                    <p:cond delay="0"/>
                                  </p:stCondLst>
                                  <p:childTnLst>
                                    <p:set>
                                      <p:cBhvr>
                                        <p:cTn id="75" dur="1" fill="hold">
                                          <p:stCondLst>
                                            <p:cond delay="0"/>
                                          </p:stCondLst>
                                        </p:cTn>
                                        <p:tgtEl>
                                          <p:spTgt spid="32771">
                                            <p:txEl>
                                              <p:pRg st="21" end="21"/>
                                            </p:txEl>
                                          </p:spTgt>
                                        </p:tgtEl>
                                        <p:attrNameLst>
                                          <p:attrName>style.visibility</p:attrName>
                                        </p:attrNameLst>
                                      </p:cBhvr>
                                      <p:to>
                                        <p:strVal val="visible"/>
                                      </p:to>
                                    </p:set>
                                    <p:animEffect transition="in" filter="checkerboard(across)">
                                      <p:cBhvr>
                                        <p:cTn id="76" dur="500"/>
                                        <p:tgtEl>
                                          <p:spTgt spid="32771">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 altLang="sr-Latn-RS" sz="3200" smtClean="0">
                <a:solidFill>
                  <a:srgbClr val="FF0000"/>
                </a:solidFill>
                <a:latin typeface="Times New Roman" panose="02020603050405020304" pitchFamily="18" charset="0"/>
              </a:rPr>
              <a:t>Pernicious anemia</a:t>
            </a:r>
          </a:p>
        </p:txBody>
      </p:sp>
      <p:sp>
        <p:nvSpPr>
          <p:cNvPr id="29699" name="Rectangle 3"/>
          <p:cNvSpPr>
            <a:spLocks noGrp="1" noChangeArrowheads="1"/>
          </p:cNvSpPr>
          <p:nvPr>
            <p:ph type="body" idx="1"/>
          </p:nvPr>
        </p:nvSpPr>
        <p:spPr/>
        <p:txBody>
          <a:bodyPr/>
          <a:lstStyle/>
          <a:p>
            <a:pPr>
              <a:lnSpc>
                <a:spcPct val="90000"/>
              </a:lnSpc>
            </a:pPr>
            <a:r>
              <a:rPr lang="en" altLang="sr-Latn-RS" smtClean="0">
                <a:latin typeface="Times New Roman" panose="02020603050405020304" pitchFamily="18" charset="0"/>
              </a:rPr>
              <a:t>Megaloblastic anemia caused by IF deficiency</a:t>
            </a:r>
          </a:p>
          <a:p>
            <a:pPr>
              <a:lnSpc>
                <a:spcPct val="90000"/>
              </a:lnSpc>
            </a:pPr>
            <a:r>
              <a:rPr lang="en" altLang="sr-Latn-RS" smtClean="0">
                <a:latin typeface="Times New Roman" panose="02020603050405020304" pitchFamily="18" charset="0"/>
              </a:rPr>
              <a:t>Hereditary basis</a:t>
            </a:r>
          </a:p>
          <a:p>
            <a:pPr>
              <a:lnSpc>
                <a:spcPct val="90000"/>
              </a:lnSpc>
            </a:pPr>
            <a:r>
              <a:rPr lang="en" altLang="sr-Latn-RS" smtClean="0">
                <a:latin typeface="Times New Roman" panose="02020603050405020304" pitchFamily="18" charset="0"/>
              </a:rPr>
              <a:t>Association with other autoimmune diseases</a:t>
            </a:r>
          </a:p>
          <a:p>
            <a:pPr>
              <a:lnSpc>
                <a:spcPct val="90000"/>
              </a:lnSpc>
            </a:pPr>
            <a:r>
              <a:rPr lang="en" altLang="sr-Latn-RS" smtClean="0">
                <a:latin typeface="Times New Roman" panose="02020603050405020304" pitchFamily="18" charset="0"/>
              </a:rPr>
              <a:t>At against parietal cells and/or against IF</a:t>
            </a:r>
          </a:p>
          <a:p>
            <a:pPr>
              <a:lnSpc>
                <a:spcPct val="90000"/>
              </a:lnSpc>
            </a:pPr>
            <a:r>
              <a:rPr lang="en" altLang="sr-Latn-RS" smtClean="0">
                <a:latin typeface="Times New Roman" panose="02020603050405020304" pitchFamily="18" charset="0"/>
              </a:rPr>
              <a:t>The gastric mucosa is thin and atrophic with infiltrates of lymphocytes and plasma cells.</a:t>
            </a:r>
            <a:endParaRPr lang="sr-Latn-CS" altLang="sr-Latn-RS" smtClean="0">
              <a:latin typeface="Times New Roman" panose="02020603050405020304" pitchFamily="18" charset="0"/>
            </a:endParaRPr>
          </a:p>
          <a:p>
            <a:pPr>
              <a:lnSpc>
                <a:spcPct val="90000"/>
              </a:lnSpc>
            </a:pPr>
            <a:endParaRPr lang="en-US" altLang="sr-Latn-RS" smtClean="0"/>
          </a:p>
        </p:txBody>
      </p:sp>
    </p:spTree>
    <p:extLst>
      <p:ext uri="{BB962C8B-B14F-4D97-AF65-F5344CB8AC3E}">
        <p14:creationId xmlns:p14="http://schemas.microsoft.com/office/powerpoint/2010/main" val="9344721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linds(horizontal)">
                                      <p:cBhvr>
                                        <p:cTn id="7" dur="500"/>
                                        <p:tgtEl>
                                          <p:spTgt spid="29698"/>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9699">
                                            <p:txEl>
                                              <p:pRg st="0" end="0"/>
                                            </p:txEl>
                                          </p:spTgt>
                                        </p:tgtEl>
                                        <p:attrNameLst>
                                          <p:attrName>style.visibility</p:attrName>
                                        </p:attrNameLst>
                                      </p:cBhvr>
                                      <p:to>
                                        <p:strVal val="visible"/>
                                      </p:to>
                                    </p:set>
                                    <p:animEffect transition="in" filter="blinds(horizontal)">
                                      <p:cBhvr>
                                        <p:cTn id="11" dur="500"/>
                                        <p:tgtEl>
                                          <p:spTgt spid="29699">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9699">
                                            <p:txEl>
                                              <p:pRg st="1" end="1"/>
                                            </p:txEl>
                                          </p:spTgt>
                                        </p:tgtEl>
                                        <p:attrNameLst>
                                          <p:attrName>style.visibility</p:attrName>
                                        </p:attrNameLst>
                                      </p:cBhvr>
                                      <p:to>
                                        <p:strVal val="visible"/>
                                      </p:to>
                                    </p:set>
                                    <p:animEffect transition="in" filter="blinds(horizontal)">
                                      <p:cBhvr>
                                        <p:cTn id="15" dur="500"/>
                                        <p:tgtEl>
                                          <p:spTgt spid="29699">
                                            <p:txEl>
                                              <p:pRg st="1" end="1"/>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29699">
                                            <p:txEl>
                                              <p:pRg st="2" end="2"/>
                                            </p:txEl>
                                          </p:spTgt>
                                        </p:tgtEl>
                                        <p:attrNameLst>
                                          <p:attrName>style.visibility</p:attrName>
                                        </p:attrNameLst>
                                      </p:cBhvr>
                                      <p:to>
                                        <p:strVal val="visible"/>
                                      </p:to>
                                    </p:set>
                                    <p:animEffect transition="in" filter="blinds(horizontal)">
                                      <p:cBhvr>
                                        <p:cTn id="19" dur="500"/>
                                        <p:tgtEl>
                                          <p:spTgt spid="29699">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29699">
                                            <p:txEl>
                                              <p:pRg st="3" end="3"/>
                                            </p:txEl>
                                          </p:spTgt>
                                        </p:tgtEl>
                                        <p:attrNameLst>
                                          <p:attrName>style.visibility</p:attrName>
                                        </p:attrNameLst>
                                      </p:cBhvr>
                                      <p:to>
                                        <p:strVal val="visible"/>
                                      </p:to>
                                    </p:set>
                                    <p:animEffect transition="in" filter="blinds(horizontal)">
                                      <p:cBhvr>
                                        <p:cTn id="24" dur="500"/>
                                        <p:tgtEl>
                                          <p:spTgt spid="29699">
                                            <p:txEl>
                                              <p:pRg st="3" end="3"/>
                                            </p:txEl>
                                          </p:spTgt>
                                        </p:tgtEl>
                                      </p:cBhvr>
                                    </p:animEffect>
                                  </p:childTnLst>
                                </p:cTn>
                              </p:par>
                            </p:childTnLst>
                          </p:cTn>
                        </p:par>
                        <p:par>
                          <p:cTn id="25" fill="hold" nodeType="afterGroup">
                            <p:stCondLst>
                              <p:cond delay="500"/>
                            </p:stCondLst>
                            <p:childTnLst>
                              <p:par>
                                <p:cTn id="26" presetID="3" presetClass="entr" presetSubtype="10" fill="hold" grpId="0" nodeType="afterEffect">
                                  <p:stCondLst>
                                    <p:cond delay="0"/>
                                  </p:stCondLst>
                                  <p:childTnLst>
                                    <p:set>
                                      <p:cBhvr>
                                        <p:cTn id="27" dur="1" fill="hold">
                                          <p:stCondLst>
                                            <p:cond delay="0"/>
                                          </p:stCondLst>
                                        </p:cTn>
                                        <p:tgtEl>
                                          <p:spTgt spid="29699">
                                            <p:txEl>
                                              <p:pRg st="4" end="4"/>
                                            </p:txEl>
                                          </p:spTgt>
                                        </p:tgtEl>
                                        <p:attrNameLst>
                                          <p:attrName>style.visibility</p:attrName>
                                        </p:attrNameLst>
                                      </p:cBhvr>
                                      <p:to>
                                        <p:strVal val="visible"/>
                                      </p:to>
                                    </p:set>
                                    <p:animEffect transition="in" filter="blinds(horizontal)">
                                      <p:cBhvr>
                                        <p:cTn id="28" dur="500"/>
                                        <p:tgtEl>
                                          <p:spTgt spid="296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sr-Latn-RS" altLang="sr-Latn-RS" sz="3200" dirty="0" err="1" smtClean="0">
                <a:solidFill>
                  <a:srgbClr val="FF0000"/>
                </a:solidFill>
                <a:latin typeface="Times New Roman" panose="02020603050405020304" pitchFamily="18" charset="0"/>
              </a:rPr>
              <a:t>Signs</a:t>
            </a:r>
            <a:r>
              <a:rPr lang="sr-Latn-RS" altLang="sr-Latn-RS" sz="3200" dirty="0" smtClean="0">
                <a:solidFill>
                  <a:srgbClr val="FF0000"/>
                </a:solidFill>
                <a:latin typeface="Times New Roman" panose="02020603050405020304" pitchFamily="18" charset="0"/>
              </a:rPr>
              <a:t> </a:t>
            </a:r>
            <a:r>
              <a:rPr lang="sr-Latn-RS" altLang="sr-Latn-RS" sz="3200" dirty="0" err="1" smtClean="0">
                <a:solidFill>
                  <a:srgbClr val="FF0000"/>
                </a:solidFill>
                <a:latin typeface="Times New Roman" panose="02020603050405020304" pitchFamily="18" charset="0"/>
              </a:rPr>
              <a:t>and</a:t>
            </a:r>
            <a:r>
              <a:rPr lang="sr-Latn-RS" altLang="sr-Latn-RS" sz="3200" dirty="0" smtClean="0">
                <a:solidFill>
                  <a:srgbClr val="FF0000"/>
                </a:solidFill>
                <a:latin typeface="Times New Roman" panose="02020603050405020304" pitchFamily="18" charset="0"/>
              </a:rPr>
              <a:t> </a:t>
            </a:r>
            <a:r>
              <a:rPr lang="sr-Latn-RS" altLang="sr-Latn-RS" sz="3200" dirty="0" err="1" smtClean="0">
                <a:solidFill>
                  <a:srgbClr val="FF0000"/>
                </a:solidFill>
                <a:latin typeface="Times New Roman" panose="02020603050405020304" pitchFamily="18" charset="0"/>
              </a:rPr>
              <a:t>sympthoms</a:t>
            </a:r>
            <a:endParaRPr lang="en-US" altLang="sr-Latn-RS" sz="3200" dirty="0" smtClean="0">
              <a:solidFill>
                <a:srgbClr val="FF0000"/>
              </a:solidFill>
              <a:latin typeface="Times New Roman" panose="02020603050405020304" pitchFamily="18" charset="0"/>
            </a:endParaRPr>
          </a:p>
        </p:txBody>
      </p:sp>
      <p:sp>
        <p:nvSpPr>
          <p:cNvPr id="30723" name="Rectangle 3"/>
          <p:cNvSpPr>
            <a:spLocks noGrp="1" noChangeArrowheads="1"/>
          </p:cNvSpPr>
          <p:nvPr>
            <p:ph type="body" idx="1"/>
          </p:nvPr>
        </p:nvSpPr>
        <p:spPr/>
        <p:txBody>
          <a:bodyPr/>
          <a:lstStyle/>
          <a:p>
            <a:pPr>
              <a:lnSpc>
                <a:spcPct val="80000"/>
              </a:lnSpc>
            </a:pPr>
            <a:r>
              <a:rPr lang="en" altLang="sr-Latn-RS" sz="2800" smtClean="0">
                <a:latin typeface="Times New Roman" panose="02020603050405020304" pitchFamily="18" charset="0"/>
              </a:rPr>
              <a:t>It occurs gradually, imperceptibly</a:t>
            </a:r>
          </a:p>
          <a:p>
            <a:pPr>
              <a:lnSpc>
                <a:spcPct val="80000"/>
              </a:lnSpc>
            </a:pPr>
            <a:r>
              <a:rPr lang="en" altLang="sr-Latn-RS" sz="2800" smtClean="0">
                <a:latin typeface="Times New Roman" panose="02020603050405020304" pitchFamily="18" charset="0"/>
              </a:rPr>
              <a:t>Manifestations:</a:t>
            </a:r>
          </a:p>
          <a:p>
            <a:pPr>
              <a:lnSpc>
                <a:spcPct val="80000"/>
              </a:lnSpc>
              <a:buFontTx/>
              <a:buNone/>
            </a:pPr>
            <a:r>
              <a:rPr lang="en" altLang="sr-Latn-RS" sz="2800" smtClean="0">
                <a:latin typeface="Times New Roman" panose="02020603050405020304" pitchFamily="18" charset="0"/>
              </a:rPr>
              <a:t>- symptoms and signs of anemia</a:t>
            </a:r>
          </a:p>
          <a:p>
            <a:pPr>
              <a:lnSpc>
                <a:spcPct val="80000"/>
              </a:lnSpc>
              <a:buFontTx/>
              <a:buNone/>
            </a:pPr>
            <a:r>
              <a:rPr lang="en" altLang="sr-Latn-RS" sz="2800" smtClean="0">
                <a:latin typeface="Times New Roman" panose="02020603050405020304" pitchFamily="18" charset="0"/>
              </a:rPr>
              <a:t>- symptoms and signs of the digestive system </a:t>
            </a:r>
            <a:r>
              <a:rPr lang="en" altLang="sr-Latn-RS" sz="2800" smtClean="0"/>
              <a:t>- </a:t>
            </a:r>
            <a:r>
              <a:rPr lang="en" altLang="sr-Latn-RS" sz="2800" smtClean="0">
                <a:latin typeface="Times New Roman" panose="02020603050405020304" pitchFamily="18" charset="0"/>
              </a:rPr>
              <a:t>nausea, disgust, vomiting, diarrhea, dull pain in the mouth, flatulence, Hunter's glossitis.</a:t>
            </a:r>
          </a:p>
          <a:p>
            <a:pPr>
              <a:lnSpc>
                <a:spcPct val="80000"/>
              </a:lnSpc>
              <a:buFontTx/>
              <a:buNone/>
            </a:pPr>
            <a:r>
              <a:rPr lang="en" altLang="sr-Latn-RS" sz="2800" smtClean="0">
                <a:latin typeface="Times New Roman" panose="02020603050405020304" pitchFamily="18" charset="0"/>
              </a:rPr>
              <a:t>- neurological breakdowns </a:t>
            </a:r>
            <a:r>
              <a:rPr lang="en" altLang="sr-Latn-RS" sz="2800" smtClean="0"/>
              <a:t>- </a:t>
            </a:r>
            <a:r>
              <a:rPr lang="en" altLang="sr-Latn-RS" sz="2800" smtClean="0">
                <a:latin typeface="Times New Roman" panose="02020603050405020304" pitchFamily="18" charset="0"/>
              </a:rPr>
              <a:t>a consequence of degenerative changes in the lateral and posterior columns of the spinal cord, and later in the peripheral nerves and brain. These are uncoordinated gait, paresthesias, psychological changes.</a:t>
            </a:r>
            <a:endParaRPr lang="sr-Cyrl-CS" altLang="sr-Latn-RS" sz="2800" smtClean="0"/>
          </a:p>
        </p:txBody>
      </p:sp>
    </p:spTree>
    <p:extLst>
      <p:ext uri="{BB962C8B-B14F-4D97-AF65-F5344CB8AC3E}">
        <p14:creationId xmlns:p14="http://schemas.microsoft.com/office/powerpoint/2010/main" val="36823759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blinds(horizontal)">
                                      <p:cBhvr>
                                        <p:cTn id="7" dur="500"/>
                                        <p:tgtEl>
                                          <p:spTgt spid="30722"/>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0723">
                                            <p:txEl>
                                              <p:pRg st="0" end="0"/>
                                            </p:txEl>
                                          </p:spTgt>
                                        </p:tgtEl>
                                        <p:attrNameLst>
                                          <p:attrName>style.visibility</p:attrName>
                                        </p:attrNameLst>
                                      </p:cBhvr>
                                      <p:to>
                                        <p:strVal val="visible"/>
                                      </p:to>
                                    </p:set>
                                    <p:animEffect transition="in" filter="blinds(horizontal)">
                                      <p:cBhvr>
                                        <p:cTn id="11" dur="500"/>
                                        <p:tgtEl>
                                          <p:spTgt spid="30723">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0723">
                                            <p:txEl>
                                              <p:pRg st="1" end="1"/>
                                            </p:txEl>
                                          </p:spTgt>
                                        </p:tgtEl>
                                        <p:attrNameLst>
                                          <p:attrName>style.visibility</p:attrName>
                                        </p:attrNameLst>
                                      </p:cBhvr>
                                      <p:to>
                                        <p:strVal val="visible"/>
                                      </p:to>
                                    </p:set>
                                    <p:animEffect transition="in" filter="blinds(horizontal)">
                                      <p:cBhvr>
                                        <p:cTn id="15" dur="500"/>
                                        <p:tgtEl>
                                          <p:spTgt spid="30723">
                                            <p:txEl>
                                              <p:pRg st="1" end="1"/>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30723">
                                            <p:txEl>
                                              <p:pRg st="2" end="2"/>
                                            </p:txEl>
                                          </p:spTgt>
                                        </p:tgtEl>
                                        <p:attrNameLst>
                                          <p:attrName>style.visibility</p:attrName>
                                        </p:attrNameLst>
                                      </p:cBhvr>
                                      <p:to>
                                        <p:strVal val="visible"/>
                                      </p:to>
                                    </p:set>
                                    <p:animEffect transition="in" filter="blinds(horizontal)">
                                      <p:cBhvr>
                                        <p:cTn id="19" dur="500"/>
                                        <p:tgtEl>
                                          <p:spTgt spid="30723">
                                            <p:txEl>
                                              <p:pRg st="2" end="2"/>
                                            </p:txEl>
                                          </p:spTgt>
                                        </p:tgtEl>
                                      </p:cBhvr>
                                    </p:animEffect>
                                  </p:childTnLst>
                                </p:cTn>
                              </p:par>
                            </p:childTnLst>
                          </p:cTn>
                        </p:par>
                        <p:par>
                          <p:cTn id="20" fill="hold" nodeType="afterGroup">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30723">
                                            <p:txEl>
                                              <p:pRg st="3" end="3"/>
                                            </p:txEl>
                                          </p:spTgt>
                                        </p:tgtEl>
                                        <p:attrNameLst>
                                          <p:attrName>style.visibility</p:attrName>
                                        </p:attrNameLst>
                                      </p:cBhvr>
                                      <p:to>
                                        <p:strVal val="visible"/>
                                      </p:to>
                                    </p:set>
                                    <p:animEffect transition="in" filter="blinds(horizontal)">
                                      <p:cBhvr>
                                        <p:cTn id="23" dur="500"/>
                                        <p:tgtEl>
                                          <p:spTgt spid="30723">
                                            <p:txEl>
                                              <p:pRg st="3" end="3"/>
                                            </p:txEl>
                                          </p:spTgt>
                                        </p:tgtEl>
                                      </p:cBhvr>
                                    </p:animEffect>
                                  </p:childTnLst>
                                </p:cTn>
                              </p:par>
                            </p:childTnLst>
                          </p:cTn>
                        </p:par>
                        <p:par>
                          <p:cTn id="24" fill="hold" nodeType="afterGroup">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blinds(horizontal)">
                                      <p:cBhvr>
                                        <p:cTn id="27" dur="500"/>
                                        <p:tgtEl>
                                          <p:spTgt spid="307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 altLang="sr-Latn-RS" sz="2800" smtClean="0">
                <a:solidFill>
                  <a:srgbClr val="FF0000"/>
                </a:solidFill>
                <a:latin typeface="Times New Roman" panose="02020603050405020304" pitchFamily="18" charset="0"/>
              </a:rPr>
              <a:t>Morphological changes in megaloblastosis due to B12 and folate deficiency</a:t>
            </a:r>
            <a:r>
              <a:rPr lang="en" altLang="sr-Latn-RS" sz="3200" smtClean="0"/>
              <a:t> </a:t>
            </a:r>
          </a:p>
        </p:txBody>
      </p:sp>
      <p:sp>
        <p:nvSpPr>
          <p:cNvPr id="31747" name="Rectangle 3"/>
          <p:cNvSpPr>
            <a:spLocks noGrp="1" noChangeArrowheads="1"/>
          </p:cNvSpPr>
          <p:nvPr>
            <p:ph type="body" sz="half" idx="1"/>
          </p:nvPr>
        </p:nvSpPr>
        <p:spPr/>
        <p:txBody>
          <a:bodyPr/>
          <a:lstStyle/>
          <a:p>
            <a:pPr>
              <a:lnSpc>
                <a:spcPct val="90000"/>
              </a:lnSpc>
            </a:pPr>
            <a:r>
              <a:rPr lang="en" altLang="sr-Latn-RS" i="1" u="sng" smtClean="0">
                <a:latin typeface="Times New Roman" panose="02020603050405020304" pitchFamily="18" charset="0"/>
              </a:rPr>
              <a:t>Peripheral smear</a:t>
            </a:r>
          </a:p>
          <a:p>
            <a:pPr>
              <a:lnSpc>
                <a:spcPct val="90000"/>
              </a:lnSpc>
            </a:pPr>
            <a:r>
              <a:rPr lang="en" altLang="sr-Latn-RS" sz="2400" smtClean="0">
                <a:latin typeface="Times New Roman" panose="02020603050405020304" pitchFamily="18" charset="0"/>
              </a:rPr>
              <a:t>increased M CV</a:t>
            </a:r>
            <a:endParaRPr lang="sr-Cyrl-CS" altLang="sr-Latn-RS" sz="2400" smtClean="0">
              <a:latin typeface="Times New Roman" panose="02020603050405020304" pitchFamily="18" charset="0"/>
            </a:endParaRPr>
          </a:p>
          <a:p>
            <a:pPr>
              <a:lnSpc>
                <a:spcPct val="90000"/>
              </a:lnSpc>
            </a:pPr>
            <a:r>
              <a:rPr lang="en" altLang="sr-Latn-RS" sz="2400" smtClean="0">
                <a:latin typeface="Times New Roman" panose="02020603050405020304" pitchFamily="18" charset="0"/>
              </a:rPr>
              <a:t>PMN hypersegmentation</a:t>
            </a:r>
          </a:p>
          <a:p>
            <a:pPr>
              <a:lnSpc>
                <a:spcPct val="90000"/>
              </a:lnSpc>
            </a:pPr>
            <a:r>
              <a:rPr lang="en" altLang="sr-Latn-RS" sz="2400" smtClean="0">
                <a:latin typeface="Times New Roman" panose="02020603050405020304" pitchFamily="18" charset="0"/>
              </a:rPr>
              <a:t>thrombocytopenia</a:t>
            </a:r>
          </a:p>
          <a:p>
            <a:pPr>
              <a:lnSpc>
                <a:spcPct val="90000"/>
              </a:lnSpc>
            </a:pPr>
            <a:r>
              <a:rPr lang="en" altLang="sr-Latn-RS" sz="2400" smtClean="0">
                <a:latin typeface="Times New Roman" panose="02020603050405020304" pitchFamily="18" charset="0"/>
              </a:rPr>
              <a:t>leukoerythroblastic morphology (extramedullary hematopoiesis)</a:t>
            </a:r>
          </a:p>
        </p:txBody>
      </p:sp>
      <p:sp>
        <p:nvSpPr>
          <p:cNvPr id="31748" name="Rectangle 4"/>
          <p:cNvSpPr>
            <a:spLocks noGrp="1" noChangeArrowheads="1"/>
          </p:cNvSpPr>
          <p:nvPr>
            <p:ph type="body" sz="half" idx="2"/>
          </p:nvPr>
        </p:nvSpPr>
        <p:spPr/>
        <p:txBody>
          <a:bodyPr/>
          <a:lstStyle/>
          <a:p>
            <a:pPr>
              <a:lnSpc>
                <a:spcPct val="90000"/>
              </a:lnSpc>
            </a:pPr>
            <a:r>
              <a:rPr lang="en" altLang="sr-Latn-RS" i="1" u="sng" smtClean="0">
                <a:latin typeface="Times New Roman" panose="02020603050405020304" pitchFamily="18" charset="0"/>
              </a:rPr>
              <a:t>Bone marrow</a:t>
            </a:r>
          </a:p>
          <a:p>
            <a:pPr>
              <a:lnSpc>
                <a:spcPct val="90000"/>
              </a:lnSpc>
            </a:pPr>
            <a:r>
              <a:rPr lang="en" altLang="sr-Latn-RS" sz="2400" smtClean="0">
                <a:latin typeface="Times New Roman" panose="02020603050405020304" pitchFamily="18" charset="0"/>
              </a:rPr>
              <a:t>increased cellularity</a:t>
            </a:r>
          </a:p>
          <a:p>
            <a:pPr>
              <a:lnSpc>
                <a:spcPct val="90000"/>
              </a:lnSpc>
            </a:pPr>
            <a:r>
              <a:rPr lang="en" altLang="sr-Latn-RS" sz="2400" smtClean="0">
                <a:latin typeface="Times New Roman" panose="02020603050405020304" pitchFamily="18" charset="0"/>
              </a:rPr>
              <a:t>proliferation of all lineages</a:t>
            </a:r>
          </a:p>
          <a:p>
            <a:pPr>
              <a:lnSpc>
                <a:spcPct val="90000"/>
              </a:lnSpc>
            </a:pPr>
            <a:r>
              <a:rPr lang="en" altLang="sr-Latn-RS" sz="2400" smtClean="0">
                <a:latin typeface="Times New Roman" panose="02020603050405020304" pitchFamily="18" charset="0"/>
              </a:rPr>
              <a:t>abnormal erythropoiesis : acidophilic megaloblasts</a:t>
            </a:r>
          </a:p>
          <a:p>
            <a:pPr>
              <a:lnSpc>
                <a:spcPct val="90000"/>
              </a:lnSpc>
            </a:pPr>
            <a:r>
              <a:rPr lang="en" altLang="sr-Latn-RS" sz="2400" smtClean="0">
                <a:latin typeface="Times New Roman" panose="02020603050405020304" pitchFamily="18" charset="0"/>
              </a:rPr>
              <a:t>abnormal leukopoiesis : giant metamyelocytes and rod-shaped No, hypersegmented PMN</a:t>
            </a:r>
          </a:p>
          <a:p>
            <a:pPr>
              <a:lnSpc>
                <a:spcPct val="90000"/>
              </a:lnSpc>
            </a:pPr>
            <a:r>
              <a:rPr lang="en" altLang="sr-Latn-RS" sz="2400" smtClean="0">
                <a:latin typeface="Times New Roman" panose="02020603050405020304" pitchFamily="18" charset="0"/>
              </a:rPr>
              <a:t>abnormalities Mk : pseudohyperdiploidy </a:t>
            </a:r>
            <a:endParaRPr lang="en-US" altLang="sr-Latn-RS" sz="2400" smtClean="0">
              <a:latin typeface="Times New Roman" panose="02020603050405020304" pitchFamily="18" charset="0"/>
            </a:endParaRPr>
          </a:p>
        </p:txBody>
      </p:sp>
    </p:spTree>
    <p:extLst>
      <p:ext uri="{BB962C8B-B14F-4D97-AF65-F5344CB8AC3E}">
        <p14:creationId xmlns:p14="http://schemas.microsoft.com/office/powerpoint/2010/main" val="15309965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1747">
                                            <p:txEl>
                                              <p:pRg st="0" end="0"/>
                                            </p:txEl>
                                          </p:spTgt>
                                        </p:tgtEl>
                                        <p:attrNameLst>
                                          <p:attrName>style.visibility</p:attrName>
                                        </p:attrNameLst>
                                      </p:cBhvr>
                                      <p:to>
                                        <p:strVal val="visible"/>
                                      </p:to>
                                    </p:set>
                                    <p:animEffect transition="in" filter="blinds(horizontal)">
                                      <p:cBhvr>
                                        <p:cTn id="11" dur="500"/>
                                        <p:tgtEl>
                                          <p:spTgt spid="31747">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1747">
                                            <p:txEl>
                                              <p:pRg st="1" end="1"/>
                                            </p:txEl>
                                          </p:spTgt>
                                        </p:tgtEl>
                                        <p:attrNameLst>
                                          <p:attrName>style.visibility</p:attrName>
                                        </p:attrNameLst>
                                      </p:cBhvr>
                                      <p:to>
                                        <p:strVal val="visible"/>
                                      </p:to>
                                    </p:set>
                                    <p:animEffect transition="in" filter="blinds(horizontal)">
                                      <p:cBhvr>
                                        <p:cTn id="15" dur="500"/>
                                        <p:tgtEl>
                                          <p:spTgt spid="31747">
                                            <p:txEl>
                                              <p:pRg st="1" end="1"/>
                                            </p:txEl>
                                          </p:spTgt>
                                        </p:tgtEl>
                                      </p:cBhvr>
                                    </p:animEffect>
                                  </p:childTnLst>
                                </p:cTn>
                              </p:par>
                            </p:childTnLst>
                          </p:cTn>
                        </p:par>
                        <p:par>
                          <p:cTn id="16" fill="hold" nodeType="afterGroup">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Effect transition="in" filter="blinds(horizontal)">
                                      <p:cBhvr>
                                        <p:cTn id="19" dur="500"/>
                                        <p:tgtEl>
                                          <p:spTgt spid="31747">
                                            <p:txEl>
                                              <p:pRg st="2" end="2"/>
                                            </p:txEl>
                                          </p:spTgt>
                                        </p:tgtEl>
                                      </p:cBhvr>
                                    </p:animEffect>
                                  </p:childTnLst>
                                </p:cTn>
                              </p:par>
                            </p:childTnLst>
                          </p:cTn>
                        </p:par>
                        <p:par>
                          <p:cTn id="20" fill="hold" nodeType="afterGroup">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31747">
                                            <p:txEl>
                                              <p:pRg st="3" end="3"/>
                                            </p:txEl>
                                          </p:spTgt>
                                        </p:tgtEl>
                                        <p:attrNameLst>
                                          <p:attrName>style.visibility</p:attrName>
                                        </p:attrNameLst>
                                      </p:cBhvr>
                                      <p:to>
                                        <p:strVal val="visible"/>
                                      </p:to>
                                    </p:set>
                                    <p:animEffect transition="in" filter="blinds(horizontal)">
                                      <p:cBhvr>
                                        <p:cTn id="23" dur="500"/>
                                        <p:tgtEl>
                                          <p:spTgt spid="31747">
                                            <p:txEl>
                                              <p:pRg st="3" end="3"/>
                                            </p:txEl>
                                          </p:spTgt>
                                        </p:tgtEl>
                                      </p:cBhvr>
                                    </p:animEffect>
                                  </p:childTnLst>
                                </p:cTn>
                              </p:par>
                            </p:childTnLst>
                          </p:cTn>
                        </p:par>
                        <p:par>
                          <p:cTn id="24" fill="hold" nodeType="afterGroup">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31747">
                                            <p:txEl>
                                              <p:pRg st="4" end="4"/>
                                            </p:txEl>
                                          </p:spTgt>
                                        </p:tgtEl>
                                        <p:attrNameLst>
                                          <p:attrName>style.visibility</p:attrName>
                                        </p:attrNameLst>
                                      </p:cBhvr>
                                      <p:to>
                                        <p:strVal val="visible"/>
                                      </p:to>
                                    </p:set>
                                    <p:animEffect transition="in" filter="blinds(horizontal)">
                                      <p:cBhvr>
                                        <p:cTn id="27" dur="500"/>
                                        <p:tgtEl>
                                          <p:spTgt spid="31747">
                                            <p:txEl>
                                              <p:pRg st="4" end="4"/>
                                            </p:txEl>
                                          </p:spTgt>
                                        </p:tgtEl>
                                      </p:cBhvr>
                                    </p:animEffect>
                                  </p:childTnLst>
                                </p:cTn>
                              </p:par>
                            </p:childTnLst>
                          </p:cTn>
                        </p:par>
                        <p:par>
                          <p:cTn id="28" fill="hold" nodeType="afterGroup">
                            <p:stCondLst>
                              <p:cond delay="3000"/>
                            </p:stCondLst>
                            <p:childTnLst>
                              <p:par>
                                <p:cTn id="29" presetID="8" presetClass="entr" presetSubtype="16" fill="hold" nodeType="afterEffect">
                                  <p:stCondLst>
                                    <p:cond delay="0"/>
                                  </p:stCondLst>
                                  <p:childTnLst>
                                    <p:set>
                                      <p:cBhvr>
                                        <p:cTn id="30" dur="1" fill="hold">
                                          <p:stCondLst>
                                            <p:cond delay="0"/>
                                          </p:stCondLst>
                                        </p:cTn>
                                        <p:tgtEl>
                                          <p:spTgt spid="31748">
                                            <p:txEl>
                                              <p:pRg st="3" end="3"/>
                                            </p:txEl>
                                          </p:spTgt>
                                        </p:tgtEl>
                                        <p:attrNameLst>
                                          <p:attrName>style.visibility</p:attrName>
                                        </p:attrNameLst>
                                      </p:cBhvr>
                                      <p:to>
                                        <p:strVal val="visible"/>
                                      </p:to>
                                    </p:set>
                                    <p:animEffect transition="in" filter="diamond(in)">
                                      <p:cBhvr>
                                        <p:cTn id="31" dur="2000"/>
                                        <p:tgtEl>
                                          <p:spTgt spid="3174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 altLang="sr-Latn-RS" sz="3200" smtClean="0">
                <a:solidFill>
                  <a:srgbClr val="FF0000"/>
                </a:solidFill>
                <a:latin typeface="Times New Roman" panose="02020603050405020304" pitchFamily="18" charset="0"/>
              </a:rPr>
              <a:t>Diagnosis - biochemical changes in the blood</a:t>
            </a:r>
            <a:endParaRPr lang="sr-Cyrl-CS" altLang="sr-Latn-RS" smtClean="0">
              <a:solidFill>
                <a:srgbClr val="FF0000"/>
              </a:solidFill>
            </a:endParaRPr>
          </a:p>
        </p:txBody>
      </p:sp>
      <p:sp>
        <p:nvSpPr>
          <p:cNvPr id="32771" name="Rectangle 3"/>
          <p:cNvSpPr>
            <a:spLocks noGrp="1" noChangeArrowheads="1"/>
          </p:cNvSpPr>
          <p:nvPr>
            <p:ph type="body" sz="half" idx="1"/>
          </p:nvPr>
        </p:nvSpPr>
        <p:spPr>
          <a:xfrm>
            <a:off x="1187450" y="2362200"/>
            <a:ext cx="5051425" cy="4495800"/>
          </a:xfrm>
        </p:spPr>
        <p:txBody>
          <a:bodyPr/>
          <a:lstStyle/>
          <a:p>
            <a:r>
              <a:rPr lang="en" altLang="sr-Latn-RS" sz="3200" i="1" smtClean="0">
                <a:latin typeface="Times New Roman" panose="02020603050405020304" pitchFamily="18" charset="0"/>
              </a:rPr>
              <a:t>hyperbilirubinemia</a:t>
            </a:r>
          </a:p>
          <a:p>
            <a:r>
              <a:rPr lang="en" altLang="sr-Latn-RS" sz="3200" i="1" smtClean="0">
                <a:latin typeface="Times New Roman" panose="02020603050405020304" pitchFamily="18" charset="0"/>
              </a:rPr>
              <a:t>increase in LDH</a:t>
            </a:r>
          </a:p>
          <a:p>
            <a:r>
              <a:rPr lang="en" altLang="sr-Latn-RS" sz="3200" i="1" smtClean="0">
                <a:latin typeface="Times New Roman" panose="02020603050405020304" pitchFamily="18" charset="0"/>
              </a:rPr>
              <a:t>hyperferemia</a:t>
            </a:r>
          </a:p>
          <a:p>
            <a:r>
              <a:rPr lang="en" altLang="sr-Latn-RS" sz="3200" i="1" smtClean="0">
                <a:latin typeface="Times New Roman" panose="02020603050405020304" pitchFamily="18" charset="0"/>
              </a:rPr>
              <a:t>muraminidase elevation</a:t>
            </a:r>
          </a:p>
          <a:p>
            <a:endParaRPr lang="sr-Latn-CS" altLang="sr-Latn-RS" sz="3200" i="1" smtClean="0">
              <a:latin typeface="Times New Roman" panose="02020603050405020304" pitchFamily="18" charset="0"/>
            </a:endParaRPr>
          </a:p>
          <a:p>
            <a:endParaRPr lang="en-US" altLang="sr-Latn-RS" smtClean="0">
              <a:latin typeface="Times New Roman" panose="02020603050405020304" pitchFamily="18" charset="0"/>
            </a:endParaRPr>
          </a:p>
        </p:txBody>
      </p:sp>
    </p:spTree>
    <p:extLst>
      <p:ext uri="{BB962C8B-B14F-4D97-AF65-F5344CB8AC3E}">
        <p14:creationId xmlns:p14="http://schemas.microsoft.com/office/powerpoint/2010/main" val="3529857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2771">
                                            <p:txEl>
                                              <p:pRg st="0" end="0"/>
                                            </p:txEl>
                                          </p:spTgt>
                                        </p:tgtEl>
                                        <p:attrNameLst>
                                          <p:attrName>style.visibility</p:attrName>
                                        </p:attrNameLst>
                                      </p:cBhvr>
                                      <p:to>
                                        <p:strVal val="visible"/>
                                      </p:to>
                                    </p:set>
                                    <p:animEffect transition="in" filter="blinds(horizontal)">
                                      <p:cBhvr>
                                        <p:cTn id="11" dur="500"/>
                                        <p:tgtEl>
                                          <p:spTgt spid="32771">
                                            <p:txEl>
                                              <p:pRg st="0" end="0"/>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32771">
                                            <p:txEl>
                                              <p:pRg st="1" end="1"/>
                                            </p:txEl>
                                          </p:spTgt>
                                        </p:tgtEl>
                                        <p:attrNameLst>
                                          <p:attrName>style.visibility</p:attrName>
                                        </p:attrNameLst>
                                      </p:cBhvr>
                                      <p:to>
                                        <p:strVal val="visible"/>
                                      </p:to>
                                    </p:set>
                                    <p:animEffect transition="in" filter="blinds(horizontal)">
                                      <p:cBhvr>
                                        <p:cTn id="15" dur="500"/>
                                        <p:tgtEl>
                                          <p:spTgt spid="32771">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2771">
                                            <p:txEl>
                                              <p:pRg st="2" end="2"/>
                                            </p:txEl>
                                          </p:spTgt>
                                        </p:tgtEl>
                                        <p:attrNameLst>
                                          <p:attrName>style.visibility</p:attrName>
                                        </p:attrNameLst>
                                      </p:cBhvr>
                                      <p:to>
                                        <p:strVal val="visible"/>
                                      </p:to>
                                    </p:set>
                                    <p:animEffect transition="in" filter="blinds(horizontal)">
                                      <p:cBhvr>
                                        <p:cTn id="20" dur="500"/>
                                        <p:tgtEl>
                                          <p:spTgt spid="32771">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2771">
                                            <p:txEl>
                                              <p:pRg st="3" end="3"/>
                                            </p:txEl>
                                          </p:spTgt>
                                        </p:tgtEl>
                                        <p:attrNameLst>
                                          <p:attrName>style.visibility</p:attrName>
                                        </p:attrNameLst>
                                      </p:cBhvr>
                                      <p:to>
                                        <p:strVal val="visible"/>
                                      </p:to>
                                    </p:set>
                                    <p:animEffect transition="in" filter="blinds(horizontal)">
                                      <p:cBhvr>
                                        <p:cTn id="25" dur="500"/>
                                        <p:tgtEl>
                                          <p:spTgt spid="327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 altLang="sr-Latn-RS" sz="3200" smtClean="0">
                <a:solidFill>
                  <a:srgbClr val="FF0000"/>
                </a:solidFill>
                <a:latin typeface="Times New Roman" panose="02020603050405020304" pitchFamily="18" charset="0"/>
              </a:rPr>
              <a:t>Differential diagnosis of vitamin B12 and folate deficiency</a:t>
            </a:r>
          </a:p>
        </p:txBody>
      </p:sp>
      <p:sp>
        <p:nvSpPr>
          <p:cNvPr id="33795" name="Rectangle 3"/>
          <p:cNvSpPr>
            <a:spLocks noGrp="1" noChangeArrowheads="1"/>
          </p:cNvSpPr>
          <p:nvPr>
            <p:ph type="body" idx="1"/>
          </p:nvPr>
        </p:nvSpPr>
        <p:spPr/>
        <p:txBody>
          <a:bodyPr/>
          <a:lstStyle/>
          <a:p>
            <a:pPr>
              <a:lnSpc>
                <a:spcPct val="80000"/>
              </a:lnSpc>
            </a:pPr>
            <a:r>
              <a:rPr lang="en" altLang="sr-Latn-RS" sz="2400" dirty="0" smtClean="0">
                <a:latin typeface="Times New Roman" panose="02020603050405020304" pitchFamily="18" charset="0"/>
              </a:rPr>
              <a:t>megaloblastic manifestations are difficult to separate</a:t>
            </a:r>
          </a:p>
          <a:p>
            <a:pPr>
              <a:lnSpc>
                <a:spcPct val="80000"/>
              </a:lnSpc>
            </a:pPr>
            <a:r>
              <a:rPr lang="en" altLang="sr-Latn-RS" sz="2400" u="sng" dirty="0" smtClean="0">
                <a:latin typeface="Times New Roman" panose="02020603050405020304" pitchFamily="18" charset="0"/>
              </a:rPr>
              <a:t>laboratory tests </a:t>
            </a:r>
            <a:r>
              <a:rPr lang="en" altLang="sr-Latn-RS" sz="2400" dirty="0" smtClean="0">
                <a:latin typeface="Times New Roman" panose="02020603050405020304" pitchFamily="18" charset="0"/>
              </a:rPr>
              <a:t>- the level of vitamin B12 and folate in the serum and Er (in folate deficiency there is a lack of folate in the serum and Er, while in B12 deficiency there is a lot of folate in the serum but there is a deficiency in Er)</a:t>
            </a:r>
          </a:p>
          <a:p>
            <a:pPr>
              <a:lnSpc>
                <a:spcPct val="80000"/>
              </a:lnSpc>
            </a:pPr>
            <a:r>
              <a:rPr lang="en" altLang="sr-Latn-RS" sz="2400" u="sng" dirty="0" smtClean="0">
                <a:latin typeface="Times New Roman" panose="02020603050405020304" pitchFamily="18" charset="0"/>
              </a:rPr>
              <a:t>APA</a:t>
            </a:r>
            <a:r>
              <a:rPr lang="en" altLang="sr-Latn-RS" sz="2400" dirty="0" smtClean="0">
                <a:latin typeface="Times New Roman" panose="02020603050405020304" pitchFamily="18" charset="0"/>
              </a:rPr>
              <a:t> positive in serum in vitamin B12 deficiency (pernicious anemia)</a:t>
            </a:r>
          </a:p>
          <a:p>
            <a:pPr>
              <a:lnSpc>
                <a:spcPct val="80000"/>
              </a:lnSpc>
            </a:pPr>
            <a:r>
              <a:rPr lang="en" altLang="sr-Latn-RS" sz="2400" u="sng" dirty="0" smtClean="0">
                <a:latin typeface="Times New Roman" panose="02020603050405020304" pitchFamily="18" charset="0"/>
              </a:rPr>
              <a:t>Schilling's diagnostic test </a:t>
            </a:r>
            <a:r>
              <a:rPr lang="en" altLang="sr-Latn-RS" sz="2400" dirty="0" smtClean="0">
                <a:latin typeface="Times New Roman" panose="02020603050405020304" pitchFamily="18" charset="0"/>
              </a:rPr>
              <a:t>for vitamin B12 deficiency</a:t>
            </a:r>
          </a:p>
          <a:p>
            <a:pPr>
              <a:lnSpc>
                <a:spcPct val="80000"/>
              </a:lnSpc>
            </a:pPr>
            <a:r>
              <a:rPr lang="en" altLang="sr-Latn-RS" sz="2400" u="sng" dirty="0" smtClean="0">
                <a:latin typeface="Times New Roman" panose="02020603050405020304" pitchFamily="18" charset="0"/>
              </a:rPr>
              <a:t>FIGLU test </a:t>
            </a:r>
            <a:r>
              <a:rPr lang="en" altLang="sr-Latn-RS" sz="2400" dirty="0" smtClean="0"/>
              <a:t>– </a:t>
            </a:r>
            <a:r>
              <a:rPr lang="en" altLang="sr-Latn-RS" sz="2400" dirty="0" smtClean="0">
                <a:latin typeface="Times New Roman" panose="02020603050405020304" pitchFamily="18" charset="0"/>
              </a:rPr>
              <a:t>folate deficiency accompanied by increased excretion of FIGLU in the urine because the conversion of histidine to glutamate is prevented</a:t>
            </a:r>
          </a:p>
          <a:p>
            <a:pPr>
              <a:lnSpc>
                <a:spcPct val="80000"/>
              </a:lnSpc>
            </a:pPr>
            <a:r>
              <a:rPr lang="en" altLang="sr-Latn-RS" sz="2400" dirty="0" smtClean="0">
                <a:latin typeface="Times New Roman" panose="02020603050405020304" pitchFamily="18" charset="0"/>
              </a:rPr>
              <a:t>Urinary excretion of methylmalonate </a:t>
            </a:r>
            <a:r>
              <a:rPr lang="en" altLang="sr-Latn-RS" sz="2400" dirty="0" smtClean="0"/>
              <a:t>- </a:t>
            </a:r>
            <a:r>
              <a:rPr lang="en" altLang="sr-Latn-RS" sz="2400" dirty="0" smtClean="0">
                <a:latin typeface="Times New Roman" panose="02020603050405020304" pitchFamily="18" charset="0"/>
              </a:rPr>
              <a:t>vitamin B12 deficiency</a:t>
            </a:r>
          </a:p>
          <a:p>
            <a:pPr>
              <a:lnSpc>
                <a:spcPct val="80000"/>
              </a:lnSpc>
              <a:buFontTx/>
              <a:buNone/>
            </a:pPr>
            <a:endParaRPr lang="sr-Cyrl-CS" altLang="sr-Latn-RS" sz="2400" dirty="0" smtClean="0">
              <a:latin typeface="Times New Roman" panose="02020603050405020304" pitchFamily="18" charset="0"/>
            </a:endParaRPr>
          </a:p>
        </p:txBody>
      </p:sp>
    </p:spTree>
    <p:extLst>
      <p:ext uri="{BB962C8B-B14F-4D97-AF65-F5344CB8AC3E}">
        <p14:creationId xmlns:p14="http://schemas.microsoft.com/office/powerpoint/2010/main" val="22998870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blinds(horizontal)">
                                      <p:cBhvr>
                                        <p:cTn id="7" dur="500"/>
                                        <p:tgtEl>
                                          <p:spTgt spid="33794"/>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3795">
                                            <p:txEl>
                                              <p:pRg st="0" end="0"/>
                                            </p:txEl>
                                          </p:spTgt>
                                        </p:tgtEl>
                                        <p:attrNameLst>
                                          <p:attrName>style.visibility</p:attrName>
                                        </p:attrNameLst>
                                      </p:cBhvr>
                                      <p:to>
                                        <p:strVal val="visible"/>
                                      </p:to>
                                    </p:set>
                                    <p:animEffect transition="in" filter="dissolve">
                                      <p:cBhvr>
                                        <p:cTn id="11" dur="500"/>
                                        <p:tgtEl>
                                          <p:spTgt spid="33795">
                                            <p:txEl>
                                              <p:pRg st="0" end="0"/>
                                            </p:txEl>
                                          </p:spTgt>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3795">
                                            <p:txEl>
                                              <p:pRg st="1" end="1"/>
                                            </p:txEl>
                                          </p:spTgt>
                                        </p:tgtEl>
                                        <p:attrNameLst>
                                          <p:attrName>style.visibility</p:attrName>
                                        </p:attrNameLst>
                                      </p:cBhvr>
                                      <p:to>
                                        <p:strVal val="visible"/>
                                      </p:to>
                                    </p:set>
                                    <p:animEffect transition="in" filter="dissolve">
                                      <p:cBhvr>
                                        <p:cTn id="15" dur="500"/>
                                        <p:tgtEl>
                                          <p:spTgt spid="33795">
                                            <p:txEl>
                                              <p:pRg st="1" end="1"/>
                                            </p:txEl>
                                          </p:spTgt>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3795">
                                            <p:txEl>
                                              <p:pRg st="2" end="2"/>
                                            </p:txEl>
                                          </p:spTgt>
                                        </p:tgtEl>
                                        <p:attrNameLst>
                                          <p:attrName>style.visibility</p:attrName>
                                        </p:attrNameLst>
                                      </p:cBhvr>
                                      <p:to>
                                        <p:strVal val="visible"/>
                                      </p:to>
                                    </p:set>
                                    <p:animEffect transition="in" filter="dissolve">
                                      <p:cBhvr>
                                        <p:cTn id="19" dur="500"/>
                                        <p:tgtEl>
                                          <p:spTgt spid="33795">
                                            <p:txEl>
                                              <p:pRg st="2" end="2"/>
                                            </p:txEl>
                                          </p:spTgt>
                                        </p:tgtEl>
                                      </p:cBhvr>
                                    </p:animEffect>
                                  </p:childTnLst>
                                </p:cTn>
                              </p:par>
                            </p:childTnLst>
                          </p:cTn>
                        </p:par>
                        <p:par>
                          <p:cTn id="20" fill="hold" nodeType="afterGroup">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33795">
                                            <p:txEl>
                                              <p:pRg st="3" end="3"/>
                                            </p:txEl>
                                          </p:spTgt>
                                        </p:tgtEl>
                                        <p:attrNameLst>
                                          <p:attrName>style.visibility</p:attrName>
                                        </p:attrNameLst>
                                      </p:cBhvr>
                                      <p:to>
                                        <p:strVal val="visible"/>
                                      </p:to>
                                    </p:set>
                                    <p:animEffect transition="in" filter="dissolve">
                                      <p:cBhvr>
                                        <p:cTn id="23" dur="500"/>
                                        <p:tgtEl>
                                          <p:spTgt spid="33795">
                                            <p:txEl>
                                              <p:pRg st="3" end="3"/>
                                            </p:txEl>
                                          </p:spTgt>
                                        </p:tgtEl>
                                      </p:cBhvr>
                                    </p:animEffect>
                                  </p:childTnLst>
                                </p:cTn>
                              </p:par>
                            </p:childTnLst>
                          </p:cTn>
                        </p:par>
                        <p:par>
                          <p:cTn id="24" fill="hold" nodeType="afterGroup">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33795">
                                            <p:txEl>
                                              <p:pRg st="4" end="4"/>
                                            </p:txEl>
                                          </p:spTgt>
                                        </p:tgtEl>
                                        <p:attrNameLst>
                                          <p:attrName>style.visibility</p:attrName>
                                        </p:attrNameLst>
                                      </p:cBhvr>
                                      <p:to>
                                        <p:strVal val="visible"/>
                                      </p:to>
                                    </p:set>
                                    <p:animEffect transition="in" filter="dissolve">
                                      <p:cBhvr>
                                        <p:cTn id="27" dur="500"/>
                                        <p:tgtEl>
                                          <p:spTgt spid="33795">
                                            <p:txEl>
                                              <p:pRg st="4" end="4"/>
                                            </p:txEl>
                                          </p:spTgt>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3795">
                                            <p:txEl>
                                              <p:pRg st="5" end="5"/>
                                            </p:txEl>
                                          </p:spTgt>
                                        </p:tgtEl>
                                        <p:attrNameLst>
                                          <p:attrName>style.visibility</p:attrName>
                                        </p:attrNameLst>
                                      </p:cBhvr>
                                      <p:to>
                                        <p:strVal val="visible"/>
                                      </p:to>
                                    </p:set>
                                    <p:animEffect transition="in" filter="dissolve">
                                      <p:cBhvr>
                                        <p:cTn id="31" dur="500"/>
                                        <p:tgtEl>
                                          <p:spTgt spid="3379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5"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 altLang="sr-Latn-RS" sz="3200" smtClean="0">
                <a:solidFill>
                  <a:srgbClr val="FF0000"/>
                </a:solidFill>
                <a:latin typeface="Times New Roman" panose="02020603050405020304" pitchFamily="18" charset="0"/>
              </a:rPr>
              <a:t>Therapy of megaloblastic anemia as a result of vitamin B12 deficiency</a:t>
            </a:r>
            <a:r>
              <a:rPr lang="en" altLang="sr-Latn-RS" sz="3200" smtClean="0">
                <a:latin typeface="Times New Roman" panose="02020603050405020304" pitchFamily="18" charset="0"/>
              </a:rPr>
              <a:t> </a:t>
            </a:r>
            <a:endParaRPr lang="en-US" altLang="sr-Latn-RS" sz="3200" smtClean="0">
              <a:latin typeface="Times New Roman" panose="02020603050405020304" pitchFamily="18" charset="0"/>
            </a:endParaRPr>
          </a:p>
        </p:txBody>
      </p:sp>
      <p:sp>
        <p:nvSpPr>
          <p:cNvPr id="34819" name="Rectangle 3"/>
          <p:cNvSpPr>
            <a:spLocks noGrp="1" noChangeArrowheads="1"/>
          </p:cNvSpPr>
          <p:nvPr>
            <p:ph type="body" idx="1"/>
          </p:nvPr>
        </p:nvSpPr>
        <p:spPr>
          <a:xfrm>
            <a:off x="468313" y="2276475"/>
            <a:ext cx="8229600" cy="4756150"/>
          </a:xfrm>
        </p:spPr>
        <p:txBody>
          <a:bodyPr/>
          <a:lstStyle/>
          <a:p>
            <a:r>
              <a:rPr lang="en" altLang="sr-Latn-RS" sz="2800" dirty="0" smtClean="0">
                <a:latin typeface="Times New Roman" panose="02020603050405020304" pitchFamily="18" charset="0"/>
              </a:rPr>
              <a:t>1mg cyanocobalamin daily . m . a week, then twice a week (second week), then 1 mg once a week (a month), then once a month for life.</a:t>
            </a:r>
          </a:p>
          <a:p>
            <a:r>
              <a:rPr lang="en" altLang="sr-Latn-RS" sz="2800" dirty="0" smtClean="0">
                <a:solidFill>
                  <a:srgbClr val="FFC000"/>
                </a:solidFill>
                <a:latin typeface="Times New Roman" panose="02020603050405020304" pitchFamily="18" charset="0"/>
              </a:rPr>
              <a:t>In our conditions, all this applies to the same scheme, and in a dose of 2500 gamma OHB12i.m. The number of reticulocytes is monitored. </a:t>
            </a:r>
            <a:r>
              <a:rPr lang="sr-Latn-RS" altLang="sr-Latn-RS" sz="2800" dirty="0">
                <a:solidFill>
                  <a:srgbClr val="FFC000"/>
                </a:solidFill>
                <a:latin typeface="Times New Roman" panose="02020603050405020304" pitchFamily="18" charset="0"/>
              </a:rPr>
              <a:t>R</a:t>
            </a:r>
            <a:r>
              <a:rPr lang="en" altLang="sr-Latn-RS" sz="2800" dirty="0" smtClean="0">
                <a:solidFill>
                  <a:srgbClr val="FFC000"/>
                </a:solidFill>
                <a:latin typeface="Times New Roman" panose="02020603050405020304" pitchFamily="18" charset="0"/>
              </a:rPr>
              <a:t>eticulocyte crisis, which usually occurs on the 5th day , in the case of a favorable response to therapy.</a:t>
            </a:r>
            <a:r>
              <a:rPr lang="en" altLang="sr-Latn-RS" sz="2800" dirty="0" smtClean="0">
                <a:solidFill>
                  <a:srgbClr val="FFC000"/>
                </a:solidFill>
              </a:rPr>
              <a:t> </a:t>
            </a:r>
            <a:endParaRPr lang="en-US" altLang="sr-Latn-RS" sz="2800" dirty="0" smtClean="0">
              <a:solidFill>
                <a:srgbClr val="FFC000"/>
              </a:solidFill>
            </a:endParaRPr>
          </a:p>
        </p:txBody>
      </p:sp>
    </p:spTree>
    <p:extLst>
      <p:ext uri="{BB962C8B-B14F-4D97-AF65-F5344CB8AC3E}">
        <p14:creationId xmlns:p14="http://schemas.microsoft.com/office/powerpoint/2010/main" val="42666437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linds(horizontal)">
                                      <p:cBhvr>
                                        <p:cTn id="7" dur="500"/>
                                        <p:tgtEl>
                                          <p:spTgt spid="34818"/>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4819">
                                            <p:txEl>
                                              <p:pRg st="0" end="0"/>
                                            </p:txEl>
                                          </p:spTgt>
                                        </p:tgtEl>
                                        <p:attrNameLst>
                                          <p:attrName>style.visibility</p:attrName>
                                        </p:attrNameLst>
                                      </p:cBhvr>
                                      <p:to>
                                        <p:strVal val="visible"/>
                                      </p:to>
                                    </p:set>
                                    <p:animEffect transition="in" filter="dissolve">
                                      <p:cBhvr>
                                        <p:cTn id="11" dur="500"/>
                                        <p:tgtEl>
                                          <p:spTgt spid="34819">
                                            <p:txEl>
                                              <p:pRg st="0" end="0"/>
                                            </p:txEl>
                                          </p:spTgt>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dissolve">
                                      <p:cBhvr>
                                        <p:cTn id="15" dur="500"/>
                                        <p:tgtEl>
                                          <p:spTgt spid="348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 altLang="sr-Latn-RS" sz="3200" smtClean="0">
                <a:solidFill>
                  <a:srgbClr val="FF0000"/>
                </a:solidFill>
                <a:latin typeface="Times New Roman" panose="02020603050405020304" pitchFamily="18" charset="0"/>
              </a:rPr>
              <a:t>Therapy of megaloblastic anemia due to folate deficiency</a:t>
            </a:r>
          </a:p>
        </p:txBody>
      </p:sp>
      <p:sp>
        <p:nvSpPr>
          <p:cNvPr id="35843" name="Rectangle 3"/>
          <p:cNvSpPr>
            <a:spLocks noGrp="1" noChangeArrowheads="1"/>
          </p:cNvSpPr>
          <p:nvPr>
            <p:ph type="body" idx="1"/>
          </p:nvPr>
        </p:nvSpPr>
        <p:spPr/>
        <p:txBody>
          <a:bodyPr/>
          <a:lstStyle/>
          <a:p>
            <a:r>
              <a:rPr lang="en" altLang="sr-Latn-RS" smtClean="0">
                <a:latin typeface="Times New Roman" panose="02020603050405020304" pitchFamily="18" charset="0"/>
              </a:rPr>
              <a:t>The optimal dose is from 1mg to 5mg /day of folic acid per person.</a:t>
            </a:r>
          </a:p>
          <a:p>
            <a:r>
              <a:rPr lang="en" altLang="sr-Latn-RS" smtClean="0">
                <a:latin typeface="Times New Roman" panose="02020603050405020304" pitchFamily="18" charset="0"/>
              </a:rPr>
              <a:t>it is given until hematological recovery, if any.</a:t>
            </a:r>
          </a:p>
          <a:p>
            <a:r>
              <a:rPr lang="en" altLang="sr-Latn-RS" smtClean="0">
                <a:latin typeface="Times New Roman" panose="02020603050405020304" pitchFamily="18" charset="0"/>
              </a:rPr>
              <a:t>Leucovorin (folinic acid ) is given as protection in therapy protocols containing antifolates (methotrexate, trimethoprim sulsometoxazole)</a:t>
            </a:r>
            <a:endParaRPr lang="en-US" altLang="sr-Latn-RS" smtClean="0">
              <a:latin typeface="Times New Roman" panose="02020603050405020304" pitchFamily="18" charset="0"/>
            </a:endParaRPr>
          </a:p>
        </p:txBody>
      </p:sp>
    </p:spTree>
    <p:extLst>
      <p:ext uri="{BB962C8B-B14F-4D97-AF65-F5344CB8AC3E}">
        <p14:creationId xmlns:p14="http://schemas.microsoft.com/office/powerpoint/2010/main" val="26441353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ox(in)">
                                      <p:cBhvr>
                                        <p:cTn id="7" dur="500"/>
                                        <p:tgtEl>
                                          <p:spTgt spid="3584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5843">
                                            <p:txEl>
                                              <p:pRg st="0" end="0"/>
                                            </p:txEl>
                                          </p:spTgt>
                                        </p:tgtEl>
                                        <p:attrNameLst>
                                          <p:attrName>style.visibility</p:attrName>
                                        </p:attrNameLst>
                                      </p:cBhvr>
                                      <p:to>
                                        <p:strVal val="visible"/>
                                      </p:to>
                                    </p:set>
                                    <p:animEffect transition="in" filter="dissolve">
                                      <p:cBhvr>
                                        <p:cTn id="11" dur="500"/>
                                        <p:tgtEl>
                                          <p:spTgt spid="35843">
                                            <p:txEl>
                                              <p:pRg st="0" end="0"/>
                                            </p:txEl>
                                          </p:spTgt>
                                        </p:tgtEl>
                                      </p:cBhvr>
                                    </p:animEffect>
                                  </p:childTnLst>
                                </p:cTn>
                              </p:par>
                            </p:childTnLst>
                          </p:cTn>
                        </p:par>
                        <p:par>
                          <p:cTn id="12" fill="hold" nodeType="afterGroup">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5843">
                                            <p:txEl>
                                              <p:pRg st="1" end="1"/>
                                            </p:txEl>
                                          </p:spTgt>
                                        </p:tgtEl>
                                        <p:attrNameLst>
                                          <p:attrName>style.visibility</p:attrName>
                                        </p:attrNameLst>
                                      </p:cBhvr>
                                      <p:to>
                                        <p:strVal val="visible"/>
                                      </p:to>
                                    </p:set>
                                    <p:animEffect transition="in" filter="dissolve">
                                      <p:cBhvr>
                                        <p:cTn id="15" dur="500"/>
                                        <p:tgtEl>
                                          <p:spTgt spid="35843">
                                            <p:txEl>
                                              <p:pRg st="1" end="1"/>
                                            </p:txEl>
                                          </p:spTgt>
                                        </p:tgtEl>
                                      </p:cBhvr>
                                    </p:animEffect>
                                  </p:childTnLst>
                                </p:cTn>
                              </p:par>
                            </p:childTnLst>
                          </p:cTn>
                        </p:par>
                        <p:par>
                          <p:cTn id="16" fill="hold" nodeType="afterGroup">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5843">
                                            <p:txEl>
                                              <p:pRg st="2" end="2"/>
                                            </p:txEl>
                                          </p:spTgt>
                                        </p:tgtEl>
                                        <p:attrNameLst>
                                          <p:attrName>style.visibility</p:attrName>
                                        </p:attrNameLst>
                                      </p:cBhvr>
                                      <p:to>
                                        <p:strVal val="visible"/>
                                      </p:to>
                                    </p:set>
                                    <p:animEffect transition="in" filter="dissolve">
                                      <p:cBhvr>
                                        <p:cTn id="19" dur="500"/>
                                        <p:tgtEl>
                                          <p:spTgt spid="3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611188" y="908050"/>
            <a:ext cx="79057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 altLang="sr-Latn-RS" sz="2800">
                <a:solidFill>
                  <a:srgbClr val="FF0000"/>
                </a:solidFill>
                <a:latin typeface="Times New Roman" panose="02020603050405020304" pitchFamily="18" charset="0"/>
              </a:rPr>
              <a:t>Causes of megaloblastosis unresponsive to cobalamin and/or folic acid therapy</a:t>
            </a:r>
          </a:p>
        </p:txBody>
      </p:sp>
      <p:sp>
        <p:nvSpPr>
          <p:cNvPr id="20483" name="Text Box 3"/>
          <p:cNvSpPr txBox="1">
            <a:spLocks noChangeArrowheads="1"/>
          </p:cNvSpPr>
          <p:nvPr/>
        </p:nvSpPr>
        <p:spPr bwMode="auto">
          <a:xfrm>
            <a:off x="1476375" y="2133600"/>
            <a:ext cx="6588125"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60000"/>
              </a:lnSpc>
              <a:spcBef>
                <a:spcPct val="0"/>
              </a:spcBef>
              <a:buFontTx/>
              <a:buAutoNum type="arabicPeriod"/>
            </a:pPr>
            <a:r>
              <a:rPr lang="en" altLang="sr-Latn-RS" sz="2400">
                <a:latin typeface="Times New Roman" panose="02020603050405020304" pitchFamily="18" charset="0"/>
              </a:rPr>
              <a:t>Misdiagnosis</a:t>
            </a:r>
          </a:p>
          <a:p>
            <a:pPr eaLnBrk="1" hangingPunct="1">
              <a:lnSpc>
                <a:spcPct val="160000"/>
              </a:lnSpc>
              <a:spcBef>
                <a:spcPct val="0"/>
              </a:spcBef>
              <a:buFontTx/>
              <a:buAutoNum type="arabicPeriod"/>
            </a:pPr>
            <a:r>
              <a:rPr lang="en" altLang="sr-Latn-RS" sz="2400">
                <a:latin typeface="Times New Roman" panose="02020603050405020304" pitchFamily="18" charset="0"/>
              </a:rPr>
              <a:t>Combined cobalamin/folate deficiency</a:t>
            </a:r>
          </a:p>
          <a:p>
            <a:pPr eaLnBrk="1" hangingPunct="1">
              <a:spcBef>
                <a:spcPct val="0"/>
              </a:spcBef>
              <a:buFontTx/>
              <a:buNone/>
            </a:pPr>
            <a:r>
              <a:rPr lang="en" altLang="sr-Latn-RS" sz="2400">
                <a:latin typeface="Times New Roman" panose="02020603050405020304" pitchFamily="18" charset="0"/>
              </a:rPr>
              <a:t>which is treated with only one vitamin</a:t>
            </a:r>
          </a:p>
          <a:p>
            <a:pPr eaLnBrk="1" hangingPunct="1">
              <a:lnSpc>
                <a:spcPct val="160000"/>
              </a:lnSpc>
              <a:spcBef>
                <a:spcPct val="0"/>
              </a:spcBef>
              <a:buFontTx/>
              <a:buAutoNum type="arabicPeriod" startAt="3"/>
            </a:pPr>
            <a:r>
              <a:rPr lang="en" altLang="sr-Latn-RS" sz="2400">
                <a:latin typeface="Times New Roman" panose="02020603050405020304" pitchFamily="18" charset="0"/>
              </a:rPr>
              <a:t>Combined iron deficiency</a:t>
            </a:r>
          </a:p>
          <a:p>
            <a:pPr eaLnBrk="1" hangingPunct="1">
              <a:lnSpc>
                <a:spcPct val="160000"/>
              </a:lnSpc>
              <a:spcBef>
                <a:spcPct val="0"/>
              </a:spcBef>
              <a:buFontTx/>
              <a:buAutoNum type="arabicPeriod" startAt="3"/>
            </a:pPr>
            <a:r>
              <a:rPr lang="en" altLang="sr-Latn-RS" sz="2400">
                <a:latin typeface="Times New Roman" panose="02020603050405020304" pitchFamily="18" charset="0"/>
              </a:rPr>
              <a:t>Combined hemoglobinopathy (sickle cell disease, thalassemia)</a:t>
            </a:r>
          </a:p>
          <a:p>
            <a:pPr eaLnBrk="1" hangingPunct="1">
              <a:lnSpc>
                <a:spcPct val="160000"/>
              </a:lnSpc>
              <a:spcBef>
                <a:spcPct val="0"/>
              </a:spcBef>
              <a:buFontTx/>
              <a:buAutoNum type="arabicPeriod" startAt="3"/>
            </a:pPr>
            <a:r>
              <a:rPr lang="en" altLang="sr-Latn-RS" sz="2400">
                <a:latin typeface="Times New Roman" panose="02020603050405020304" pitchFamily="18" charset="0"/>
              </a:rPr>
              <a:t>Associated anemia of chronic disease</a:t>
            </a:r>
          </a:p>
          <a:p>
            <a:pPr eaLnBrk="1" hangingPunct="1">
              <a:lnSpc>
                <a:spcPct val="160000"/>
              </a:lnSpc>
              <a:spcBef>
                <a:spcPct val="0"/>
              </a:spcBef>
              <a:buFontTx/>
              <a:buAutoNum type="arabicPeriod" startAt="3"/>
            </a:pPr>
            <a:r>
              <a:rPr lang="en" altLang="sr-Latn-RS" sz="2400">
                <a:latin typeface="Times New Roman" panose="02020603050405020304" pitchFamily="18" charset="0"/>
              </a:rPr>
              <a:t>Associated hypothyroidism</a:t>
            </a:r>
          </a:p>
        </p:txBody>
      </p:sp>
      <p:sp>
        <p:nvSpPr>
          <p:cNvPr id="36868" name="Rectangle 4"/>
          <p:cNvSpPr>
            <a:spLocks noChangeArrowheads="1"/>
          </p:cNvSpPr>
          <p:nvPr/>
        </p:nvSpPr>
        <p:spPr bwMode="auto">
          <a:xfrm flipV="1">
            <a:off x="755650" y="2060575"/>
            <a:ext cx="7345363" cy="73025"/>
          </a:xfrm>
          <a:prstGeom prst="rect">
            <a:avLst/>
          </a:prstGeom>
          <a:gradFill rotWithShape="1">
            <a:gsLst>
              <a:gs pos="0">
                <a:schemeClr val="accent2"/>
              </a:gs>
              <a:gs pos="100000">
                <a:schemeClr val="accent2">
                  <a:gamma/>
                  <a:shade val="46275"/>
                  <a:invGamma/>
                </a:schemeClr>
              </a:gs>
            </a:gsLst>
            <a:lin ang="0" scaled="1"/>
          </a:gradFill>
          <a:ln w="9525">
            <a:noFill/>
            <a:miter lim="800000"/>
            <a:headEnd/>
            <a:tailEnd/>
          </a:ln>
          <a:effectLst/>
        </p:spPr>
        <p:txBody>
          <a:bodyPr wrap="none" anchor="ctr"/>
          <a:lstStyle/>
          <a:p>
            <a:pPr eaLnBrk="1" hangingPunct="1">
              <a:defRPr/>
            </a:pPr>
            <a:endParaRPr lang="en-US">
              <a:latin typeface="Arial" charset="0"/>
            </a:endParaRPr>
          </a:p>
        </p:txBody>
      </p:sp>
    </p:spTree>
    <p:extLst>
      <p:ext uri="{BB962C8B-B14F-4D97-AF65-F5344CB8AC3E}">
        <p14:creationId xmlns:p14="http://schemas.microsoft.com/office/powerpoint/2010/main" val="4149134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0" y="1268760"/>
            <a:ext cx="9144000" cy="4191000"/>
          </a:xfrm>
        </p:spPr>
        <p:txBody>
          <a:bodyPr/>
          <a:lstStyle/>
          <a:p>
            <a:pPr marL="609600" indent="-609600" algn="ctr">
              <a:lnSpc>
                <a:spcPct val="80000"/>
              </a:lnSpc>
              <a:spcBef>
                <a:spcPct val="10000"/>
              </a:spcBef>
              <a:buClr>
                <a:srgbClr val="FFFF00"/>
              </a:buClr>
              <a:buFont typeface="Monotype Sorts" pitchFamily="2" charset="2"/>
              <a:buNone/>
              <a:defRPr/>
            </a:pPr>
            <a:r>
              <a:rPr lang="en" altLang="sr-Latn-RS" sz="3000" b="1" dirty="0" smtClean="0">
                <a:solidFill>
                  <a:srgbClr val="FFFF00"/>
                </a:solidFill>
              </a:rPr>
              <a:t> </a:t>
            </a:r>
            <a:r>
              <a:rPr lang="en" altLang="sr-Latn-RS" sz="3600" b="1" dirty="0" smtClean="0">
                <a:solidFill>
                  <a:srgbClr val="FFFF00"/>
                </a:solidFill>
              </a:rPr>
              <a:t> </a:t>
            </a:r>
            <a:endParaRPr lang="sr-Latn-RS" altLang="sr-Latn-RS" sz="3600" b="1" dirty="0" smtClean="0">
              <a:solidFill>
                <a:srgbClr val="FFFF00"/>
              </a:solidFill>
            </a:endParaRPr>
          </a:p>
        </p:txBody>
      </p:sp>
      <p:sp>
        <p:nvSpPr>
          <p:cNvPr id="2" name="Pravougaonik 1"/>
          <p:cNvSpPr/>
          <p:nvPr/>
        </p:nvSpPr>
        <p:spPr>
          <a:xfrm>
            <a:off x="539552" y="2060848"/>
            <a:ext cx="3816424" cy="4108817"/>
          </a:xfrm>
          <a:prstGeom prst="rect">
            <a:avLst/>
          </a:prstGeom>
        </p:spPr>
        <p:txBody>
          <a:bodyPr wrap="square">
            <a:spAutoFit/>
          </a:bodyPr>
          <a:lstStyle/>
          <a:p>
            <a:pPr>
              <a:spcBef>
                <a:spcPct val="50000"/>
              </a:spcBef>
              <a:buFontTx/>
              <a:buNone/>
            </a:pPr>
            <a:r>
              <a:rPr lang="sr-Latn-CS" altLang="sr-Latn-RS" u="sng" dirty="0" err="1" smtClean="0">
                <a:latin typeface="Tahoma" panose="020B0604030504040204" pitchFamily="34" charset="0"/>
              </a:rPr>
              <a:t>Normal</a:t>
            </a:r>
            <a:r>
              <a:rPr lang="sr-Latn-CS" altLang="sr-Latn-RS" u="sng" dirty="0" smtClean="0">
                <a:latin typeface="Tahoma" panose="020B0604030504040204" pitchFamily="34" charset="0"/>
              </a:rPr>
              <a:t> </a:t>
            </a:r>
            <a:r>
              <a:rPr lang="sr-Latn-CS" altLang="sr-Latn-RS" u="sng" dirty="0" err="1" smtClean="0">
                <a:latin typeface="Tahoma" panose="020B0604030504040204" pitchFamily="34" charset="0"/>
              </a:rPr>
              <a:t>values</a:t>
            </a:r>
            <a:r>
              <a:rPr lang="sr-Latn-CS" altLang="sr-Latn-RS" u="sng" dirty="0" smtClean="0">
                <a:latin typeface="Tahoma" panose="020B0604030504040204" pitchFamily="34" charset="0"/>
              </a:rPr>
              <a:t>:                                 </a:t>
            </a:r>
            <a:endParaRPr lang="sr-Latn-CS" altLang="sr-Latn-RS" u="sng" dirty="0">
              <a:latin typeface="Tahoma" panose="020B0604030504040204" pitchFamily="34" charset="0"/>
            </a:endParaRPr>
          </a:p>
          <a:p>
            <a:pPr>
              <a:spcBef>
                <a:spcPct val="50000"/>
              </a:spcBef>
              <a:buFontTx/>
              <a:buNone/>
            </a:pPr>
            <a:endParaRPr lang="sr-Latn-CS" altLang="sr-Latn-RS" u="sng" dirty="0">
              <a:latin typeface="Tahoma" panose="020B0604030504040204" pitchFamily="34" charset="0"/>
            </a:endParaRPr>
          </a:p>
          <a:p>
            <a:pPr>
              <a:spcBef>
                <a:spcPct val="50000"/>
              </a:spcBef>
              <a:buFontTx/>
              <a:buNone/>
            </a:pPr>
            <a:r>
              <a:rPr lang="sr-Latn-RS" altLang="sr-Latn-RS" dirty="0" err="1" smtClean="0">
                <a:latin typeface="Tahoma" panose="020B0604030504040204" pitchFamily="34" charset="0"/>
              </a:rPr>
              <a:t>Hgb</a:t>
            </a:r>
            <a:r>
              <a:rPr lang="en-US" altLang="sr-Latn-RS" dirty="0" smtClean="0">
                <a:latin typeface="Tahoma" panose="020B0604030504040204" pitchFamily="34" charset="0"/>
              </a:rPr>
              <a:t>      </a:t>
            </a:r>
            <a:r>
              <a:rPr lang="sr-Latn-RS" altLang="sr-Latn-RS" dirty="0" smtClean="0">
                <a:latin typeface="Tahoma" panose="020B0604030504040204" pitchFamily="34" charset="0"/>
              </a:rPr>
              <a:t>male </a:t>
            </a:r>
            <a:r>
              <a:rPr lang="sr-Latn-CS" altLang="sr-Latn-RS" dirty="0" smtClean="0">
                <a:latin typeface="Tahoma" panose="020B0604030504040204" pitchFamily="34" charset="0"/>
              </a:rPr>
              <a:t>   </a:t>
            </a:r>
            <a:r>
              <a:rPr lang="en-US" altLang="sr-Latn-RS" dirty="0">
                <a:latin typeface="Tahoma" panose="020B0604030504040204" pitchFamily="34" charset="0"/>
              </a:rPr>
              <a:t>150</a:t>
            </a:r>
            <a:r>
              <a:rPr lang="en-US" altLang="sr-Latn-RS" dirty="0">
                <a:latin typeface="Tahoma" panose="020B0604030504040204" pitchFamily="34" charset="0"/>
                <a:cs typeface="Tahoma" panose="020B0604030504040204" pitchFamily="34" charset="0"/>
              </a:rPr>
              <a:t>±20 g/l</a:t>
            </a:r>
            <a:r>
              <a:rPr lang="sr-Latn-CS" altLang="sr-Latn-RS" dirty="0">
                <a:latin typeface="Tahoma" panose="020B0604030504040204" pitchFamily="34" charset="0"/>
                <a:cs typeface="Tahoma" panose="020B0604030504040204" pitchFamily="34" charset="0"/>
              </a:rPr>
              <a:t>                    </a:t>
            </a:r>
          </a:p>
          <a:p>
            <a:pPr>
              <a:spcBef>
                <a:spcPct val="50000"/>
              </a:spcBef>
              <a:buFontTx/>
              <a:buNone/>
            </a:pPr>
            <a:r>
              <a:rPr lang="sr-Latn-CS" altLang="sr-Latn-RS" dirty="0">
                <a:latin typeface="Tahoma" panose="020B0604030504040204" pitchFamily="34" charset="0"/>
                <a:cs typeface="Tahoma" panose="020B0604030504040204" pitchFamily="34" charset="0"/>
              </a:rPr>
              <a:t>          </a:t>
            </a:r>
            <a:r>
              <a:rPr lang="sr-Cyrl-CS" altLang="sr-Latn-RS" dirty="0">
                <a:latin typeface="Tahoma" panose="020B0604030504040204" pitchFamily="34" charset="0"/>
                <a:cs typeface="Tahoma" panose="020B0604030504040204" pitchFamily="34" charset="0"/>
              </a:rPr>
              <a:t> </a:t>
            </a:r>
            <a:r>
              <a:rPr lang="sr-Latn-RS" altLang="sr-Latn-RS" dirty="0" smtClean="0">
                <a:latin typeface="Tahoma" panose="020B0604030504040204" pitchFamily="34" charset="0"/>
                <a:cs typeface="Tahoma" panose="020B0604030504040204" pitchFamily="34" charset="0"/>
              </a:rPr>
              <a:t>female </a:t>
            </a:r>
            <a:r>
              <a:rPr lang="sr-Latn-CS" altLang="sr-Latn-RS" dirty="0" smtClean="0">
                <a:latin typeface="Tahoma" panose="020B0604030504040204" pitchFamily="34" charset="0"/>
                <a:cs typeface="Tahoma" panose="020B0604030504040204" pitchFamily="34" charset="0"/>
              </a:rPr>
              <a:t>  </a:t>
            </a:r>
            <a:r>
              <a:rPr lang="en-US" altLang="sr-Latn-RS" dirty="0" smtClean="0">
                <a:latin typeface="Tahoma" panose="020B0604030504040204" pitchFamily="34" charset="0"/>
              </a:rPr>
              <a:t>1</a:t>
            </a:r>
            <a:r>
              <a:rPr lang="sr-Latn-CS" altLang="sr-Latn-RS" dirty="0">
                <a:latin typeface="Tahoma" panose="020B0604030504040204" pitchFamily="34" charset="0"/>
              </a:rPr>
              <a:t>4</a:t>
            </a:r>
            <a:r>
              <a:rPr lang="en-US" altLang="sr-Latn-RS" dirty="0">
                <a:latin typeface="Tahoma" panose="020B0604030504040204" pitchFamily="34" charset="0"/>
              </a:rPr>
              <a:t>0±20 g/l</a:t>
            </a:r>
            <a:endParaRPr lang="sr-Latn-CS" altLang="sr-Latn-RS" dirty="0">
              <a:latin typeface="Tahoma" panose="020B0604030504040204" pitchFamily="34" charset="0"/>
            </a:endParaRPr>
          </a:p>
          <a:p>
            <a:pPr>
              <a:spcBef>
                <a:spcPct val="50000"/>
              </a:spcBef>
              <a:buFontTx/>
              <a:buNone/>
            </a:pPr>
            <a:endParaRPr lang="sr-Latn-CS" altLang="sr-Latn-RS" dirty="0">
              <a:latin typeface="Tahoma" panose="020B0604030504040204" pitchFamily="34" charset="0"/>
            </a:endParaRPr>
          </a:p>
          <a:p>
            <a:pPr>
              <a:spcBef>
                <a:spcPct val="50000"/>
              </a:spcBef>
              <a:buFontTx/>
              <a:buNone/>
            </a:pPr>
            <a:r>
              <a:rPr lang="sr-Latn-CS" altLang="sr-Latn-RS" dirty="0" err="1" smtClean="0">
                <a:latin typeface="Tahoma" panose="020B0604030504040204" pitchFamily="34" charset="0"/>
              </a:rPr>
              <a:t>Hct</a:t>
            </a:r>
            <a:r>
              <a:rPr lang="sr-Latn-CS" altLang="sr-Latn-RS" dirty="0" smtClean="0">
                <a:latin typeface="Tahoma" panose="020B0604030504040204" pitchFamily="34" charset="0"/>
              </a:rPr>
              <a:t>         </a:t>
            </a:r>
            <a:r>
              <a:rPr lang="sr-Latn-RS" altLang="sr-Latn-RS" dirty="0" smtClean="0">
                <a:latin typeface="Tahoma" panose="020B0604030504040204" pitchFamily="34" charset="0"/>
              </a:rPr>
              <a:t>male</a:t>
            </a:r>
            <a:r>
              <a:rPr lang="sr-Latn-CS" altLang="sr-Latn-RS" dirty="0" smtClean="0">
                <a:latin typeface="Tahoma" panose="020B0604030504040204" pitchFamily="34" charset="0"/>
              </a:rPr>
              <a:t>   </a:t>
            </a:r>
            <a:r>
              <a:rPr lang="sr-Latn-CS" altLang="sr-Latn-RS" dirty="0">
                <a:latin typeface="Tahoma" panose="020B0604030504040204" pitchFamily="34" charset="0"/>
              </a:rPr>
              <a:t>0.42 – 0.49%</a:t>
            </a:r>
          </a:p>
          <a:p>
            <a:pPr>
              <a:spcBef>
                <a:spcPct val="50000"/>
              </a:spcBef>
              <a:buFontTx/>
              <a:buNone/>
            </a:pPr>
            <a:r>
              <a:rPr lang="sr-Latn-CS" altLang="sr-Latn-RS" dirty="0">
                <a:latin typeface="Tahoma" panose="020B0604030504040204" pitchFamily="34" charset="0"/>
              </a:rPr>
              <a:t> </a:t>
            </a:r>
            <a:r>
              <a:rPr lang="sr-Latn-CS" altLang="sr-Latn-RS" dirty="0" smtClean="0">
                <a:latin typeface="Tahoma" panose="020B0604030504040204" pitchFamily="34" charset="0"/>
              </a:rPr>
              <a:t>            </a:t>
            </a:r>
            <a:r>
              <a:rPr lang="sr-Latn-RS" altLang="sr-Latn-RS" dirty="0" smtClean="0">
                <a:latin typeface="Tahoma" panose="020B0604030504040204" pitchFamily="34" charset="0"/>
                <a:cs typeface="Tahoma" panose="020B0604030504040204" pitchFamily="34" charset="0"/>
              </a:rPr>
              <a:t>female</a:t>
            </a:r>
            <a:r>
              <a:rPr lang="sr-Cyrl-CS" altLang="sr-Latn-RS" dirty="0" smtClean="0">
                <a:latin typeface="Tahoma" panose="020B0604030504040204" pitchFamily="34" charset="0"/>
              </a:rPr>
              <a:t>  </a:t>
            </a:r>
            <a:r>
              <a:rPr lang="sr-Latn-CS" altLang="sr-Latn-RS" dirty="0" smtClean="0">
                <a:latin typeface="Tahoma" panose="020B0604030504040204" pitchFamily="34" charset="0"/>
              </a:rPr>
              <a:t>0.39 </a:t>
            </a:r>
            <a:r>
              <a:rPr lang="sr-Latn-CS" altLang="sr-Latn-RS" dirty="0">
                <a:latin typeface="Tahoma" panose="020B0604030504040204" pitchFamily="34" charset="0"/>
              </a:rPr>
              <a:t>– 0.46%</a:t>
            </a:r>
          </a:p>
          <a:p>
            <a:pPr>
              <a:spcBef>
                <a:spcPct val="50000"/>
              </a:spcBef>
              <a:buFontTx/>
              <a:buNone/>
            </a:pPr>
            <a:endParaRPr lang="sr-Latn-CS" altLang="sr-Latn-RS" dirty="0">
              <a:latin typeface="Tahoma" panose="020B0604030504040204" pitchFamily="34" charset="0"/>
            </a:endParaRPr>
          </a:p>
          <a:p>
            <a:pPr>
              <a:spcBef>
                <a:spcPct val="50000"/>
              </a:spcBef>
              <a:buFontTx/>
              <a:buNone/>
            </a:pPr>
            <a:r>
              <a:rPr lang="sr-Latn-CS" altLang="sr-Latn-RS" dirty="0" err="1" smtClean="0">
                <a:latin typeface="Tahoma" panose="020B0604030504040204" pitchFamily="34" charset="0"/>
              </a:rPr>
              <a:t>Er</a:t>
            </a:r>
            <a:r>
              <a:rPr lang="sr-Latn-CS" altLang="sr-Latn-RS" dirty="0" smtClean="0">
                <a:latin typeface="Tahoma" panose="020B0604030504040204" pitchFamily="34" charset="0"/>
              </a:rPr>
              <a:t>          </a:t>
            </a:r>
            <a:r>
              <a:rPr lang="sr-Latn-RS" altLang="sr-Latn-RS" dirty="0" smtClean="0">
                <a:latin typeface="Tahoma" panose="020B0604030504040204" pitchFamily="34" charset="0"/>
              </a:rPr>
              <a:t>male</a:t>
            </a:r>
            <a:r>
              <a:rPr lang="sr-Latn-CS" altLang="sr-Latn-RS" dirty="0" smtClean="0">
                <a:latin typeface="Tahoma" panose="020B0604030504040204" pitchFamily="34" charset="0"/>
              </a:rPr>
              <a:t>  </a:t>
            </a:r>
            <a:r>
              <a:rPr lang="sr-Latn-CS" altLang="sr-Latn-RS" dirty="0">
                <a:latin typeface="Tahoma" panose="020B0604030504040204" pitchFamily="34" charset="0"/>
              </a:rPr>
              <a:t>4.2 – 5.8 x 10</a:t>
            </a:r>
            <a:r>
              <a:rPr lang="sr-Latn-CS" altLang="sr-Latn-RS" baseline="30000" dirty="0">
                <a:latin typeface="Tahoma" panose="020B0604030504040204" pitchFamily="34" charset="0"/>
              </a:rPr>
              <a:t>12</a:t>
            </a:r>
            <a:r>
              <a:rPr lang="sr-Latn-CS" altLang="sr-Latn-RS" dirty="0">
                <a:latin typeface="Tahoma" panose="020B0604030504040204" pitchFamily="34" charset="0"/>
              </a:rPr>
              <a:t>/l</a:t>
            </a:r>
            <a:endParaRPr lang="en-US" altLang="sr-Latn-RS" dirty="0">
              <a:latin typeface="Tahoma" panose="020B0604030504040204" pitchFamily="34" charset="0"/>
            </a:endParaRPr>
          </a:p>
          <a:p>
            <a:pPr>
              <a:spcBef>
                <a:spcPct val="50000"/>
              </a:spcBef>
              <a:buFontTx/>
              <a:buNone/>
            </a:pPr>
            <a:r>
              <a:rPr lang="sr-Latn-CS" altLang="sr-Latn-RS" dirty="0">
                <a:latin typeface="Tahoma" panose="020B0604030504040204" pitchFamily="34" charset="0"/>
              </a:rPr>
              <a:t> </a:t>
            </a:r>
            <a:r>
              <a:rPr lang="sr-Latn-CS" altLang="sr-Latn-RS" dirty="0" smtClean="0">
                <a:latin typeface="Tahoma" panose="020B0604030504040204" pitchFamily="34" charset="0"/>
              </a:rPr>
              <a:t>          </a:t>
            </a:r>
            <a:r>
              <a:rPr lang="sr-Latn-RS" altLang="sr-Latn-RS" dirty="0" smtClean="0">
                <a:latin typeface="Tahoma" panose="020B0604030504040204" pitchFamily="34" charset="0"/>
                <a:cs typeface="Tahoma" panose="020B0604030504040204" pitchFamily="34" charset="0"/>
              </a:rPr>
              <a:t>female</a:t>
            </a:r>
            <a:r>
              <a:rPr lang="sr-Latn-CS" altLang="sr-Latn-RS" dirty="0" smtClean="0">
                <a:latin typeface="Tahoma" panose="020B0604030504040204" pitchFamily="34" charset="0"/>
              </a:rPr>
              <a:t>   </a:t>
            </a:r>
            <a:r>
              <a:rPr lang="sr-Latn-CS" altLang="sr-Latn-RS" dirty="0">
                <a:latin typeface="Tahoma" panose="020B0604030504040204" pitchFamily="34" charset="0"/>
              </a:rPr>
              <a:t>3.9 – 5.2 x 10</a:t>
            </a:r>
            <a:r>
              <a:rPr lang="sr-Latn-CS" altLang="sr-Latn-RS" baseline="30000" dirty="0">
                <a:latin typeface="Tahoma" panose="020B0604030504040204" pitchFamily="34" charset="0"/>
              </a:rPr>
              <a:t>12</a:t>
            </a:r>
            <a:r>
              <a:rPr lang="sr-Latn-CS" altLang="sr-Latn-RS" dirty="0">
                <a:latin typeface="Tahoma" panose="020B0604030504040204" pitchFamily="34" charset="0"/>
              </a:rPr>
              <a:t>/l</a:t>
            </a:r>
            <a:endParaRPr lang="en-US" altLang="sr-Latn-RS" dirty="0">
              <a:latin typeface="Tahoma" panose="020B0604030504040204" pitchFamily="34" charset="0"/>
            </a:endParaRPr>
          </a:p>
        </p:txBody>
      </p:sp>
      <p:sp>
        <p:nvSpPr>
          <p:cNvPr id="3" name="Pravougaonik 2"/>
          <p:cNvSpPr/>
          <p:nvPr/>
        </p:nvSpPr>
        <p:spPr>
          <a:xfrm>
            <a:off x="4700006" y="2348880"/>
            <a:ext cx="4140460" cy="2862322"/>
          </a:xfrm>
          <a:prstGeom prst="rect">
            <a:avLst/>
          </a:prstGeom>
        </p:spPr>
        <p:txBody>
          <a:bodyPr wrap="square">
            <a:spAutoFit/>
          </a:bodyPr>
          <a:lstStyle/>
          <a:p>
            <a:pPr>
              <a:spcBef>
                <a:spcPct val="50000"/>
              </a:spcBef>
              <a:buFontTx/>
              <a:buNone/>
            </a:pPr>
            <a:r>
              <a:rPr lang="sr-Latn-CS" altLang="sr-Latn-RS" u="sng" dirty="0" smtClean="0">
                <a:solidFill>
                  <a:srgbClr val="0000CC"/>
                </a:solidFill>
                <a:latin typeface="Tahoma" panose="020B0604030504040204" pitchFamily="34" charset="0"/>
              </a:rPr>
              <a:t>                                 </a:t>
            </a:r>
            <a:endParaRPr lang="sr-Latn-CS" altLang="sr-Latn-RS" u="sng" dirty="0">
              <a:solidFill>
                <a:srgbClr val="0000CC"/>
              </a:solidFill>
              <a:latin typeface="Tahoma" panose="020B0604030504040204" pitchFamily="34" charset="0"/>
            </a:endParaRPr>
          </a:p>
          <a:p>
            <a:pPr>
              <a:spcBef>
                <a:spcPct val="50000"/>
              </a:spcBef>
              <a:buFontTx/>
              <a:buNone/>
            </a:pPr>
            <a:endParaRPr lang="sr-Latn-CS" altLang="sr-Latn-RS" u="sng" dirty="0">
              <a:solidFill>
                <a:srgbClr val="0000CC"/>
              </a:solidFill>
              <a:latin typeface="Tahoma" panose="020B0604030504040204" pitchFamily="34" charset="0"/>
            </a:endParaRPr>
          </a:p>
          <a:p>
            <a:pPr>
              <a:spcBef>
                <a:spcPct val="50000"/>
              </a:spcBef>
              <a:buFontTx/>
              <a:buNone/>
            </a:pPr>
            <a:r>
              <a:rPr lang="sr-Latn-CS" altLang="sr-Latn-RS" dirty="0">
                <a:solidFill>
                  <a:srgbClr val="0000CC"/>
                </a:solidFill>
                <a:latin typeface="Tahoma" panose="020B0604030504040204" pitchFamily="34" charset="0"/>
              </a:rPr>
              <a:t>MCV = </a:t>
            </a:r>
            <a:r>
              <a:rPr lang="sr-Latn-CS" altLang="sr-Latn-RS" dirty="0" err="1">
                <a:solidFill>
                  <a:srgbClr val="0000CC"/>
                </a:solidFill>
                <a:latin typeface="Tahoma" panose="020B0604030504040204" pitchFamily="34" charset="0"/>
              </a:rPr>
              <a:t>Hct</a:t>
            </a:r>
            <a:r>
              <a:rPr lang="sr-Latn-CS" altLang="sr-Latn-RS" dirty="0">
                <a:solidFill>
                  <a:srgbClr val="0000CC"/>
                </a:solidFill>
                <a:latin typeface="Tahoma" panose="020B0604030504040204" pitchFamily="34" charset="0"/>
              </a:rPr>
              <a:t> / </a:t>
            </a:r>
            <a:r>
              <a:rPr lang="sr-Latn-CS" altLang="sr-Latn-RS" dirty="0" err="1" smtClean="0">
                <a:solidFill>
                  <a:srgbClr val="0000CC"/>
                </a:solidFill>
                <a:latin typeface="Tahoma" panose="020B0604030504040204" pitchFamily="34" charset="0"/>
              </a:rPr>
              <a:t>Er</a:t>
            </a:r>
            <a:r>
              <a:rPr lang="sr-Latn-CS" altLang="sr-Latn-RS" dirty="0" smtClean="0">
                <a:solidFill>
                  <a:srgbClr val="0000CC"/>
                </a:solidFill>
                <a:latin typeface="Tahoma" panose="020B0604030504040204" pitchFamily="34" charset="0"/>
              </a:rPr>
              <a:t> </a:t>
            </a:r>
            <a:r>
              <a:rPr lang="sr-Latn-CS" altLang="sr-Latn-RS" dirty="0" err="1" smtClean="0">
                <a:solidFill>
                  <a:srgbClr val="0000CC"/>
                </a:solidFill>
                <a:latin typeface="Tahoma" panose="020B0604030504040204" pitchFamily="34" charset="0"/>
              </a:rPr>
              <a:t>count</a:t>
            </a:r>
            <a:r>
              <a:rPr lang="sr-Latn-CS" altLang="sr-Latn-RS" dirty="0" smtClean="0">
                <a:solidFill>
                  <a:srgbClr val="0000CC"/>
                </a:solidFill>
                <a:latin typeface="Tahoma" panose="020B0604030504040204" pitchFamily="34" charset="0"/>
              </a:rPr>
              <a:t>    </a:t>
            </a:r>
            <a:r>
              <a:rPr lang="sr-Latn-CS" altLang="sr-Latn-RS" dirty="0">
                <a:solidFill>
                  <a:srgbClr val="0000CC"/>
                </a:solidFill>
                <a:latin typeface="Tahoma" panose="020B0604030504040204" pitchFamily="34" charset="0"/>
              </a:rPr>
              <a:t>(83 -99fl)</a:t>
            </a:r>
          </a:p>
          <a:p>
            <a:pPr>
              <a:spcBef>
                <a:spcPct val="50000"/>
              </a:spcBef>
              <a:buFontTx/>
              <a:buNone/>
            </a:pPr>
            <a:endParaRPr lang="sr-Latn-CS" altLang="sr-Latn-RS" dirty="0">
              <a:solidFill>
                <a:srgbClr val="0000CC"/>
              </a:solidFill>
              <a:latin typeface="Tahoma" panose="020B0604030504040204" pitchFamily="34" charset="0"/>
            </a:endParaRPr>
          </a:p>
          <a:p>
            <a:pPr>
              <a:spcBef>
                <a:spcPct val="50000"/>
              </a:spcBef>
              <a:buFontTx/>
              <a:buNone/>
            </a:pPr>
            <a:r>
              <a:rPr lang="sr-Latn-CS" altLang="sr-Latn-RS" dirty="0">
                <a:solidFill>
                  <a:srgbClr val="0000CC"/>
                </a:solidFill>
                <a:latin typeface="Tahoma" panose="020B0604030504040204" pitchFamily="34" charset="0"/>
              </a:rPr>
              <a:t>MCH = </a:t>
            </a:r>
            <a:r>
              <a:rPr lang="sr-Latn-CS" altLang="sr-Latn-RS" dirty="0" err="1" smtClean="0">
                <a:solidFill>
                  <a:srgbClr val="0000CC"/>
                </a:solidFill>
                <a:latin typeface="Tahoma" panose="020B0604030504040204" pitchFamily="34" charset="0"/>
              </a:rPr>
              <a:t>Hgb</a:t>
            </a:r>
            <a:r>
              <a:rPr lang="sr-Latn-CS" altLang="sr-Latn-RS" dirty="0" smtClean="0">
                <a:solidFill>
                  <a:srgbClr val="0000CC"/>
                </a:solidFill>
                <a:latin typeface="Tahoma" panose="020B0604030504040204" pitchFamily="34" charset="0"/>
              </a:rPr>
              <a:t> </a:t>
            </a:r>
            <a:r>
              <a:rPr lang="sr-Latn-CS" altLang="sr-Latn-RS" dirty="0">
                <a:solidFill>
                  <a:srgbClr val="0000CC"/>
                </a:solidFill>
                <a:latin typeface="Tahoma" panose="020B0604030504040204" pitchFamily="34" charset="0"/>
              </a:rPr>
              <a:t>/ </a:t>
            </a:r>
            <a:r>
              <a:rPr lang="sr-Latn-CS" altLang="sr-Latn-RS" dirty="0" err="1" smtClean="0">
                <a:solidFill>
                  <a:srgbClr val="0000CC"/>
                </a:solidFill>
                <a:latin typeface="Tahoma" panose="020B0604030504040204" pitchFamily="34" charset="0"/>
              </a:rPr>
              <a:t>Er</a:t>
            </a:r>
            <a:r>
              <a:rPr lang="sr-Latn-CS" altLang="sr-Latn-RS" dirty="0" smtClean="0">
                <a:solidFill>
                  <a:srgbClr val="0000CC"/>
                </a:solidFill>
                <a:latin typeface="Tahoma" panose="020B0604030504040204" pitchFamily="34" charset="0"/>
              </a:rPr>
              <a:t> </a:t>
            </a:r>
            <a:r>
              <a:rPr lang="sr-Latn-CS" altLang="sr-Latn-RS" dirty="0" err="1" smtClean="0">
                <a:solidFill>
                  <a:srgbClr val="0000CC"/>
                </a:solidFill>
                <a:latin typeface="Tahoma" panose="020B0604030504040204" pitchFamily="34" charset="0"/>
              </a:rPr>
              <a:t>count</a:t>
            </a:r>
            <a:r>
              <a:rPr lang="sr-Latn-CS" altLang="sr-Latn-RS" dirty="0" smtClean="0">
                <a:solidFill>
                  <a:srgbClr val="0000CC"/>
                </a:solidFill>
                <a:latin typeface="Tahoma" panose="020B0604030504040204" pitchFamily="34" charset="0"/>
              </a:rPr>
              <a:t>     </a:t>
            </a:r>
            <a:r>
              <a:rPr lang="sr-Latn-CS" altLang="sr-Latn-RS" dirty="0">
                <a:solidFill>
                  <a:srgbClr val="0000CC"/>
                </a:solidFill>
                <a:latin typeface="Tahoma" panose="020B0604030504040204" pitchFamily="34" charset="0"/>
              </a:rPr>
              <a:t>(28 – 32 </a:t>
            </a:r>
            <a:r>
              <a:rPr lang="sr-Latn-CS" altLang="sr-Latn-RS" dirty="0" err="1">
                <a:solidFill>
                  <a:srgbClr val="0000CC"/>
                </a:solidFill>
                <a:latin typeface="Tahoma" panose="020B0604030504040204" pitchFamily="34" charset="0"/>
              </a:rPr>
              <a:t>pg</a:t>
            </a:r>
            <a:r>
              <a:rPr lang="sr-Latn-CS" altLang="sr-Latn-RS" dirty="0">
                <a:solidFill>
                  <a:srgbClr val="0000CC"/>
                </a:solidFill>
                <a:latin typeface="Tahoma" panose="020B0604030504040204" pitchFamily="34" charset="0"/>
              </a:rPr>
              <a:t>)</a:t>
            </a:r>
          </a:p>
          <a:p>
            <a:pPr>
              <a:spcBef>
                <a:spcPct val="50000"/>
              </a:spcBef>
              <a:buFontTx/>
              <a:buNone/>
            </a:pPr>
            <a:endParaRPr lang="sr-Latn-CS" altLang="sr-Latn-RS" dirty="0">
              <a:solidFill>
                <a:srgbClr val="0000CC"/>
              </a:solidFill>
              <a:latin typeface="Tahoma" panose="020B0604030504040204" pitchFamily="34" charset="0"/>
            </a:endParaRPr>
          </a:p>
          <a:p>
            <a:pPr>
              <a:spcBef>
                <a:spcPct val="50000"/>
              </a:spcBef>
              <a:buFontTx/>
              <a:buNone/>
            </a:pPr>
            <a:r>
              <a:rPr lang="sr-Latn-CS" altLang="sr-Latn-RS" dirty="0">
                <a:solidFill>
                  <a:srgbClr val="0000CC"/>
                </a:solidFill>
                <a:latin typeface="Tahoma" panose="020B0604030504040204" pitchFamily="34" charset="0"/>
              </a:rPr>
              <a:t>MCHC = </a:t>
            </a:r>
            <a:r>
              <a:rPr lang="sr-Latn-CS" altLang="sr-Latn-RS" dirty="0" err="1" smtClean="0">
                <a:solidFill>
                  <a:srgbClr val="0000CC"/>
                </a:solidFill>
                <a:latin typeface="Tahoma" panose="020B0604030504040204" pitchFamily="34" charset="0"/>
              </a:rPr>
              <a:t>Hgb</a:t>
            </a:r>
            <a:r>
              <a:rPr lang="sr-Latn-CS" altLang="sr-Latn-RS" dirty="0" smtClean="0">
                <a:solidFill>
                  <a:srgbClr val="0000CC"/>
                </a:solidFill>
                <a:latin typeface="Tahoma" panose="020B0604030504040204" pitchFamily="34" charset="0"/>
              </a:rPr>
              <a:t> </a:t>
            </a:r>
            <a:r>
              <a:rPr lang="sr-Latn-CS" altLang="sr-Latn-RS" dirty="0">
                <a:solidFill>
                  <a:srgbClr val="0000CC"/>
                </a:solidFill>
                <a:latin typeface="Tahoma" panose="020B0604030504040204" pitchFamily="34" charset="0"/>
              </a:rPr>
              <a:t>/ </a:t>
            </a:r>
            <a:r>
              <a:rPr lang="sr-Latn-CS" altLang="sr-Latn-RS" dirty="0" err="1">
                <a:solidFill>
                  <a:srgbClr val="0000CC"/>
                </a:solidFill>
                <a:latin typeface="Tahoma" panose="020B0604030504040204" pitchFamily="34" charset="0"/>
              </a:rPr>
              <a:t>Hct</a:t>
            </a:r>
            <a:r>
              <a:rPr lang="sr-Latn-CS" altLang="sr-Latn-RS" dirty="0">
                <a:solidFill>
                  <a:srgbClr val="0000CC"/>
                </a:solidFill>
                <a:latin typeface="Tahoma" panose="020B0604030504040204" pitchFamily="34" charset="0"/>
              </a:rPr>
              <a:t>     (32 – 36 g/dl)</a:t>
            </a:r>
            <a:endParaRPr lang="en-US" altLang="sr-Latn-RS" dirty="0">
              <a:solidFill>
                <a:srgbClr val="0000CC"/>
              </a:solidFill>
              <a:latin typeface="Tahoma" panose="020B0604030504040204" pitchFamily="34" charset="0"/>
            </a:endParaRPr>
          </a:p>
        </p:txBody>
      </p:sp>
    </p:spTree>
    <p:extLst>
      <p:ext uri="{BB962C8B-B14F-4D97-AF65-F5344CB8AC3E}">
        <p14:creationId xmlns:p14="http://schemas.microsoft.com/office/powerpoint/2010/main" val="427515658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slide(fromLeft)">
                                      <p:cBhvr>
                                        <p:cTn id="7" dur="1000"/>
                                        <p:tgtEl>
                                          <p:spTgt spid="194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bldLvl="2"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ubtitle 5"/>
          <p:cNvSpPr>
            <a:spLocks noGrp="1"/>
          </p:cNvSpPr>
          <p:nvPr/>
        </p:nvSpPr>
        <p:spPr bwMode="auto">
          <a:xfrm>
            <a:off x="1371600" y="25527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buFontTx/>
              <a:buNone/>
            </a:pPr>
            <a:endParaRPr lang="en-US" altLang="sr-Latn-RS"/>
          </a:p>
        </p:txBody>
      </p:sp>
      <p:sp>
        <p:nvSpPr>
          <p:cNvPr id="2051" name="Rectangle 3"/>
          <p:cNvSpPr txBox="1">
            <a:spLocks noChangeArrowheads="1"/>
          </p:cNvSpPr>
          <p:nvPr/>
        </p:nvSpPr>
        <p:spPr bwMode="auto">
          <a:xfrm>
            <a:off x="571500" y="1643063"/>
            <a:ext cx="800100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pPr>
            <a:endParaRPr lang="sr-Cyrl-CS" altLang="sr-Latn-RS" sz="2000" dirty="0"/>
          </a:p>
          <a:p>
            <a:pPr>
              <a:buFontTx/>
              <a:buNone/>
            </a:pPr>
            <a:endParaRPr lang="sr-Cyrl-CS" altLang="sr-Latn-RS" sz="2000" dirty="0"/>
          </a:p>
          <a:p>
            <a:pPr>
              <a:buFontTx/>
              <a:buNone/>
            </a:pPr>
            <a:r>
              <a:rPr lang="en" altLang="sr-Latn-RS" sz="6600" i="1" u="sng" dirty="0" smtClean="0"/>
              <a:t>Hemolytic </a:t>
            </a:r>
            <a:r>
              <a:rPr lang="en" altLang="sr-Latn-RS" sz="6600" i="1" u="sng" dirty="0"/>
              <a:t>anemias</a:t>
            </a:r>
            <a:endParaRPr lang="sr-Cyrl-CS" altLang="sr-Latn-RS" sz="6600" i="1" u="sng" dirty="0"/>
          </a:p>
          <a:p>
            <a:pPr>
              <a:buFontTx/>
              <a:buNone/>
            </a:pPr>
            <a:endParaRPr lang="sr-Cyrl-CS" altLang="sr-Latn-RS" sz="2000" dirty="0"/>
          </a:p>
          <a:p>
            <a:pPr>
              <a:buFontTx/>
              <a:buNone/>
            </a:pPr>
            <a:endParaRPr lang="sr-Cyrl-CS" altLang="sr-Latn-RS" sz="2000" dirty="0"/>
          </a:p>
          <a:p>
            <a:pPr>
              <a:buFontTx/>
              <a:buNone/>
            </a:pPr>
            <a:endParaRPr lang="sr-Cyrl-CS" altLang="sr-Latn-RS" sz="2000" dirty="0"/>
          </a:p>
          <a:p>
            <a:pPr algn="ctr">
              <a:buFontTx/>
              <a:buNone/>
            </a:pPr>
            <a:endParaRPr lang="en-US" altLang="sr-Latn-RS" sz="3600" i="1" u="sng" dirty="0"/>
          </a:p>
        </p:txBody>
      </p:sp>
    </p:spTree>
    <p:extLst>
      <p:ext uri="{BB962C8B-B14F-4D97-AF65-F5344CB8AC3E}">
        <p14:creationId xmlns:p14="http://schemas.microsoft.com/office/powerpoint/2010/main" val="216643184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r>
              <a:rPr lang="en" altLang="sr-Latn-RS" smtClean="0"/>
              <a:t>Hemolytic anemia</a:t>
            </a:r>
            <a:endParaRPr lang="sr-Latn-RS" altLang="sr-Latn-RS" smtClean="0"/>
          </a:p>
        </p:txBody>
      </p:sp>
      <p:sp>
        <p:nvSpPr>
          <p:cNvPr id="3" name="Čuvar mesta za sadržaj 2"/>
          <p:cNvSpPr>
            <a:spLocks noGrp="1"/>
          </p:cNvSpPr>
          <p:nvPr>
            <p:ph idx="1"/>
          </p:nvPr>
        </p:nvSpPr>
        <p:spPr/>
        <p:txBody>
          <a:bodyPr/>
          <a:lstStyle/>
          <a:p>
            <a:pPr>
              <a:defRPr/>
            </a:pPr>
            <a:r>
              <a:rPr lang="en" sz="2800" dirty="0" smtClean="0">
                <a:solidFill>
                  <a:srgbClr val="FF0000"/>
                </a:solidFill>
              </a:rPr>
              <a:t>Anemia caused by increased destruction </a:t>
            </a:r>
            <a:r>
              <a:rPr lang="en" sz="2800" dirty="0" err="1" smtClean="0">
                <a:solidFill>
                  <a:srgbClr val="FF0000"/>
                </a:solidFill>
              </a:rPr>
              <a:t>of erythrocytes</a:t>
            </a:r>
            <a:r>
              <a:rPr lang="en" sz="2800" dirty="0" smtClean="0">
                <a:solidFill>
                  <a:srgbClr val="FF0000"/>
                </a:solidFill>
              </a:rPr>
              <a:t> and shortening the lifespan </a:t>
            </a:r>
            <a:r>
              <a:rPr lang="en" sz="2800" dirty="0" err="1" smtClean="0">
                <a:solidFill>
                  <a:srgbClr val="FF0000"/>
                </a:solidFill>
              </a:rPr>
              <a:t>of erythrocytes </a:t>
            </a:r>
            <a:r>
              <a:rPr lang="en" sz="2800" dirty="0" smtClean="0">
                <a:solidFill>
                  <a:srgbClr val="FF0000"/>
                </a:solidFill>
              </a:rPr>
              <a:t>.</a:t>
            </a:r>
          </a:p>
          <a:p>
            <a:pPr marL="0" indent="0">
              <a:buFontTx/>
              <a:buNone/>
              <a:defRPr/>
            </a:pPr>
            <a:endParaRPr lang="sr-Cyrl-RS" sz="2800" dirty="0" smtClean="0">
              <a:solidFill>
                <a:srgbClr val="FF0000"/>
              </a:solidFill>
            </a:endParaRPr>
          </a:p>
          <a:p>
            <a:pPr>
              <a:defRPr/>
            </a:pPr>
            <a:r>
              <a:rPr lang="en" sz="2800" dirty="0" smtClean="0">
                <a:solidFill>
                  <a:srgbClr val="FF0000"/>
                </a:solidFill>
              </a:rPr>
              <a:t>Hemolysis </a:t>
            </a:r>
            <a:r>
              <a:rPr lang="en" sz="2800" dirty="0" smtClean="0"/>
              <a:t>represents the destruction of erythrocytes , and in order to fulfill the criteri</a:t>
            </a:r>
            <a:r>
              <a:rPr lang="sr-Latn-RS" sz="2800" dirty="0" smtClean="0"/>
              <a:t>a</a:t>
            </a:r>
            <a:r>
              <a:rPr lang="en" sz="2800" dirty="0" smtClean="0"/>
              <a:t> of hemolytic anemia, it must be associated with a reduced hemoglobin, less than 120g/l.</a:t>
            </a:r>
            <a:endParaRPr lang="sr-Latn-RS" sz="2800" dirty="0"/>
          </a:p>
        </p:txBody>
      </p:sp>
    </p:spTree>
    <p:extLst>
      <p:ext uri="{BB962C8B-B14F-4D97-AF65-F5344CB8AC3E}">
        <p14:creationId xmlns:p14="http://schemas.microsoft.com/office/powerpoint/2010/main" val="31595215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slov 1"/>
          <p:cNvSpPr>
            <a:spLocks noGrp="1"/>
          </p:cNvSpPr>
          <p:nvPr>
            <p:ph type="title"/>
          </p:nvPr>
        </p:nvSpPr>
        <p:spPr/>
        <p:txBody>
          <a:bodyPr/>
          <a:lstStyle/>
          <a:p>
            <a:r>
              <a:rPr lang="en" altLang="sr-Latn-RS" smtClean="0"/>
              <a:t>Hemolytic anemia</a:t>
            </a:r>
            <a:endParaRPr lang="sr-Latn-RS" altLang="sr-Latn-RS" smtClean="0"/>
          </a:p>
        </p:txBody>
      </p:sp>
      <p:sp>
        <p:nvSpPr>
          <p:cNvPr id="4099" name="Čuvar mesta za sadržaj 2"/>
          <p:cNvSpPr>
            <a:spLocks noGrp="1"/>
          </p:cNvSpPr>
          <p:nvPr>
            <p:ph idx="1"/>
          </p:nvPr>
        </p:nvSpPr>
        <p:spPr/>
        <p:txBody>
          <a:bodyPr/>
          <a:lstStyle/>
          <a:p>
            <a:r>
              <a:rPr lang="en" altLang="sr-Latn-RS" sz="2800" smtClean="0"/>
              <a:t>The occurrence of hemolysis leads to the activation of erythropoiesis in the bone marrow, which can increase up to 8 times and in this way compensatory hemoglobin level is maintained. Anemia is manifested when the normal lifespan of erythrocytes of 120 days is shortened to 15-20 days with a maximum increase in erythropoiesis.</a:t>
            </a:r>
            <a:endParaRPr lang="sr-Latn-RS" altLang="sr-Latn-RS" sz="2800" smtClean="0"/>
          </a:p>
        </p:txBody>
      </p:sp>
    </p:spTree>
    <p:extLst>
      <p:ext uri="{BB962C8B-B14F-4D97-AF65-F5344CB8AC3E}">
        <p14:creationId xmlns:p14="http://schemas.microsoft.com/office/powerpoint/2010/main" val="8604292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p:txBody>
          <a:bodyPr/>
          <a:lstStyle/>
          <a:p>
            <a:r>
              <a:rPr lang="en-US" dirty="0">
                <a:solidFill>
                  <a:schemeClr val="accent1">
                    <a:lumMod val="50000"/>
                  </a:schemeClr>
                </a:solidFill>
              </a:rPr>
              <a:t>Incidence and prevalence </a:t>
            </a:r>
            <a:r>
              <a:rPr lang="en-US" dirty="0"/>
              <a:t>were higher among females than males and increased with age as expected. Incidence per 1,000,000 for year 2021 ranged from roughly 10-80 among those under the age of 45 years to 30-80 among those over the age of 65 </a:t>
            </a:r>
            <a:r>
              <a:rPr lang="en-US" dirty="0" smtClean="0"/>
              <a:t>years</a:t>
            </a:r>
            <a:r>
              <a:rPr lang="sr-Latn-RS" dirty="0"/>
              <a:t>.</a:t>
            </a:r>
          </a:p>
        </p:txBody>
      </p:sp>
    </p:spTree>
    <p:extLst>
      <p:ext uri="{BB962C8B-B14F-4D97-AF65-F5344CB8AC3E}">
        <p14:creationId xmlns:p14="http://schemas.microsoft.com/office/powerpoint/2010/main" val="38239967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slov 1"/>
          <p:cNvSpPr>
            <a:spLocks noGrp="1"/>
          </p:cNvSpPr>
          <p:nvPr>
            <p:ph type="title"/>
          </p:nvPr>
        </p:nvSpPr>
        <p:spPr>
          <a:xfrm>
            <a:off x="457200" y="1052513"/>
            <a:ext cx="8229600" cy="566737"/>
          </a:xfrm>
        </p:spPr>
        <p:txBody>
          <a:bodyPr/>
          <a:lstStyle/>
          <a:p>
            <a:r>
              <a:rPr lang="en" altLang="sr-Latn-RS" smtClean="0"/>
              <a:t>Hemolytic anemia</a:t>
            </a:r>
            <a:endParaRPr lang="sr-Latn-RS" altLang="sr-Latn-RS" smtClean="0"/>
          </a:p>
        </p:txBody>
      </p:sp>
      <p:sp>
        <p:nvSpPr>
          <p:cNvPr id="3" name="Čuvar mesta za sadržaj 2"/>
          <p:cNvSpPr>
            <a:spLocks noGrp="1"/>
          </p:cNvSpPr>
          <p:nvPr>
            <p:ph idx="1"/>
          </p:nvPr>
        </p:nvSpPr>
        <p:spPr/>
        <p:txBody>
          <a:bodyPr/>
          <a:lstStyle/>
          <a:p>
            <a:pPr marL="0" indent="0">
              <a:buNone/>
              <a:defRPr/>
            </a:pPr>
            <a:r>
              <a:rPr lang="sr-Latn-RS" dirty="0" err="1" smtClean="0"/>
              <a:t>Depanding</a:t>
            </a:r>
            <a:r>
              <a:rPr lang="sr-Latn-RS" dirty="0" smtClean="0"/>
              <a:t> on </a:t>
            </a:r>
            <a:r>
              <a:rPr lang="sr-Latn-RS" dirty="0" err="1" smtClean="0"/>
              <a:t>the</a:t>
            </a:r>
            <a:r>
              <a:rPr lang="sr-Latn-RS" dirty="0" smtClean="0"/>
              <a:t> place </a:t>
            </a:r>
            <a:r>
              <a:rPr lang="sr-Latn-RS" dirty="0" err="1" smtClean="0"/>
              <a:t>where</a:t>
            </a:r>
            <a:r>
              <a:rPr lang="sr-Latn-RS" dirty="0" smtClean="0"/>
              <a:t> </a:t>
            </a:r>
            <a:r>
              <a:rPr lang="en" dirty="0" smtClean="0"/>
              <a:t>hemolysis occurs, </a:t>
            </a:r>
            <a:r>
              <a:rPr lang="sr-Latn-RS" smtClean="0"/>
              <a:t>HA</a:t>
            </a:r>
            <a:r>
              <a:rPr lang="en" smtClean="0"/>
              <a:t> </a:t>
            </a:r>
            <a:r>
              <a:rPr lang="en" dirty="0" smtClean="0"/>
              <a:t>can be divided into:</a:t>
            </a:r>
          </a:p>
          <a:p>
            <a:pPr marL="0" indent="0">
              <a:buFontTx/>
              <a:buNone/>
              <a:defRPr/>
            </a:pPr>
            <a:endParaRPr lang="sr-Cyrl-RS" dirty="0"/>
          </a:p>
          <a:p>
            <a:pPr>
              <a:defRPr/>
            </a:pPr>
            <a:r>
              <a:rPr lang="en" dirty="0" err="1" smtClean="0"/>
              <a:t>Intravascular</a:t>
            </a:r>
            <a:endParaRPr lang="sr-Cyrl-RS" dirty="0" smtClean="0"/>
          </a:p>
          <a:p>
            <a:pPr>
              <a:defRPr/>
            </a:pPr>
            <a:r>
              <a:rPr lang="en" dirty="0" err="1" smtClean="0"/>
              <a:t>extravascular</a:t>
            </a:r>
            <a:endParaRPr lang="sr-Cyrl-RS" dirty="0" smtClean="0"/>
          </a:p>
        </p:txBody>
      </p:sp>
    </p:spTree>
    <p:extLst>
      <p:ext uri="{BB962C8B-B14F-4D97-AF65-F5344CB8AC3E}">
        <p14:creationId xmlns:p14="http://schemas.microsoft.com/office/powerpoint/2010/main" val="18568672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slov 1"/>
          <p:cNvSpPr>
            <a:spLocks noGrp="1"/>
          </p:cNvSpPr>
          <p:nvPr>
            <p:ph type="title"/>
          </p:nvPr>
        </p:nvSpPr>
        <p:spPr>
          <a:xfrm>
            <a:off x="457200" y="1052513"/>
            <a:ext cx="8229600" cy="566737"/>
          </a:xfrm>
        </p:spPr>
        <p:txBody>
          <a:bodyPr/>
          <a:lstStyle/>
          <a:p>
            <a:r>
              <a:rPr lang="en" altLang="sr-Latn-RS" smtClean="0"/>
              <a:t>Hemolytic anemia</a:t>
            </a:r>
            <a:endParaRPr lang="sr-Latn-RS" altLang="sr-Latn-RS" smtClean="0"/>
          </a:p>
        </p:txBody>
      </p:sp>
      <p:sp>
        <p:nvSpPr>
          <p:cNvPr id="6147" name="Čuvar mesta za sadržaj 2"/>
          <p:cNvSpPr>
            <a:spLocks noGrp="1"/>
          </p:cNvSpPr>
          <p:nvPr>
            <p:ph idx="1"/>
          </p:nvPr>
        </p:nvSpPr>
        <p:spPr/>
        <p:txBody>
          <a:bodyPr/>
          <a:lstStyle/>
          <a:p>
            <a:r>
              <a:rPr lang="en" altLang="sr-Latn-RS" smtClean="0"/>
              <a:t>Corpuscular</a:t>
            </a:r>
          </a:p>
          <a:p>
            <a:endParaRPr lang="sr-Cyrl-RS" altLang="sr-Latn-RS" smtClean="0"/>
          </a:p>
          <a:p>
            <a:r>
              <a:rPr lang="en" altLang="sr-Latn-RS" smtClean="0"/>
              <a:t>Extracorpuscular</a:t>
            </a:r>
          </a:p>
        </p:txBody>
      </p:sp>
    </p:spTree>
    <p:extLst>
      <p:ext uri="{BB962C8B-B14F-4D97-AF65-F5344CB8AC3E}">
        <p14:creationId xmlns:p14="http://schemas.microsoft.com/office/powerpoint/2010/main" val="3389730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slov 1"/>
          <p:cNvSpPr>
            <a:spLocks noGrp="1"/>
          </p:cNvSpPr>
          <p:nvPr>
            <p:ph type="title"/>
          </p:nvPr>
        </p:nvSpPr>
        <p:spPr>
          <a:xfrm>
            <a:off x="457200" y="908050"/>
            <a:ext cx="8229600" cy="1143000"/>
          </a:xfrm>
        </p:spPr>
        <p:txBody>
          <a:bodyPr/>
          <a:lstStyle/>
          <a:p>
            <a:r>
              <a:rPr lang="en" altLang="sr-Latn-RS" smtClean="0"/>
              <a:t>Hemolytic anemia - etiology</a:t>
            </a:r>
            <a:endParaRPr lang="sr-Latn-RS" altLang="sr-Latn-RS" smtClean="0"/>
          </a:p>
        </p:txBody>
      </p:sp>
      <p:sp>
        <p:nvSpPr>
          <p:cNvPr id="7171" name="Čuvar mesta za sadržaj 2"/>
          <p:cNvSpPr>
            <a:spLocks noGrp="1"/>
          </p:cNvSpPr>
          <p:nvPr>
            <p:ph idx="1"/>
          </p:nvPr>
        </p:nvSpPr>
        <p:spPr/>
        <p:txBody>
          <a:bodyPr/>
          <a:lstStyle/>
          <a:p>
            <a:r>
              <a:rPr lang="en" altLang="sr-Latn-RS" smtClean="0">
                <a:solidFill>
                  <a:srgbClr val="FF0000"/>
                </a:solidFill>
              </a:rPr>
              <a:t>Hereditary</a:t>
            </a:r>
          </a:p>
          <a:p>
            <a:r>
              <a:rPr lang="en" altLang="sr-Latn-RS" smtClean="0"/>
              <a:t>Membranopathies </a:t>
            </a:r>
            <a:r>
              <a:rPr lang="en" altLang="sr-Latn-RS" sz="1800" smtClean="0"/>
              <a:t>(spherocytosis, elliptocytosis, acanthocytosis...)</a:t>
            </a:r>
          </a:p>
          <a:p>
            <a:r>
              <a:rPr lang="en" altLang="sr-Latn-RS" smtClean="0"/>
              <a:t>Enzymopathies </a:t>
            </a:r>
            <a:r>
              <a:rPr lang="en" altLang="sr-Latn-RS" sz="1800" smtClean="0"/>
              <a:t>(deficiency of glucose 6-phosphate dehydrogenase, pyruvate kinase, porphyrias)</a:t>
            </a:r>
          </a:p>
          <a:p>
            <a:r>
              <a:rPr lang="en" altLang="sr-Latn-RS" smtClean="0"/>
              <a:t>Hemoglobinopathies </a:t>
            </a:r>
            <a:r>
              <a:rPr lang="en" altLang="sr-Latn-RS" sz="1800" smtClean="0"/>
              <a:t>(sickle cell disease, unstable hemoglobin, thalassemia, methemoglobinemia)</a:t>
            </a:r>
            <a:endParaRPr lang="sr-Cyrl-RS" altLang="sr-Latn-RS" smtClean="0"/>
          </a:p>
        </p:txBody>
      </p:sp>
    </p:spTree>
    <p:extLst>
      <p:ext uri="{BB962C8B-B14F-4D97-AF65-F5344CB8AC3E}">
        <p14:creationId xmlns:p14="http://schemas.microsoft.com/office/powerpoint/2010/main" val="40394179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slov 1"/>
          <p:cNvSpPr>
            <a:spLocks noGrp="1"/>
          </p:cNvSpPr>
          <p:nvPr>
            <p:ph type="title"/>
          </p:nvPr>
        </p:nvSpPr>
        <p:spPr>
          <a:xfrm>
            <a:off x="433388" y="1052513"/>
            <a:ext cx="8229600" cy="566737"/>
          </a:xfrm>
        </p:spPr>
        <p:txBody>
          <a:bodyPr/>
          <a:lstStyle/>
          <a:p>
            <a:r>
              <a:rPr lang="en" altLang="sr-Latn-RS" smtClean="0"/>
              <a:t>Hemolytic anemia - etiology</a:t>
            </a:r>
            <a:endParaRPr lang="sr-Latn-RS" altLang="sr-Latn-RS" smtClean="0"/>
          </a:p>
        </p:txBody>
      </p:sp>
      <p:sp>
        <p:nvSpPr>
          <p:cNvPr id="8195" name="Čuvar mesta za sadržaj 2"/>
          <p:cNvSpPr>
            <a:spLocks noGrp="1"/>
          </p:cNvSpPr>
          <p:nvPr>
            <p:ph idx="1"/>
          </p:nvPr>
        </p:nvSpPr>
        <p:spPr>
          <a:xfrm>
            <a:off x="457200" y="1989138"/>
            <a:ext cx="8229600" cy="4824412"/>
          </a:xfrm>
        </p:spPr>
        <p:txBody>
          <a:bodyPr/>
          <a:lstStyle/>
          <a:p>
            <a:r>
              <a:rPr lang="en" altLang="sr-Latn-RS" dirty="0" smtClean="0">
                <a:solidFill>
                  <a:srgbClr val="FF0000"/>
                </a:solidFill>
              </a:rPr>
              <a:t>Acquired</a:t>
            </a:r>
          </a:p>
          <a:p>
            <a:endParaRPr lang="sr-Cyrl-RS" altLang="sr-Latn-RS" sz="2400" dirty="0" smtClean="0"/>
          </a:p>
          <a:p>
            <a:r>
              <a:rPr lang="en" altLang="sr-Latn-RS" sz="2400" dirty="0" smtClean="0"/>
              <a:t>Isoimmunohemolytic anemias </a:t>
            </a:r>
            <a:r>
              <a:rPr lang="en" altLang="sr-Latn-RS" sz="1800" dirty="0" smtClean="0"/>
              <a:t>(post-transfusion reactions)</a:t>
            </a:r>
          </a:p>
          <a:p>
            <a:r>
              <a:rPr lang="en" altLang="sr-Latn-RS" sz="2400" dirty="0" smtClean="0"/>
              <a:t>Autoimmune hemolysis reactions </a:t>
            </a:r>
            <a:r>
              <a:rPr lang="en" altLang="sr-Latn-RS" sz="1800" dirty="0" smtClean="0"/>
              <a:t>(warm and cold antibodies),</a:t>
            </a:r>
          </a:p>
          <a:p>
            <a:r>
              <a:rPr lang="en" altLang="sr-Latn-RS" sz="2400" dirty="0" smtClean="0"/>
              <a:t>Mechanical </a:t>
            </a:r>
            <a:r>
              <a:rPr lang="en" altLang="sr-Latn-RS" sz="1800" dirty="0" smtClean="0"/>
              <a:t>(hemoglobinuria march, artificial heart valves, heart defects)</a:t>
            </a:r>
          </a:p>
          <a:p>
            <a:r>
              <a:rPr lang="en" altLang="sr-Latn-RS" sz="2400" dirty="0" smtClean="0"/>
              <a:t>Caused by physical and chemical agents </a:t>
            </a:r>
            <a:r>
              <a:rPr lang="en" altLang="sr-Latn-RS" sz="1800" dirty="0" smtClean="0"/>
              <a:t>(</a:t>
            </a:r>
            <a:r>
              <a:rPr lang="sr-Latn-RS" altLang="sr-Latn-RS" sz="1800" dirty="0" err="1" smtClean="0"/>
              <a:t>drugs</a:t>
            </a:r>
            <a:r>
              <a:rPr lang="en" altLang="sr-Latn-RS" sz="1800" dirty="0" smtClean="0"/>
              <a:t>, elevated temperature, </a:t>
            </a:r>
            <a:r>
              <a:rPr lang="sr-Latn-RS" altLang="sr-Latn-RS" sz="1800" dirty="0" err="1" smtClean="0"/>
              <a:t>infections</a:t>
            </a:r>
            <a:r>
              <a:rPr lang="sr-Latn-RS" altLang="sr-Latn-RS" sz="1800" dirty="0" smtClean="0"/>
              <a:t>, </a:t>
            </a:r>
            <a:r>
              <a:rPr lang="en" altLang="sr-Latn-RS" sz="1800" dirty="0" smtClean="0"/>
              <a:t>snake venoms, copper salts, lead poisoning)</a:t>
            </a:r>
          </a:p>
          <a:p>
            <a:r>
              <a:rPr lang="en" altLang="sr-Latn-RS" sz="2400" dirty="0" smtClean="0"/>
              <a:t>As part of hypersplenism</a:t>
            </a:r>
          </a:p>
          <a:p>
            <a:endParaRPr lang="sr-Cyrl-RS" altLang="sr-Latn-RS" sz="2000" dirty="0" smtClean="0"/>
          </a:p>
          <a:p>
            <a:endParaRPr lang="sr-Cyrl-RS" altLang="sr-Latn-RS" dirty="0" smtClean="0"/>
          </a:p>
          <a:p>
            <a:endParaRPr lang="sr-Cyrl-RS" altLang="sr-Latn-RS" dirty="0" smtClean="0"/>
          </a:p>
        </p:txBody>
      </p:sp>
    </p:spTree>
    <p:extLst>
      <p:ext uri="{BB962C8B-B14F-4D97-AF65-F5344CB8AC3E}">
        <p14:creationId xmlns:p14="http://schemas.microsoft.com/office/powerpoint/2010/main" val="173333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slov 1"/>
          <p:cNvSpPr>
            <a:spLocks noGrp="1"/>
          </p:cNvSpPr>
          <p:nvPr>
            <p:ph type="title"/>
          </p:nvPr>
        </p:nvSpPr>
        <p:spPr>
          <a:xfrm>
            <a:off x="433388" y="1052513"/>
            <a:ext cx="8229600" cy="566737"/>
          </a:xfrm>
        </p:spPr>
        <p:txBody>
          <a:bodyPr/>
          <a:lstStyle/>
          <a:p>
            <a:r>
              <a:rPr lang="en" altLang="sr-Latn-RS" smtClean="0"/>
              <a:t>Hemolytic anemia - pathogenesis</a:t>
            </a:r>
            <a:endParaRPr lang="sr-Latn-RS" altLang="sr-Latn-RS" smtClean="0"/>
          </a:p>
        </p:txBody>
      </p:sp>
      <p:sp>
        <p:nvSpPr>
          <p:cNvPr id="9219" name="Čuvar mesta za sadržaj 2"/>
          <p:cNvSpPr>
            <a:spLocks noGrp="1"/>
          </p:cNvSpPr>
          <p:nvPr>
            <p:ph idx="1"/>
          </p:nvPr>
        </p:nvSpPr>
        <p:spPr>
          <a:xfrm>
            <a:off x="457200" y="1989138"/>
            <a:ext cx="8229600" cy="4824412"/>
          </a:xfrm>
        </p:spPr>
        <p:txBody>
          <a:bodyPr/>
          <a:lstStyle/>
          <a:p>
            <a:r>
              <a:rPr lang="en" altLang="sr-Latn-RS" sz="4400" smtClean="0"/>
              <a:t>Increased breakdown of erythrocytes</a:t>
            </a:r>
          </a:p>
          <a:p>
            <a:endParaRPr lang="sr-Cyrl-RS" altLang="sr-Latn-RS" sz="4400" smtClean="0"/>
          </a:p>
          <a:p>
            <a:r>
              <a:rPr lang="en" altLang="sr-Latn-RS" sz="4400" smtClean="0"/>
              <a:t>Increased erythropoiesis in the bone marrow</a:t>
            </a:r>
          </a:p>
          <a:p>
            <a:endParaRPr lang="sr-Cyrl-RS" altLang="sr-Latn-RS" smtClean="0"/>
          </a:p>
          <a:p>
            <a:endParaRPr lang="sr-Cyrl-RS" altLang="sr-Latn-RS" smtClean="0"/>
          </a:p>
        </p:txBody>
      </p:sp>
    </p:spTree>
    <p:extLst>
      <p:ext uri="{BB962C8B-B14F-4D97-AF65-F5344CB8AC3E}">
        <p14:creationId xmlns:p14="http://schemas.microsoft.com/office/powerpoint/2010/main" val="30740578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slov 1"/>
          <p:cNvSpPr>
            <a:spLocks noGrp="1"/>
          </p:cNvSpPr>
          <p:nvPr>
            <p:ph type="title"/>
          </p:nvPr>
        </p:nvSpPr>
        <p:spPr>
          <a:xfrm>
            <a:off x="433388" y="1052513"/>
            <a:ext cx="8229600" cy="566737"/>
          </a:xfrm>
        </p:spPr>
        <p:txBody>
          <a:bodyPr/>
          <a:lstStyle/>
          <a:p>
            <a:r>
              <a:rPr lang="en" altLang="sr-Latn-RS" smtClean="0"/>
              <a:t>Hemolytic anemia - pathogenesis</a:t>
            </a:r>
            <a:endParaRPr lang="sr-Latn-RS" altLang="sr-Latn-RS" smtClean="0"/>
          </a:p>
        </p:txBody>
      </p:sp>
      <p:sp>
        <p:nvSpPr>
          <p:cNvPr id="10243" name="Čuvar mesta za sadržaj 2"/>
          <p:cNvSpPr>
            <a:spLocks noGrp="1"/>
          </p:cNvSpPr>
          <p:nvPr>
            <p:ph idx="1"/>
          </p:nvPr>
        </p:nvSpPr>
        <p:spPr>
          <a:xfrm>
            <a:off x="433388" y="1700213"/>
            <a:ext cx="8229600" cy="4826000"/>
          </a:xfrm>
        </p:spPr>
        <p:txBody>
          <a:bodyPr/>
          <a:lstStyle/>
          <a:p>
            <a:r>
              <a:rPr lang="en" altLang="sr-Latn-RS" sz="2000" smtClean="0"/>
              <a:t>Increased breakdown of erythrocytes can be a consequence of all the mechanisms mentioned in the etypathogenic division, and occurs intravascularly or extravascularly (Mo-Mf system of the liver and spleen). In this way, fragments of erythrocytes (schizocytes) and hemoglobin are released into the circulation.</a:t>
            </a:r>
          </a:p>
          <a:p>
            <a:r>
              <a:rPr lang="en" altLang="sr-Latn-RS" sz="2000" smtClean="0"/>
              <a:t>Hemoglobin in the blood immediately binds to haptoglobin and hemopexin, and when these mechanisms are exhausted, free hemoglobin is excreted in the urine, leading to blockage of renal tubules, oliguria, anuria and acute renal failure.</a:t>
            </a:r>
          </a:p>
          <a:p>
            <a:r>
              <a:rPr lang="en" altLang="sr-Latn-RS" sz="2000" smtClean="0"/>
              <a:t>Decomposition of hemoglobin leads to hyperbilirubinemia of the unconjugated type (indirect hyperbilirubinemia), as well as excretion of urobilinogen and urobilin in stool and urine, increase of enzymes inside erythrocytes (lactate dehydrogenase).</a:t>
            </a:r>
            <a:endParaRPr lang="sr-Cyrl-RS" altLang="sr-Latn-RS" smtClean="0"/>
          </a:p>
          <a:p>
            <a:endParaRPr lang="sr-Cyrl-RS" altLang="sr-Latn-RS" smtClean="0"/>
          </a:p>
        </p:txBody>
      </p:sp>
    </p:spTree>
    <p:extLst>
      <p:ext uri="{BB962C8B-B14F-4D97-AF65-F5344CB8AC3E}">
        <p14:creationId xmlns:p14="http://schemas.microsoft.com/office/powerpoint/2010/main" val="1930813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Anaemia</a:t>
            </a:r>
            <a:r>
              <a:rPr lang="sr-Latn-RS" dirty="0" smtClean="0"/>
              <a:t> </a:t>
            </a:r>
            <a:r>
              <a:rPr lang="sr-Latn-RS" dirty="0" err="1" smtClean="0"/>
              <a:t>diagnosis</a:t>
            </a:r>
            <a:endParaRPr lang="sr-Latn-RS" dirty="0"/>
          </a:p>
        </p:txBody>
      </p:sp>
      <p:sp>
        <p:nvSpPr>
          <p:cNvPr id="3" name="Čuvar mesta za sadržaj 2"/>
          <p:cNvSpPr>
            <a:spLocks noGrp="1"/>
          </p:cNvSpPr>
          <p:nvPr>
            <p:ph idx="1"/>
          </p:nvPr>
        </p:nvSpPr>
        <p:spPr/>
        <p:txBody>
          <a:bodyPr/>
          <a:lstStyle/>
          <a:p>
            <a:r>
              <a:rPr lang="sr-Latn-RS" b="1" u="sng" dirty="0" err="1" smtClean="0"/>
              <a:t>Absolute</a:t>
            </a:r>
            <a:r>
              <a:rPr lang="sr-Latn-RS" b="1" u="sng" dirty="0" smtClean="0"/>
              <a:t> </a:t>
            </a:r>
            <a:r>
              <a:rPr lang="sr-Latn-RS" b="1" u="sng" dirty="0" err="1" smtClean="0"/>
              <a:t>anemia</a:t>
            </a:r>
            <a:r>
              <a:rPr lang="sr-Latn-RS" b="1" u="sng" dirty="0" smtClean="0"/>
              <a:t> </a:t>
            </a:r>
            <a:r>
              <a:rPr lang="sr-Latn-RS" dirty="0" smtClean="0"/>
              <a:t>(</a:t>
            </a:r>
            <a:r>
              <a:rPr lang="sr-Latn-RS" dirty="0" err="1" smtClean="0"/>
              <a:t>Low</a:t>
            </a:r>
            <a:r>
              <a:rPr lang="sr-Latn-RS" dirty="0" smtClean="0"/>
              <a:t> hemoglobin </a:t>
            </a:r>
            <a:r>
              <a:rPr lang="sr-Latn-RS" dirty="0" err="1" smtClean="0"/>
              <a:t>level</a:t>
            </a:r>
            <a:r>
              <a:rPr lang="sr-Latn-RS" dirty="0" smtClean="0"/>
              <a:t>, </a:t>
            </a:r>
            <a:r>
              <a:rPr lang="sr-Latn-RS" dirty="0" err="1" smtClean="0"/>
              <a:t>low</a:t>
            </a:r>
            <a:r>
              <a:rPr lang="sr-Latn-RS" dirty="0" smtClean="0"/>
              <a:t> </a:t>
            </a:r>
            <a:r>
              <a:rPr lang="sr-Latn-RS" dirty="0" err="1" smtClean="0"/>
              <a:t>erithrocyte</a:t>
            </a:r>
            <a:r>
              <a:rPr lang="sr-Latn-RS" dirty="0" smtClean="0"/>
              <a:t> </a:t>
            </a:r>
            <a:r>
              <a:rPr lang="sr-Latn-RS" dirty="0" err="1" smtClean="0"/>
              <a:t>mass</a:t>
            </a:r>
            <a:r>
              <a:rPr lang="sr-Latn-RS" dirty="0" smtClean="0"/>
              <a:t>)</a:t>
            </a:r>
          </a:p>
          <a:p>
            <a:r>
              <a:rPr lang="sr-Latn-RS" b="1" u="sng" dirty="0" err="1" smtClean="0"/>
              <a:t>Relative</a:t>
            </a:r>
            <a:r>
              <a:rPr lang="sr-Latn-RS" b="1" u="sng" dirty="0" smtClean="0"/>
              <a:t> </a:t>
            </a:r>
            <a:r>
              <a:rPr lang="sr-Latn-RS" b="1" u="sng" dirty="0" err="1" smtClean="0"/>
              <a:t>anemia</a:t>
            </a:r>
            <a:r>
              <a:rPr lang="sr-Latn-RS" b="1" u="sng" dirty="0" smtClean="0"/>
              <a:t> </a:t>
            </a:r>
            <a:r>
              <a:rPr lang="sr-Latn-RS" dirty="0" smtClean="0"/>
              <a:t>( </a:t>
            </a:r>
            <a:r>
              <a:rPr lang="sr-Latn-RS" dirty="0" err="1" smtClean="0"/>
              <a:t>low</a:t>
            </a:r>
            <a:r>
              <a:rPr lang="sr-Latn-RS" dirty="0" smtClean="0"/>
              <a:t> hemoglobin </a:t>
            </a:r>
            <a:r>
              <a:rPr lang="sr-Latn-RS" dirty="0" err="1" smtClean="0"/>
              <a:t>level</a:t>
            </a:r>
            <a:r>
              <a:rPr lang="sr-Latn-RS" dirty="0" smtClean="0"/>
              <a:t> due to </a:t>
            </a:r>
            <a:r>
              <a:rPr lang="sr-Latn-RS" dirty="0" err="1" smtClean="0"/>
              <a:t>increased</a:t>
            </a:r>
            <a:r>
              <a:rPr lang="sr-Latn-RS" dirty="0" smtClean="0"/>
              <a:t> </a:t>
            </a:r>
            <a:r>
              <a:rPr lang="sr-Latn-RS" dirty="0" err="1" smtClean="0"/>
              <a:t>blood</a:t>
            </a:r>
            <a:r>
              <a:rPr lang="sr-Latn-RS" dirty="0" smtClean="0"/>
              <a:t> </a:t>
            </a:r>
            <a:r>
              <a:rPr lang="sr-Latn-RS" dirty="0" err="1" smtClean="0"/>
              <a:t>volume</a:t>
            </a:r>
            <a:r>
              <a:rPr lang="sr-Latn-RS" dirty="0" smtClean="0"/>
              <a:t>, but </a:t>
            </a:r>
            <a:r>
              <a:rPr lang="sr-Latn-RS" dirty="0" err="1" smtClean="0"/>
              <a:t>normal</a:t>
            </a:r>
            <a:r>
              <a:rPr lang="sr-Latn-RS" dirty="0" smtClean="0"/>
              <a:t> </a:t>
            </a:r>
            <a:r>
              <a:rPr lang="sr-Latn-RS" dirty="0" err="1" smtClean="0"/>
              <a:t>erithrocyte</a:t>
            </a:r>
            <a:r>
              <a:rPr lang="sr-Latn-RS" dirty="0" smtClean="0"/>
              <a:t> </a:t>
            </a:r>
            <a:r>
              <a:rPr lang="sr-Latn-RS" dirty="0" err="1" smtClean="0"/>
              <a:t>mass</a:t>
            </a:r>
            <a:r>
              <a:rPr lang="sr-Latn-RS" dirty="0" smtClean="0"/>
              <a:t>) -  </a:t>
            </a:r>
            <a:r>
              <a:rPr lang="sr-Latn-RS" dirty="0" err="1" smtClean="0"/>
              <a:t>it</a:t>
            </a:r>
            <a:r>
              <a:rPr lang="sr-Latn-RS" dirty="0" smtClean="0"/>
              <a:t> </a:t>
            </a:r>
            <a:r>
              <a:rPr lang="sr-Latn-RS" dirty="0" err="1" smtClean="0"/>
              <a:t>has</a:t>
            </a:r>
            <a:r>
              <a:rPr lang="sr-Latn-RS" dirty="0" smtClean="0"/>
              <a:t> </a:t>
            </a:r>
            <a:r>
              <a:rPr lang="sr-Latn-RS" dirty="0" err="1" smtClean="0"/>
              <a:t>been</a:t>
            </a:r>
            <a:r>
              <a:rPr lang="sr-Latn-RS" dirty="0" smtClean="0"/>
              <a:t> </a:t>
            </a:r>
            <a:r>
              <a:rPr lang="sr-Latn-RS" dirty="0" err="1" smtClean="0"/>
              <a:t>seen</a:t>
            </a:r>
            <a:r>
              <a:rPr lang="sr-Latn-RS" dirty="0" smtClean="0"/>
              <a:t> in </a:t>
            </a:r>
            <a:r>
              <a:rPr lang="sr-Latn-RS" u="sng" dirty="0" err="1" smtClean="0"/>
              <a:t>pregnancy</a:t>
            </a:r>
            <a:r>
              <a:rPr lang="sr-Latn-RS" dirty="0" smtClean="0"/>
              <a:t>, </a:t>
            </a:r>
            <a:r>
              <a:rPr lang="sr-Latn-RS" dirty="0" err="1" smtClean="0"/>
              <a:t>esspecially</a:t>
            </a:r>
            <a:r>
              <a:rPr lang="sr-Latn-RS" dirty="0" smtClean="0"/>
              <a:t> </a:t>
            </a:r>
            <a:r>
              <a:rPr lang="sr-Latn-RS" dirty="0" err="1" smtClean="0"/>
              <a:t>third</a:t>
            </a:r>
            <a:r>
              <a:rPr lang="sr-Latn-RS" dirty="0" smtClean="0"/>
              <a:t> </a:t>
            </a:r>
            <a:r>
              <a:rPr lang="sr-Latn-RS" dirty="0" err="1" smtClean="0"/>
              <a:t>trimester</a:t>
            </a:r>
            <a:r>
              <a:rPr lang="sr-Latn-RS" dirty="0" smtClean="0"/>
              <a:t>, </a:t>
            </a:r>
            <a:r>
              <a:rPr lang="sr-Latn-RS" u="sng" dirty="0" err="1" smtClean="0"/>
              <a:t>macroblobulinemia</a:t>
            </a:r>
            <a:r>
              <a:rPr lang="sr-Latn-RS" u="sng" dirty="0" smtClean="0"/>
              <a:t>, </a:t>
            </a:r>
            <a:r>
              <a:rPr lang="sr-Latn-RS" u="sng" dirty="0" err="1" smtClean="0"/>
              <a:t>athlets</a:t>
            </a:r>
            <a:r>
              <a:rPr lang="sr-Latn-RS" u="sng" dirty="0" smtClean="0"/>
              <a:t>, </a:t>
            </a:r>
            <a:r>
              <a:rPr lang="sr-Latn-RS" u="sng" dirty="0" err="1" smtClean="0"/>
              <a:t>postflight</a:t>
            </a:r>
            <a:r>
              <a:rPr lang="sr-Latn-RS" u="sng" dirty="0" smtClean="0"/>
              <a:t> </a:t>
            </a:r>
            <a:r>
              <a:rPr lang="sr-Latn-RS" u="sng" dirty="0" err="1" smtClean="0"/>
              <a:t>astronauts</a:t>
            </a:r>
            <a:endParaRPr lang="sr-Latn-RS" u="sng" dirty="0"/>
          </a:p>
        </p:txBody>
      </p:sp>
    </p:spTree>
    <p:extLst>
      <p:ext uri="{BB962C8B-B14F-4D97-AF65-F5344CB8AC3E}">
        <p14:creationId xmlns:p14="http://schemas.microsoft.com/office/powerpoint/2010/main" val="204300550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slov 1"/>
          <p:cNvSpPr>
            <a:spLocks noGrp="1"/>
          </p:cNvSpPr>
          <p:nvPr>
            <p:ph type="title"/>
          </p:nvPr>
        </p:nvSpPr>
        <p:spPr>
          <a:xfrm>
            <a:off x="433388" y="1052513"/>
            <a:ext cx="8229600" cy="566737"/>
          </a:xfrm>
        </p:spPr>
        <p:txBody>
          <a:bodyPr/>
          <a:lstStyle/>
          <a:p>
            <a:r>
              <a:rPr lang="en" altLang="sr-Latn-RS" smtClean="0"/>
              <a:t>Hemolytic anemia - pathogenesis</a:t>
            </a:r>
            <a:endParaRPr lang="sr-Latn-RS" altLang="sr-Latn-RS" smtClean="0"/>
          </a:p>
        </p:txBody>
      </p:sp>
      <p:sp>
        <p:nvSpPr>
          <p:cNvPr id="11267" name="Čuvar mesta za sadržaj 2"/>
          <p:cNvSpPr>
            <a:spLocks noGrp="1"/>
          </p:cNvSpPr>
          <p:nvPr>
            <p:ph idx="1"/>
          </p:nvPr>
        </p:nvSpPr>
        <p:spPr>
          <a:xfrm>
            <a:off x="433388" y="1700213"/>
            <a:ext cx="8229600" cy="4826000"/>
          </a:xfrm>
        </p:spPr>
        <p:txBody>
          <a:bodyPr/>
          <a:lstStyle/>
          <a:p>
            <a:endParaRPr lang="sr-Cyrl-RS" altLang="sr-Latn-RS" smtClean="0"/>
          </a:p>
          <a:p>
            <a:r>
              <a:rPr lang="en" altLang="sr-Latn-RS" smtClean="0"/>
              <a:t>As a reaction to anemia, erythropoiesis in the bone marrow accelerates, of course if all the factors required for regular erythropoiesis are met, up to 6-8 times.</a:t>
            </a:r>
          </a:p>
        </p:txBody>
      </p:sp>
    </p:spTree>
    <p:extLst>
      <p:ext uri="{BB962C8B-B14F-4D97-AF65-F5344CB8AC3E}">
        <p14:creationId xmlns:p14="http://schemas.microsoft.com/office/powerpoint/2010/main" val="152985130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slov 1"/>
          <p:cNvSpPr>
            <a:spLocks noGrp="1"/>
          </p:cNvSpPr>
          <p:nvPr>
            <p:ph type="title"/>
          </p:nvPr>
        </p:nvSpPr>
        <p:spPr>
          <a:xfrm>
            <a:off x="433388" y="1052513"/>
            <a:ext cx="8229600" cy="566737"/>
          </a:xfrm>
        </p:spPr>
        <p:txBody>
          <a:bodyPr/>
          <a:lstStyle/>
          <a:p>
            <a:r>
              <a:rPr lang="sr-Latn-RS" altLang="sr-Latn-RS" dirty="0" smtClean="0"/>
              <a:t>C</a:t>
            </a:r>
            <a:r>
              <a:rPr lang="en" altLang="sr-Latn-RS" dirty="0" smtClean="0"/>
              <a:t>linical </a:t>
            </a:r>
            <a:r>
              <a:rPr lang="sr-Latn-RS" altLang="sr-Latn-RS" dirty="0" err="1" smtClean="0"/>
              <a:t>appearance</a:t>
            </a:r>
            <a:endParaRPr lang="sr-Latn-RS" altLang="sr-Latn-RS" dirty="0" smtClean="0"/>
          </a:p>
        </p:txBody>
      </p:sp>
      <p:sp>
        <p:nvSpPr>
          <p:cNvPr id="12291" name="Čuvar mesta za sadržaj 2"/>
          <p:cNvSpPr>
            <a:spLocks noGrp="1"/>
          </p:cNvSpPr>
          <p:nvPr>
            <p:ph idx="1"/>
          </p:nvPr>
        </p:nvSpPr>
        <p:spPr>
          <a:xfrm>
            <a:off x="433388" y="1700213"/>
            <a:ext cx="8229600" cy="4826000"/>
          </a:xfrm>
        </p:spPr>
        <p:txBody>
          <a:bodyPr/>
          <a:lstStyle/>
          <a:p>
            <a:r>
              <a:rPr lang="en" altLang="sr-Latn-RS" smtClean="0"/>
              <a:t>Weakness</a:t>
            </a:r>
          </a:p>
          <a:p>
            <a:r>
              <a:rPr lang="en" altLang="sr-Latn-RS" smtClean="0"/>
              <a:t>Fatigue, fatigue quickly</a:t>
            </a:r>
          </a:p>
          <a:p>
            <a:r>
              <a:rPr lang="en" altLang="sr-Latn-RS" smtClean="0"/>
              <a:t>Palpitations</a:t>
            </a:r>
          </a:p>
          <a:p>
            <a:r>
              <a:rPr lang="en" altLang="sr-Latn-RS" smtClean="0"/>
              <a:t>Yellow discoloration of the skin and visible mucous membranes</a:t>
            </a:r>
          </a:p>
          <a:p>
            <a:r>
              <a:rPr lang="en" altLang="sr-Latn-RS" smtClean="0"/>
              <a:t>Splenomegaly </a:t>
            </a:r>
            <a:r>
              <a:rPr lang="en" altLang="sr-Latn-RS" sz="1800" smtClean="0"/>
              <a:t>(present in congenital HA, infections, or autoimmune hemolysis associated with lymphoproliferative diseases)</a:t>
            </a:r>
          </a:p>
          <a:p>
            <a:endParaRPr lang="sr-Cyrl-RS" altLang="sr-Latn-RS" sz="1800" smtClean="0"/>
          </a:p>
          <a:p>
            <a:endParaRPr lang="sr-Cyrl-RS" altLang="sr-Latn-RS" smtClean="0"/>
          </a:p>
          <a:p>
            <a:endParaRPr lang="sr-Cyrl-RS" altLang="sr-Latn-RS" smtClean="0"/>
          </a:p>
          <a:p>
            <a:endParaRPr lang="sr-Cyrl-RS" altLang="sr-Latn-RS" smtClean="0"/>
          </a:p>
        </p:txBody>
      </p:sp>
    </p:spTree>
    <p:extLst>
      <p:ext uri="{BB962C8B-B14F-4D97-AF65-F5344CB8AC3E}">
        <p14:creationId xmlns:p14="http://schemas.microsoft.com/office/powerpoint/2010/main" val="9593215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slov 1"/>
          <p:cNvSpPr>
            <a:spLocks noGrp="1"/>
          </p:cNvSpPr>
          <p:nvPr>
            <p:ph type="title"/>
          </p:nvPr>
        </p:nvSpPr>
        <p:spPr>
          <a:xfrm>
            <a:off x="433388" y="1052513"/>
            <a:ext cx="8229600" cy="566737"/>
          </a:xfrm>
        </p:spPr>
        <p:txBody>
          <a:bodyPr/>
          <a:lstStyle/>
          <a:p>
            <a:r>
              <a:rPr lang="en" altLang="sr-Latn-RS" smtClean="0"/>
              <a:t>Laboratory findings</a:t>
            </a:r>
            <a:endParaRPr lang="sr-Latn-RS" altLang="sr-Latn-RS" smtClean="0"/>
          </a:p>
        </p:txBody>
      </p:sp>
      <p:sp>
        <p:nvSpPr>
          <p:cNvPr id="13315" name="Čuvar mesta za sadržaj 2"/>
          <p:cNvSpPr>
            <a:spLocks noGrp="1"/>
          </p:cNvSpPr>
          <p:nvPr>
            <p:ph idx="1"/>
          </p:nvPr>
        </p:nvSpPr>
        <p:spPr>
          <a:xfrm>
            <a:off x="433388" y="1700213"/>
            <a:ext cx="8229600" cy="4826000"/>
          </a:xfrm>
        </p:spPr>
        <p:txBody>
          <a:bodyPr/>
          <a:lstStyle/>
          <a:p>
            <a:endParaRPr lang="sr-Cyrl-RS" altLang="sr-Latn-RS" sz="1800" smtClean="0"/>
          </a:p>
          <a:p>
            <a:r>
              <a:rPr lang="en" altLang="sr-Latn-RS" sz="1800" smtClean="0"/>
              <a:t>Blood count, leukocyte count, Tr, Hgb, MCV, reticulocytes</a:t>
            </a:r>
          </a:p>
          <a:p>
            <a:r>
              <a:rPr lang="en" altLang="sr-Latn-RS" sz="1800" smtClean="0"/>
              <a:t>Peripheral blood smear (schizocytes, changes in the form of erythrocytes)</a:t>
            </a:r>
          </a:p>
          <a:p>
            <a:r>
              <a:rPr lang="en" altLang="sr-Latn-RS" sz="1800" smtClean="0"/>
              <a:t>Coombs test, cold agglutinin test</a:t>
            </a:r>
          </a:p>
          <a:p>
            <a:r>
              <a:rPr lang="en" altLang="sr-Latn-RS" sz="1800" smtClean="0"/>
              <a:t>Biochemical analyses: LDH, bilirubins, transaminases, Gamma GT, alkaline phosphatase, serum iron, TIBC, UIBC, ferritin, haptoglobin, urea, creatinine.</a:t>
            </a:r>
          </a:p>
          <a:p>
            <a:r>
              <a:rPr lang="en" altLang="sr-Latn-RS" sz="1800" smtClean="0"/>
              <a:t>Hemostasis tests (PT, apTT, fibrinogen, D dimer)</a:t>
            </a:r>
          </a:p>
          <a:p>
            <a:r>
              <a:rPr lang="en" altLang="sr-Latn-RS" sz="1800" smtClean="0"/>
              <a:t>Osmotic resistance test of erythrocytes</a:t>
            </a:r>
          </a:p>
          <a:p>
            <a:r>
              <a:rPr lang="en" altLang="sr-Latn-RS" sz="1800" smtClean="0"/>
              <a:t>Hemoglobin electrophoresis</a:t>
            </a:r>
          </a:p>
          <a:p>
            <a:r>
              <a:rPr lang="en" altLang="sr-Latn-RS" sz="1800" smtClean="0"/>
              <a:t>Examination of erythrocyte enzymes</a:t>
            </a:r>
          </a:p>
          <a:p>
            <a:r>
              <a:rPr lang="en" altLang="sr-Latn-RS" sz="1800" smtClean="0"/>
              <a:t>Immunophenotyping of erythrocytes (PNH)</a:t>
            </a:r>
          </a:p>
          <a:p>
            <a:r>
              <a:rPr lang="en" altLang="sr-Latn-RS" sz="1800" smtClean="0"/>
              <a:t>Bone marrow aspiration (finding of active bone marrow with a significant increase in erythropoiesis)</a:t>
            </a:r>
          </a:p>
          <a:p>
            <a:endParaRPr lang="sr-Cyrl-RS" altLang="sr-Latn-RS" sz="1800" smtClean="0"/>
          </a:p>
          <a:p>
            <a:endParaRPr lang="sr-Cyrl-RS" altLang="sr-Latn-RS" sz="1800" smtClean="0"/>
          </a:p>
          <a:p>
            <a:endParaRPr lang="sr-Cyrl-RS" altLang="sr-Latn-RS" smtClean="0"/>
          </a:p>
          <a:p>
            <a:endParaRPr lang="sr-Cyrl-RS" altLang="sr-Latn-RS" smtClean="0"/>
          </a:p>
          <a:p>
            <a:endParaRPr lang="sr-Cyrl-RS" altLang="sr-Latn-RS" smtClean="0"/>
          </a:p>
        </p:txBody>
      </p:sp>
    </p:spTree>
    <p:extLst>
      <p:ext uri="{BB962C8B-B14F-4D97-AF65-F5344CB8AC3E}">
        <p14:creationId xmlns:p14="http://schemas.microsoft.com/office/powerpoint/2010/main" val="34093637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avougaonik 4"/>
          <p:cNvSpPr/>
          <p:nvPr/>
        </p:nvSpPr>
        <p:spPr>
          <a:xfrm>
            <a:off x="2051050" y="949325"/>
            <a:ext cx="5834063" cy="749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 dirty="0">
                <a:solidFill>
                  <a:schemeClr val="tx1"/>
                </a:solidFill>
              </a:rPr>
              <a:t>Normocytic anemia (MCV 80-100), </a:t>
            </a:r>
            <a:r>
              <a:rPr lang="sr-Latn-RS" dirty="0" smtClean="0">
                <a:solidFill>
                  <a:schemeClr val="tx1"/>
                </a:solidFill>
              </a:rPr>
              <a:t>  </a:t>
            </a:r>
            <a:r>
              <a:rPr lang="en" dirty="0" smtClean="0">
                <a:solidFill>
                  <a:schemeClr val="tx1"/>
                </a:solidFill>
              </a:rPr>
              <a:t>reticulocytes</a:t>
            </a:r>
            <a:endParaRPr lang="sr-Cyrl-RS" dirty="0">
              <a:solidFill>
                <a:schemeClr val="tx1"/>
              </a:solidFill>
            </a:endParaRPr>
          </a:p>
          <a:p>
            <a:pPr>
              <a:defRPr/>
            </a:pPr>
            <a:r>
              <a:rPr lang="en" dirty="0">
                <a:solidFill>
                  <a:schemeClr val="tx1"/>
                </a:solidFill>
              </a:rPr>
              <a:t>LDH, </a:t>
            </a:r>
            <a:r>
              <a:rPr lang="sr-Latn-RS" dirty="0" smtClean="0">
                <a:solidFill>
                  <a:schemeClr val="tx1"/>
                </a:solidFill>
              </a:rPr>
              <a:t>   </a:t>
            </a:r>
            <a:r>
              <a:rPr lang="en" dirty="0" smtClean="0">
                <a:solidFill>
                  <a:schemeClr val="tx1"/>
                </a:solidFill>
              </a:rPr>
              <a:t>indirect </a:t>
            </a:r>
            <a:r>
              <a:rPr lang="en" dirty="0">
                <a:solidFill>
                  <a:schemeClr val="tx1"/>
                </a:solidFill>
              </a:rPr>
              <a:t>bilirubin , </a:t>
            </a:r>
            <a:r>
              <a:rPr lang="sr-Latn-RS" dirty="0" smtClean="0">
                <a:solidFill>
                  <a:schemeClr val="tx1"/>
                </a:solidFill>
              </a:rPr>
              <a:t>   </a:t>
            </a:r>
            <a:r>
              <a:rPr lang="en" dirty="0" smtClean="0">
                <a:solidFill>
                  <a:schemeClr val="tx1"/>
                </a:solidFill>
              </a:rPr>
              <a:t>haptoglobin</a:t>
            </a:r>
            <a:endParaRPr lang="sr-Cyrl-RS" dirty="0">
              <a:solidFill>
                <a:schemeClr val="tx1"/>
              </a:solidFill>
            </a:endParaRPr>
          </a:p>
        </p:txBody>
      </p:sp>
      <p:sp>
        <p:nvSpPr>
          <p:cNvPr id="6" name="Pravougaonik 5"/>
          <p:cNvSpPr/>
          <p:nvPr/>
        </p:nvSpPr>
        <p:spPr>
          <a:xfrm>
            <a:off x="3167063" y="1914525"/>
            <a:ext cx="2484437" cy="360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Hemolytic </a:t>
            </a:r>
            <a:r>
              <a:rPr lang="en" dirty="0">
                <a:solidFill>
                  <a:schemeClr val="tx1"/>
                </a:solidFill>
              </a:rPr>
              <a:t>anemia</a:t>
            </a:r>
            <a:endParaRPr lang="sr-Latn-RS" dirty="0">
              <a:solidFill>
                <a:schemeClr val="tx1"/>
              </a:solidFill>
            </a:endParaRPr>
          </a:p>
        </p:txBody>
      </p:sp>
      <p:sp>
        <p:nvSpPr>
          <p:cNvPr id="7" name="Pravougaonik 6"/>
          <p:cNvSpPr/>
          <p:nvPr/>
        </p:nvSpPr>
        <p:spPr>
          <a:xfrm>
            <a:off x="4500563" y="2636838"/>
            <a:ext cx="3384550" cy="3603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 dirty="0">
                <a:solidFill>
                  <a:schemeClr val="tx1"/>
                </a:solidFill>
              </a:rPr>
              <a:t>Direct Coombs test</a:t>
            </a:r>
            <a:endParaRPr lang="sr-Latn-RS" dirty="0">
              <a:solidFill>
                <a:schemeClr val="tx1"/>
              </a:solidFill>
            </a:endParaRPr>
          </a:p>
        </p:txBody>
      </p:sp>
      <p:sp>
        <p:nvSpPr>
          <p:cNvPr id="8" name="Pravougaonik 7"/>
          <p:cNvSpPr/>
          <p:nvPr/>
        </p:nvSpPr>
        <p:spPr>
          <a:xfrm>
            <a:off x="4851189" y="3358927"/>
            <a:ext cx="649288" cy="358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Latn-RS" dirty="0" smtClean="0">
                <a:solidFill>
                  <a:schemeClr val="tx1"/>
                </a:solidFill>
              </a:rPr>
              <a:t> </a:t>
            </a:r>
            <a:r>
              <a:rPr lang="en" dirty="0" smtClean="0">
                <a:solidFill>
                  <a:schemeClr val="tx1"/>
                </a:solidFill>
              </a:rPr>
              <a:t>Neg </a:t>
            </a:r>
            <a:r>
              <a:rPr lang="en" dirty="0">
                <a:solidFill>
                  <a:schemeClr val="tx1"/>
                </a:solidFill>
              </a:rPr>
              <a:t>.</a:t>
            </a:r>
            <a:endParaRPr lang="sr-Latn-RS" dirty="0">
              <a:solidFill>
                <a:schemeClr val="tx1"/>
              </a:solidFill>
            </a:endParaRPr>
          </a:p>
        </p:txBody>
      </p:sp>
      <p:sp>
        <p:nvSpPr>
          <p:cNvPr id="9" name="Pravougaonik 8"/>
          <p:cNvSpPr/>
          <p:nvPr/>
        </p:nvSpPr>
        <p:spPr>
          <a:xfrm>
            <a:off x="6810375" y="3267075"/>
            <a:ext cx="719138" cy="360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Latn-RS" dirty="0" smtClean="0">
                <a:solidFill>
                  <a:schemeClr val="tx1"/>
                </a:solidFill>
              </a:rPr>
              <a:t> </a:t>
            </a:r>
          </a:p>
          <a:p>
            <a:pPr algn="ctr">
              <a:defRPr/>
            </a:pPr>
            <a:r>
              <a:rPr lang="en" dirty="0" smtClean="0">
                <a:solidFill>
                  <a:schemeClr val="tx1"/>
                </a:solidFill>
              </a:rPr>
              <a:t>Pos </a:t>
            </a:r>
            <a:r>
              <a:rPr lang="en" dirty="0">
                <a:solidFill>
                  <a:schemeClr val="tx1"/>
                </a:solidFill>
              </a:rPr>
              <a:t>.</a:t>
            </a:r>
            <a:endParaRPr lang="sr-Latn-RS" dirty="0">
              <a:solidFill>
                <a:schemeClr val="tx1"/>
              </a:solidFill>
            </a:endParaRPr>
          </a:p>
        </p:txBody>
      </p:sp>
      <p:sp>
        <p:nvSpPr>
          <p:cNvPr id="10" name="Pravougaonik 9"/>
          <p:cNvSpPr/>
          <p:nvPr/>
        </p:nvSpPr>
        <p:spPr>
          <a:xfrm>
            <a:off x="7092950" y="3789363"/>
            <a:ext cx="1800225" cy="4318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AIHA</a:t>
            </a:r>
            <a:endParaRPr lang="sr-Latn-RS" dirty="0">
              <a:solidFill>
                <a:schemeClr val="tx1"/>
              </a:solidFill>
            </a:endParaRPr>
          </a:p>
        </p:txBody>
      </p:sp>
      <p:sp>
        <p:nvSpPr>
          <p:cNvPr id="11" name="Pravougaonik 10"/>
          <p:cNvSpPr/>
          <p:nvPr/>
        </p:nvSpPr>
        <p:spPr>
          <a:xfrm>
            <a:off x="3898900" y="3857625"/>
            <a:ext cx="2952750"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Peripheral blood smear</a:t>
            </a:r>
            <a:endParaRPr lang="sr-Latn-RS" dirty="0">
              <a:solidFill>
                <a:schemeClr val="tx1"/>
              </a:solidFill>
            </a:endParaRPr>
          </a:p>
        </p:txBody>
      </p:sp>
      <p:sp>
        <p:nvSpPr>
          <p:cNvPr id="12" name="Pravougaonik 11"/>
          <p:cNvSpPr/>
          <p:nvPr/>
        </p:nvSpPr>
        <p:spPr>
          <a:xfrm>
            <a:off x="4521200" y="4519613"/>
            <a:ext cx="1368425" cy="287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dirty="0" smtClean="0">
              <a:solidFill>
                <a:schemeClr val="tx1"/>
              </a:solidFill>
            </a:endParaRPr>
          </a:p>
          <a:p>
            <a:pPr algn="ctr">
              <a:defRPr/>
            </a:pPr>
            <a:r>
              <a:rPr lang="en" dirty="0" smtClean="0">
                <a:solidFill>
                  <a:schemeClr val="tx1"/>
                </a:solidFill>
              </a:rPr>
              <a:t>schizocytes</a:t>
            </a:r>
            <a:endParaRPr lang="sr-Latn-RS" dirty="0">
              <a:solidFill>
                <a:schemeClr val="tx1"/>
              </a:solidFill>
            </a:endParaRPr>
          </a:p>
        </p:txBody>
      </p:sp>
      <p:sp>
        <p:nvSpPr>
          <p:cNvPr id="13" name="Pravougaonik 12"/>
          <p:cNvSpPr/>
          <p:nvPr/>
        </p:nvSpPr>
        <p:spPr>
          <a:xfrm>
            <a:off x="4824413" y="4933950"/>
            <a:ext cx="827087" cy="3508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Pos </a:t>
            </a:r>
            <a:r>
              <a:rPr lang="en" dirty="0">
                <a:solidFill>
                  <a:schemeClr val="tx1"/>
                </a:solidFill>
              </a:rPr>
              <a:t>.</a:t>
            </a:r>
            <a:endParaRPr lang="sr-Latn-RS" dirty="0">
              <a:solidFill>
                <a:schemeClr val="tx1"/>
              </a:solidFill>
            </a:endParaRPr>
          </a:p>
        </p:txBody>
      </p:sp>
      <p:sp>
        <p:nvSpPr>
          <p:cNvPr id="14" name="Pravougaonik 13"/>
          <p:cNvSpPr/>
          <p:nvPr/>
        </p:nvSpPr>
        <p:spPr>
          <a:xfrm>
            <a:off x="4521200" y="5365750"/>
            <a:ext cx="1627188" cy="360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Platelets</a:t>
            </a:r>
            <a:endParaRPr lang="sr-Latn-RS" dirty="0">
              <a:solidFill>
                <a:schemeClr val="tx1"/>
              </a:solidFill>
            </a:endParaRPr>
          </a:p>
        </p:txBody>
      </p:sp>
      <p:sp>
        <p:nvSpPr>
          <p:cNvPr id="15" name="Pravougaonik 14"/>
          <p:cNvSpPr/>
          <p:nvPr/>
        </p:nvSpPr>
        <p:spPr>
          <a:xfrm>
            <a:off x="6442075" y="5481638"/>
            <a:ext cx="642938" cy="2873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dirty="0" smtClean="0">
              <a:solidFill>
                <a:schemeClr val="tx1"/>
              </a:solidFill>
            </a:endParaRPr>
          </a:p>
          <a:p>
            <a:pPr algn="ctr">
              <a:defRPr/>
            </a:pPr>
            <a:r>
              <a:rPr lang="en" dirty="0" smtClean="0">
                <a:solidFill>
                  <a:schemeClr val="tx1"/>
                </a:solidFill>
              </a:rPr>
              <a:t>Neg </a:t>
            </a:r>
            <a:r>
              <a:rPr lang="en" dirty="0">
                <a:solidFill>
                  <a:schemeClr val="tx1"/>
                </a:solidFill>
              </a:rPr>
              <a:t>.</a:t>
            </a:r>
            <a:endParaRPr lang="sr-Latn-RS" dirty="0">
              <a:solidFill>
                <a:schemeClr val="tx1"/>
              </a:solidFill>
            </a:endParaRPr>
          </a:p>
        </p:txBody>
      </p:sp>
      <p:sp>
        <p:nvSpPr>
          <p:cNvPr id="16" name="Pravougaonik 15"/>
          <p:cNvSpPr/>
          <p:nvPr/>
        </p:nvSpPr>
        <p:spPr>
          <a:xfrm>
            <a:off x="7380288" y="5570538"/>
            <a:ext cx="1763712" cy="4683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spherocytosis</a:t>
            </a:r>
            <a:endParaRPr lang="sr-Latn-RS" dirty="0">
              <a:solidFill>
                <a:schemeClr val="tx1"/>
              </a:solidFill>
            </a:endParaRPr>
          </a:p>
        </p:txBody>
      </p:sp>
      <p:sp>
        <p:nvSpPr>
          <p:cNvPr id="17" name="Pravougaonik 16"/>
          <p:cNvSpPr/>
          <p:nvPr/>
        </p:nvSpPr>
        <p:spPr>
          <a:xfrm>
            <a:off x="7392988" y="6165850"/>
            <a:ext cx="1512887" cy="57626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G-6PD deficiency</a:t>
            </a:r>
            <a:endParaRPr lang="sr-Latn-RS" dirty="0">
              <a:solidFill>
                <a:schemeClr val="tx1"/>
              </a:solidFill>
            </a:endParaRPr>
          </a:p>
        </p:txBody>
      </p:sp>
      <p:sp>
        <p:nvSpPr>
          <p:cNvPr id="18" name="Pravougaonik 17"/>
          <p:cNvSpPr/>
          <p:nvPr/>
        </p:nvSpPr>
        <p:spPr>
          <a:xfrm>
            <a:off x="5499100" y="5800725"/>
            <a:ext cx="942975" cy="360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Norm </a:t>
            </a:r>
            <a:r>
              <a:rPr lang="en" dirty="0">
                <a:solidFill>
                  <a:schemeClr val="tx1"/>
                </a:solidFill>
              </a:rPr>
              <a:t>.</a:t>
            </a:r>
            <a:endParaRPr lang="sr-Latn-RS" dirty="0">
              <a:solidFill>
                <a:schemeClr val="tx1"/>
              </a:solidFill>
            </a:endParaRPr>
          </a:p>
        </p:txBody>
      </p:sp>
      <p:sp>
        <p:nvSpPr>
          <p:cNvPr id="20" name="Pravougaonik 19"/>
          <p:cNvSpPr/>
          <p:nvPr/>
        </p:nvSpPr>
        <p:spPr>
          <a:xfrm>
            <a:off x="3786188" y="5470525"/>
            <a:ext cx="525462" cy="288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dirty="0"/>
          </a:p>
        </p:txBody>
      </p:sp>
      <p:sp>
        <p:nvSpPr>
          <p:cNvPr id="21" name="Pravougaonik 20"/>
          <p:cNvSpPr/>
          <p:nvPr/>
        </p:nvSpPr>
        <p:spPr>
          <a:xfrm>
            <a:off x="1908175" y="5470525"/>
            <a:ext cx="1668463" cy="560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PT, </a:t>
            </a:r>
            <a:r>
              <a:rPr lang="en" dirty="0" err="1">
                <a:solidFill>
                  <a:schemeClr val="tx1"/>
                </a:solidFill>
              </a:rPr>
              <a:t>apTT </a:t>
            </a:r>
            <a:r>
              <a:rPr lang="en" dirty="0">
                <a:solidFill>
                  <a:schemeClr val="tx1"/>
                </a:solidFill>
              </a:rPr>
              <a:t>, D </a:t>
            </a:r>
            <a:r>
              <a:rPr lang="en" dirty="0" err="1">
                <a:solidFill>
                  <a:schemeClr val="tx1"/>
                </a:solidFill>
              </a:rPr>
              <a:t>dimer</a:t>
            </a:r>
            <a:endParaRPr lang="sr-Latn-RS" dirty="0">
              <a:solidFill>
                <a:schemeClr val="tx1"/>
              </a:solidFill>
            </a:endParaRPr>
          </a:p>
        </p:txBody>
      </p:sp>
      <p:sp>
        <p:nvSpPr>
          <p:cNvPr id="22" name="Pravougaonik 21"/>
          <p:cNvSpPr/>
          <p:nvPr/>
        </p:nvSpPr>
        <p:spPr>
          <a:xfrm>
            <a:off x="3859213" y="6226175"/>
            <a:ext cx="1325562" cy="4318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TTP, HUS</a:t>
            </a:r>
            <a:endParaRPr lang="sr-Latn-RS" dirty="0">
              <a:solidFill>
                <a:schemeClr val="tx1"/>
              </a:solidFill>
            </a:endParaRPr>
          </a:p>
        </p:txBody>
      </p:sp>
      <p:sp>
        <p:nvSpPr>
          <p:cNvPr id="23" name="Pravougaonik 22"/>
          <p:cNvSpPr/>
          <p:nvPr/>
        </p:nvSpPr>
        <p:spPr>
          <a:xfrm>
            <a:off x="155575" y="4251325"/>
            <a:ext cx="2730500" cy="809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24" name="Pravougaonik 23"/>
          <p:cNvSpPr/>
          <p:nvPr/>
        </p:nvSpPr>
        <p:spPr>
          <a:xfrm>
            <a:off x="134938" y="2184400"/>
            <a:ext cx="2522537" cy="596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Osmotic resistance </a:t>
            </a:r>
            <a:r>
              <a:rPr lang="en" dirty="0" err="1">
                <a:solidFill>
                  <a:schemeClr val="tx1"/>
                </a:solidFill>
              </a:rPr>
              <a:t>Er</a:t>
            </a:r>
            <a:endParaRPr lang="sr-Latn-RS" dirty="0">
              <a:solidFill>
                <a:schemeClr val="tx1"/>
              </a:solidFill>
            </a:endParaRPr>
          </a:p>
        </p:txBody>
      </p:sp>
      <p:sp>
        <p:nvSpPr>
          <p:cNvPr id="26" name="Pravougaonik 25"/>
          <p:cNvSpPr/>
          <p:nvPr/>
        </p:nvSpPr>
        <p:spPr>
          <a:xfrm>
            <a:off x="155575" y="3602038"/>
            <a:ext cx="2501900" cy="5476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Examination of the enzyme </a:t>
            </a:r>
            <a:r>
              <a:rPr lang="en" dirty="0" err="1">
                <a:solidFill>
                  <a:schemeClr val="tx1"/>
                </a:solidFill>
              </a:rPr>
              <a:t>Er</a:t>
            </a:r>
            <a:endParaRPr lang="sr-Latn-RS" dirty="0">
              <a:solidFill>
                <a:schemeClr val="tx1"/>
              </a:solidFill>
            </a:endParaRPr>
          </a:p>
        </p:txBody>
      </p:sp>
      <p:sp>
        <p:nvSpPr>
          <p:cNvPr id="27" name="Pravougaonik 26"/>
          <p:cNvSpPr/>
          <p:nvPr/>
        </p:nvSpPr>
        <p:spPr>
          <a:xfrm>
            <a:off x="155575" y="2889250"/>
            <a:ext cx="2501900" cy="546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Hemoglobin </a:t>
            </a:r>
            <a:endParaRPr lang="sr-Latn-RS" dirty="0">
              <a:solidFill>
                <a:schemeClr val="tx1"/>
              </a:solidFill>
            </a:endParaRPr>
          </a:p>
        </p:txBody>
      </p:sp>
      <p:sp>
        <p:nvSpPr>
          <p:cNvPr id="30" name="Strelica nadole 29"/>
          <p:cNvSpPr/>
          <p:nvPr/>
        </p:nvSpPr>
        <p:spPr>
          <a:xfrm rot="10800000">
            <a:off x="2066925" y="1376363"/>
            <a:ext cx="84138" cy="25241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1" name="Strelica nadole 30"/>
          <p:cNvSpPr/>
          <p:nvPr/>
        </p:nvSpPr>
        <p:spPr>
          <a:xfrm rot="10800000">
            <a:off x="2801938" y="1376363"/>
            <a:ext cx="84137" cy="25241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2" name="Strelica nadole 31"/>
          <p:cNvSpPr/>
          <p:nvPr/>
        </p:nvSpPr>
        <p:spPr>
          <a:xfrm>
            <a:off x="4942681" y="1345407"/>
            <a:ext cx="46038" cy="252412"/>
          </a:xfrm>
          <a:prstGeom prst="downArrow">
            <a:avLst/>
          </a:prstGeom>
          <a:solidFill>
            <a:srgbClr val="00B05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3" name="Pravougaonik 32"/>
          <p:cNvSpPr/>
          <p:nvPr/>
        </p:nvSpPr>
        <p:spPr>
          <a:xfrm>
            <a:off x="6948488" y="4257675"/>
            <a:ext cx="2195512" cy="750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 sz="1200" dirty="0">
                <a:solidFill>
                  <a:srgbClr val="0070C0"/>
                </a:solidFill>
              </a:rPr>
              <a:t>Examination of secondary causes, SBVT, </a:t>
            </a:r>
            <a:r>
              <a:rPr lang="en" sz="1200" dirty="0" err="1">
                <a:solidFill>
                  <a:srgbClr val="0070C0"/>
                </a:solidFill>
              </a:rPr>
              <a:t>lymphoproliferation </a:t>
            </a:r>
            <a:r>
              <a:rPr lang="en" sz="1200" dirty="0">
                <a:solidFill>
                  <a:srgbClr val="0070C0"/>
                </a:solidFill>
              </a:rPr>
              <a:t>, infection</a:t>
            </a:r>
            <a:endParaRPr lang="sr-Latn-RS" sz="1200" dirty="0">
              <a:solidFill>
                <a:srgbClr val="0070C0"/>
              </a:solidFill>
            </a:endParaRPr>
          </a:p>
        </p:txBody>
      </p:sp>
      <p:sp>
        <p:nvSpPr>
          <p:cNvPr id="34" name="Strelica nadole 33"/>
          <p:cNvSpPr/>
          <p:nvPr/>
        </p:nvSpPr>
        <p:spPr>
          <a:xfrm>
            <a:off x="4387850" y="1665288"/>
            <a:ext cx="133350" cy="249237"/>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5" name="Strelica nadole 34"/>
          <p:cNvSpPr/>
          <p:nvPr/>
        </p:nvSpPr>
        <p:spPr>
          <a:xfrm>
            <a:off x="5297488" y="2295525"/>
            <a:ext cx="66675" cy="3238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6" name="Strelica nadole 35"/>
          <p:cNvSpPr/>
          <p:nvPr/>
        </p:nvSpPr>
        <p:spPr>
          <a:xfrm>
            <a:off x="4865688" y="2976563"/>
            <a:ext cx="66675" cy="3238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7" name="Strelica nadole 36"/>
          <p:cNvSpPr/>
          <p:nvPr/>
        </p:nvSpPr>
        <p:spPr>
          <a:xfrm>
            <a:off x="7018338" y="2924175"/>
            <a:ext cx="66675" cy="325438"/>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8" name="Strelica nadole 37"/>
          <p:cNvSpPr/>
          <p:nvPr/>
        </p:nvSpPr>
        <p:spPr>
          <a:xfrm>
            <a:off x="7102475" y="3643313"/>
            <a:ext cx="133350" cy="146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39" name="Strelica nadole 38"/>
          <p:cNvSpPr/>
          <p:nvPr/>
        </p:nvSpPr>
        <p:spPr>
          <a:xfrm>
            <a:off x="5130800" y="3719513"/>
            <a:ext cx="133350" cy="146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40" name="Pravougaonik 39"/>
          <p:cNvSpPr/>
          <p:nvPr/>
        </p:nvSpPr>
        <p:spPr>
          <a:xfrm>
            <a:off x="5364163" y="6242050"/>
            <a:ext cx="1295400" cy="50006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a:solidFill>
                  <a:schemeClr val="tx1"/>
                </a:solidFill>
              </a:rPr>
              <a:t>Artificial </a:t>
            </a:r>
            <a:r>
              <a:rPr lang="en" dirty="0" err="1">
                <a:solidFill>
                  <a:schemeClr val="tx1"/>
                </a:solidFill>
              </a:rPr>
              <a:t>valve</a:t>
            </a:r>
            <a:endParaRPr lang="sr-Latn-RS" dirty="0">
              <a:solidFill>
                <a:schemeClr val="tx1"/>
              </a:solidFill>
            </a:endParaRPr>
          </a:p>
        </p:txBody>
      </p:sp>
      <p:sp>
        <p:nvSpPr>
          <p:cNvPr id="41" name="Strelica nadole 40"/>
          <p:cNvSpPr/>
          <p:nvPr/>
        </p:nvSpPr>
        <p:spPr>
          <a:xfrm>
            <a:off x="3981450" y="5510213"/>
            <a:ext cx="134938" cy="249237"/>
          </a:xfrm>
          <a:prstGeom prst="down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42" name="Pravougaonik 41"/>
          <p:cNvSpPr/>
          <p:nvPr/>
        </p:nvSpPr>
        <p:spPr>
          <a:xfrm>
            <a:off x="1331913" y="6226175"/>
            <a:ext cx="576262" cy="371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dirty="0"/>
          </a:p>
        </p:txBody>
      </p:sp>
      <p:sp>
        <p:nvSpPr>
          <p:cNvPr id="43" name="Pravougaonik 42"/>
          <p:cNvSpPr/>
          <p:nvPr/>
        </p:nvSpPr>
        <p:spPr>
          <a:xfrm>
            <a:off x="2339975" y="6313488"/>
            <a:ext cx="827088" cy="344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Norm</a:t>
            </a:r>
            <a:endParaRPr lang="sr-Latn-RS" dirty="0">
              <a:solidFill>
                <a:schemeClr val="tx1"/>
              </a:solidFill>
            </a:endParaRPr>
          </a:p>
        </p:txBody>
      </p:sp>
      <p:sp>
        <p:nvSpPr>
          <p:cNvPr id="44" name="Strelica nadole 43"/>
          <p:cNvSpPr/>
          <p:nvPr/>
        </p:nvSpPr>
        <p:spPr>
          <a:xfrm rot="10800000">
            <a:off x="1535113" y="6286500"/>
            <a:ext cx="84137" cy="25082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45" name="Pravougaonik 44"/>
          <p:cNvSpPr/>
          <p:nvPr/>
        </p:nvSpPr>
        <p:spPr>
          <a:xfrm>
            <a:off x="130175" y="6226175"/>
            <a:ext cx="1057275" cy="4318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 dirty="0" err="1">
                <a:solidFill>
                  <a:schemeClr val="tx1"/>
                </a:solidFill>
              </a:rPr>
              <a:t>Sy </a:t>
            </a:r>
            <a:r>
              <a:rPr lang="en" dirty="0">
                <a:solidFill>
                  <a:schemeClr val="tx1"/>
                </a:solidFill>
              </a:rPr>
              <a:t>DIC</a:t>
            </a:r>
          </a:p>
        </p:txBody>
      </p:sp>
      <p:sp>
        <p:nvSpPr>
          <p:cNvPr id="46" name="Strelica nadole 45"/>
          <p:cNvSpPr/>
          <p:nvPr/>
        </p:nvSpPr>
        <p:spPr>
          <a:xfrm>
            <a:off x="5130800" y="4340225"/>
            <a:ext cx="133350" cy="146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47" name="Strelica nadole 46"/>
          <p:cNvSpPr/>
          <p:nvPr/>
        </p:nvSpPr>
        <p:spPr>
          <a:xfrm>
            <a:off x="5100638" y="4818063"/>
            <a:ext cx="133350" cy="146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48" name="Strelica nadole 47"/>
          <p:cNvSpPr/>
          <p:nvPr/>
        </p:nvSpPr>
        <p:spPr>
          <a:xfrm>
            <a:off x="4832350" y="5265738"/>
            <a:ext cx="133350" cy="146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49" name="Strelica nadole 48"/>
          <p:cNvSpPr/>
          <p:nvPr/>
        </p:nvSpPr>
        <p:spPr>
          <a:xfrm>
            <a:off x="5945188" y="5695950"/>
            <a:ext cx="133350" cy="146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0" name="Strelica nadole 49"/>
          <p:cNvSpPr/>
          <p:nvPr/>
        </p:nvSpPr>
        <p:spPr>
          <a:xfrm>
            <a:off x="6308725" y="6124575"/>
            <a:ext cx="133350" cy="144463"/>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1" name="Strelica nadole 50"/>
          <p:cNvSpPr/>
          <p:nvPr/>
        </p:nvSpPr>
        <p:spPr>
          <a:xfrm rot="5400000">
            <a:off x="3602037" y="5576888"/>
            <a:ext cx="155575" cy="1968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2" name="Strelica nadole 51"/>
          <p:cNvSpPr/>
          <p:nvPr/>
        </p:nvSpPr>
        <p:spPr>
          <a:xfrm rot="5400000">
            <a:off x="4342607" y="5509419"/>
            <a:ext cx="157162" cy="1968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3" name="Strelica nadole 52"/>
          <p:cNvSpPr/>
          <p:nvPr/>
        </p:nvSpPr>
        <p:spPr>
          <a:xfrm>
            <a:off x="2649538" y="6057900"/>
            <a:ext cx="152400" cy="22860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4" name="Strelica nadole 53"/>
          <p:cNvSpPr/>
          <p:nvPr/>
        </p:nvSpPr>
        <p:spPr>
          <a:xfrm>
            <a:off x="1785938" y="5961063"/>
            <a:ext cx="134937" cy="265112"/>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5" name="Strelica nadole 54"/>
          <p:cNvSpPr/>
          <p:nvPr/>
        </p:nvSpPr>
        <p:spPr>
          <a:xfrm rot="5400000">
            <a:off x="1128712" y="6343651"/>
            <a:ext cx="155575" cy="1968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6" name="Strelica nadole 55"/>
          <p:cNvSpPr/>
          <p:nvPr/>
        </p:nvSpPr>
        <p:spPr>
          <a:xfrm rot="16386687">
            <a:off x="3431381" y="6169819"/>
            <a:ext cx="128588" cy="63500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7" name="Strelica nadole 56"/>
          <p:cNvSpPr/>
          <p:nvPr/>
        </p:nvSpPr>
        <p:spPr>
          <a:xfrm rot="16386687" flipH="1">
            <a:off x="7175501" y="5535612"/>
            <a:ext cx="82550" cy="333375"/>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8" name="Strelica nadole 57"/>
          <p:cNvSpPr/>
          <p:nvPr/>
        </p:nvSpPr>
        <p:spPr>
          <a:xfrm rot="18148142">
            <a:off x="6929438" y="5637213"/>
            <a:ext cx="104775" cy="879475"/>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59" name="Okvir za tekst 58"/>
          <p:cNvSpPr txBox="1">
            <a:spLocks noChangeArrowheads="1"/>
          </p:cNvSpPr>
          <p:nvPr/>
        </p:nvSpPr>
        <p:spPr bwMode="auto">
          <a:xfrm>
            <a:off x="155575" y="4344988"/>
            <a:ext cx="2819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1800"/>
              <a:t>Immunophenotyping (PNH)</a:t>
            </a:r>
            <a:endParaRPr lang="sr-Latn-RS" altLang="sr-Latn-RS" sz="1800"/>
          </a:p>
        </p:txBody>
      </p:sp>
      <p:sp>
        <p:nvSpPr>
          <p:cNvPr id="60" name="Strelica nadole 59"/>
          <p:cNvSpPr/>
          <p:nvPr/>
        </p:nvSpPr>
        <p:spPr>
          <a:xfrm rot="6393958">
            <a:off x="3693319" y="1947069"/>
            <a:ext cx="131762" cy="20637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61" name="Strelica nadole 60"/>
          <p:cNvSpPr/>
          <p:nvPr/>
        </p:nvSpPr>
        <p:spPr>
          <a:xfrm rot="5632305">
            <a:off x="3663156" y="2266157"/>
            <a:ext cx="87313" cy="20637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62" name="Strelica nadole 61"/>
          <p:cNvSpPr/>
          <p:nvPr/>
        </p:nvSpPr>
        <p:spPr>
          <a:xfrm rot="4784767">
            <a:off x="3714750" y="2554288"/>
            <a:ext cx="44450" cy="2178050"/>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63" name="Strelica nadole 62"/>
          <p:cNvSpPr/>
          <p:nvPr/>
        </p:nvSpPr>
        <p:spPr>
          <a:xfrm rot="4085044" flipH="1">
            <a:off x="3700463" y="2692400"/>
            <a:ext cx="90487" cy="2278063"/>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64" name="Strelica nadole 63"/>
          <p:cNvSpPr/>
          <p:nvPr/>
        </p:nvSpPr>
        <p:spPr>
          <a:xfrm rot="10800000">
            <a:off x="5872998" y="949325"/>
            <a:ext cx="84137" cy="25241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65" name="Strelica nadole 64"/>
          <p:cNvSpPr/>
          <p:nvPr/>
        </p:nvSpPr>
        <p:spPr>
          <a:xfrm rot="18148142">
            <a:off x="6357144" y="4595019"/>
            <a:ext cx="60325" cy="1081087"/>
          </a:xfrm>
          <a:prstGeom prst="downArrow">
            <a:avLst/>
          </a:prstGeom>
          <a:solidFill>
            <a:schemeClr val="accent1">
              <a:lumMod val="9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Tree>
    <p:extLst>
      <p:ext uri="{BB962C8B-B14F-4D97-AF65-F5344CB8AC3E}">
        <p14:creationId xmlns:p14="http://schemas.microsoft.com/office/powerpoint/2010/main" val="7490286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6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child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7"/>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4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4"/>
                                        </p:tgtEl>
                                        <p:attrNameLst>
                                          <p:attrName>style.visibility</p:attrName>
                                        </p:attrNameLst>
                                      </p:cBhvr>
                                      <p:to>
                                        <p:strVal val="visible"/>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49"/>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childTnLst>
                                </p:cTn>
                              </p:par>
                            </p:childTnLst>
                          </p:cTn>
                        </p:par>
                      </p:childTnLst>
                    </p:cTn>
                  </p:par>
                  <p:par>
                    <p:cTn id="99" fill="hold" nodeType="clickPar">
                      <p:stCondLst>
                        <p:cond delay="indefinite"/>
                      </p:stCondLst>
                      <p:childTnLst>
                        <p:par>
                          <p:cTn id="100" fill="hold" nodeType="withGroup">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40"/>
                                        </p:tgtEl>
                                        <p:attrNameLst>
                                          <p:attrName>style.visibility</p:attrName>
                                        </p:attrNameLst>
                                      </p:cBhvr>
                                      <p:to>
                                        <p:strVal val="visible"/>
                                      </p:to>
                                    </p:se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2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1"/>
                                        </p:tgtEl>
                                        <p:attrNameLst>
                                          <p:attrName>style.visibility</p:attrName>
                                        </p:attrNameLst>
                                      </p:cBhvr>
                                      <p:to>
                                        <p:strVal val="visible"/>
                                      </p:to>
                                    </p:set>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5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21"/>
                                        </p:tgtEl>
                                        <p:attrNameLst>
                                          <p:attrName>style.visibility</p:attrName>
                                        </p:attrNameLst>
                                      </p:cBhvr>
                                      <p:to>
                                        <p:strVal val="visible"/>
                                      </p:to>
                                    </p:se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3"/>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43"/>
                                        </p:tgtEl>
                                        <p:attrNameLst>
                                          <p:attrName>style.visibility</p:attrName>
                                        </p:attrNameLst>
                                      </p:cBhvr>
                                      <p:to>
                                        <p:strVal val="visible"/>
                                      </p:to>
                                    </p:se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56"/>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22"/>
                                        </p:tgtEl>
                                        <p:attrNameLst>
                                          <p:attrName>style.visibility</p:attrName>
                                        </p:attrNameLst>
                                      </p:cBhvr>
                                      <p:to>
                                        <p:strVal val="visible"/>
                                      </p:to>
                                    </p:se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54"/>
                                        </p:tgtEl>
                                        <p:attrNameLst>
                                          <p:attrName>style.visibility</p:attrName>
                                        </p:attrNameLst>
                                      </p:cBhvr>
                                      <p:to>
                                        <p:strVal val="visible"/>
                                      </p:to>
                                    </p:se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44"/>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2"/>
                                        </p:tgtEl>
                                        <p:attrNameLst>
                                          <p:attrName>style.visibility</p:attrName>
                                        </p:attrNameLst>
                                      </p:cBhvr>
                                      <p:to>
                                        <p:strVal val="visible"/>
                                      </p:to>
                                    </p:set>
                                  </p:childTnLst>
                                </p:cTn>
                              </p:par>
                            </p:childTnLst>
                          </p:cTn>
                        </p:par>
                      </p:childTnLst>
                    </p:cTn>
                  </p:par>
                  <p:par>
                    <p:cTn id="137" fill="hold" nodeType="clickPar">
                      <p:stCondLst>
                        <p:cond delay="indefinite"/>
                      </p:stCondLst>
                      <p:childTnLst>
                        <p:par>
                          <p:cTn id="138" fill="hold" nodeType="withGroup">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45"/>
                                        </p:tgtEl>
                                        <p:attrNameLst>
                                          <p:attrName>style.visibility</p:attrName>
                                        </p:attrNameLst>
                                      </p:cBhvr>
                                      <p:to>
                                        <p:strVal val="visible"/>
                                      </p:to>
                                    </p:se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6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24"/>
                                        </p:tgtEl>
                                        <p:attrNameLst>
                                          <p:attrName>style.visibility</p:attrName>
                                        </p:attrNameLst>
                                      </p:cBhvr>
                                      <p:to>
                                        <p:strVal val="visible"/>
                                      </p:to>
                                    </p:se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27"/>
                                        </p:tgtEl>
                                        <p:attrNameLst>
                                          <p:attrName>style.visibility</p:attrName>
                                        </p:attrNameLst>
                                      </p:cBhvr>
                                      <p:to>
                                        <p:strVal val="visible"/>
                                      </p:to>
                                    </p:se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62"/>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26"/>
                                        </p:tgtEl>
                                        <p:attrNameLst>
                                          <p:attrName>style.visibility</p:attrName>
                                        </p:attrNameLst>
                                      </p:cBhvr>
                                      <p:to>
                                        <p:strVal val="visible"/>
                                      </p:to>
                                    </p:set>
                                  </p:childTnLst>
                                </p:cTn>
                              </p:par>
                            </p:childTnLst>
                          </p:cTn>
                        </p:par>
                      </p:childTnLst>
                    </p:cTn>
                  </p:par>
                  <p:par>
                    <p:cTn id="157" fill="hold" nodeType="clickPar">
                      <p:stCondLst>
                        <p:cond delay="indefinite"/>
                      </p:stCondLst>
                      <p:childTnLst>
                        <p:par>
                          <p:cTn id="158" fill="hold" nodeType="withGroup">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59"/>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23"/>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61"/>
                                        </p:tgtEl>
                                        <p:attrNameLst>
                                          <p:attrName>style.visibility</p:attrName>
                                        </p:attrNameLst>
                                      </p:cBhvr>
                                      <p:to>
                                        <p:strVal val="visible"/>
                                      </p:to>
                                    </p:set>
                                  </p:childTnLst>
                                </p:cTn>
                              </p:par>
                            </p:childTnLst>
                          </p:cTn>
                        </p:par>
                      </p:childTnLst>
                    </p:cTn>
                  </p:par>
                  <p:par>
                    <p:cTn id="165" fill="hold" nodeType="clickPar">
                      <p:stCondLst>
                        <p:cond delay="indefinite"/>
                      </p:stCondLst>
                      <p:childTnLst>
                        <p:par>
                          <p:cTn id="166" fill="hold" nodeType="withGroup">
                            <p:stCondLst>
                              <p:cond delay="0"/>
                            </p:stCondLst>
                            <p:childTnLst>
                              <p:par>
                                <p:cTn id="167" presetID="1" presetClass="entr" presetSubtype="0" fill="hold" grpId="0" nodeType="clickEffect">
                                  <p:stCondLst>
                                    <p:cond delay="0"/>
                                  </p:stCondLst>
                                  <p:childTnLst>
                                    <p:set>
                                      <p:cBhvr>
                                        <p:cTn id="168"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6" grpId="0" animBg="1"/>
      <p:bldP spid="27"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1" grpId="0" animBg="1"/>
      <p:bldP spid="53" grpId="0" animBg="1"/>
      <p:bldP spid="54" grpId="0" animBg="1"/>
      <p:bldP spid="56" grpId="0" animBg="1"/>
      <p:bldP spid="58" grpId="0" animBg="1"/>
      <p:bldP spid="59" grpId="0"/>
      <p:bldP spid="60" grpId="0" animBg="1"/>
      <p:bldP spid="61" grpId="0" animBg="1"/>
      <p:bldP spid="62" grpId="0" animBg="1"/>
      <p:bldP spid="63" grpId="0" animBg="1"/>
      <p:bldP spid="64" grpId="0" animBg="1"/>
      <p:bldP spid="6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slov 1"/>
          <p:cNvSpPr>
            <a:spLocks noGrp="1"/>
          </p:cNvSpPr>
          <p:nvPr>
            <p:ph type="title"/>
          </p:nvPr>
        </p:nvSpPr>
        <p:spPr>
          <a:xfrm>
            <a:off x="433388" y="1052513"/>
            <a:ext cx="8229600" cy="566737"/>
          </a:xfrm>
        </p:spPr>
        <p:txBody>
          <a:bodyPr/>
          <a:lstStyle/>
          <a:p>
            <a:r>
              <a:rPr lang="en" altLang="sr-Latn-RS" smtClean="0"/>
              <a:t>Differential diagnosis</a:t>
            </a:r>
            <a:endParaRPr lang="sr-Latn-RS" altLang="sr-Latn-RS" smtClean="0"/>
          </a:p>
        </p:txBody>
      </p:sp>
      <p:sp>
        <p:nvSpPr>
          <p:cNvPr id="15363" name="Čuvar mesta za sadržaj 2"/>
          <p:cNvSpPr>
            <a:spLocks noGrp="1"/>
          </p:cNvSpPr>
          <p:nvPr>
            <p:ph idx="1"/>
          </p:nvPr>
        </p:nvSpPr>
        <p:spPr>
          <a:xfrm>
            <a:off x="433388" y="2636838"/>
            <a:ext cx="8229600" cy="3889375"/>
          </a:xfrm>
        </p:spPr>
        <p:txBody>
          <a:bodyPr/>
          <a:lstStyle/>
          <a:p>
            <a:r>
              <a:rPr lang="en" altLang="sr-Latn-RS" smtClean="0"/>
              <a:t>Liver diseases</a:t>
            </a:r>
          </a:p>
          <a:p>
            <a:r>
              <a:rPr lang="en" altLang="sr-Latn-RS" smtClean="0"/>
              <a:t>Megaloblastic anemia</a:t>
            </a:r>
          </a:p>
          <a:p>
            <a:r>
              <a:rPr lang="en" altLang="sr-Latn-RS" smtClean="0"/>
              <a:t>Disseminated intravascular coagulation syndrome (DIC)</a:t>
            </a:r>
          </a:p>
          <a:p>
            <a:endParaRPr lang="sr-Cyrl-RS" altLang="sr-Latn-RS" smtClean="0"/>
          </a:p>
          <a:p>
            <a:endParaRPr lang="sr-Cyrl-RS" altLang="sr-Latn-RS" smtClean="0"/>
          </a:p>
        </p:txBody>
      </p:sp>
    </p:spTree>
    <p:extLst>
      <p:ext uri="{BB962C8B-B14F-4D97-AF65-F5344CB8AC3E}">
        <p14:creationId xmlns:p14="http://schemas.microsoft.com/office/powerpoint/2010/main" val="233827244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slov 1"/>
          <p:cNvSpPr>
            <a:spLocks noGrp="1"/>
          </p:cNvSpPr>
          <p:nvPr>
            <p:ph type="title"/>
          </p:nvPr>
        </p:nvSpPr>
        <p:spPr/>
        <p:txBody>
          <a:bodyPr/>
          <a:lstStyle/>
          <a:p>
            <a:r>
              <a:rPr lang="en" altLang="sr-Latn-RS" smtClean="0"/>
              <a:t>Treatment</a:t>
            </a:r>
            <a:endParaRPr lang="sr-Latn-RS" altLang="sr-Latn-RS" smtClean="0"/>
          </a:p>
        </p:txBody>
      </p:sp>
      <p:sp>
        <p:nvSpPr>
          <p:cNvPr id="16387" name="Čuvar mesta za sadržaj 2"/>
          <p:cNvSpPr>
            <a:spLocks noGrp="1"/>
          </p:cNvSpPr>
          <p:nvPr>
            <p:ph idx="1"/>
          </p:nvPr>
        </p:nvSpPr>
        <p:spPr/>
        <p:txBody>
          <a:bodyPr/>
          <a:lstStyle/>
          <a:p>
            <a:r>
              <a:rPr lang="en" altLang="sr-Latn-RS" sz="2800" smtClean="0">
                <a:solidFill>
                  <a:srgbClr val="FF0000"/>
                </a:solidFill>
              </a:rPr>
              <a:t>Treatment depends on the cause of hemolysis, and the best effect is achieved by directly treating the cause</a:t>
            </a:r>
          </a:p>
          <a:p>
            <a:r>
              <a:rPr lang="en" altLang="sr-Latn-RS" sz="2800" smtClean="0"/>
              <a:t>Supportive treatment (transfusions of deplasmatized erythrocytes)</a:t>
            </a:r>
          </a:p>
          <a:p>
            <a:r>
              <a:rPr lang="en" altLang="sr-Latn-RS" sz="2800" smtClean="0"/>
              <a:t>Iron therapy is not justified and effective unless the deficiency of iron and its depots is clearly proven.</a:t>
            </a:r>
          </a:p>
          <a:p>
            <a:r>
              <a:rPr lang="en" altLang="sr-Latn-RS" sz="2800" smtClean="0"/>
              <a:t>Folic acid </a:t>
            </a:r>
            <a:r>
              <a:rPr lang="en" altLang="sr-Latn-RS" sz="1800" smtClean="0"/>
              <a:t>(for additional acceleration of erythropoiesis)</a:t>
            </a:r>
            <a:endParaRPr lang="sr-Latn-RS" altLang="sr-Latn-RS" sz="1800" smtClean="0"/>
          </a:p>
        </p:txBody>
      </p:sp>
    </p:spTree>
    <p:extLst>
      <p:ext uri="{BB962C8B-B14F-4D97-AF65-F5344CB8AC3E}">
        <p14:creationId xmlns:p14="http://schemas.microsoft.com/office/powerpoint/2010/main" val="22033412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slov 1"/>
          <p:cNvSpPr>
            <a:spLocks noGrp="1"/>
          </p:cNvSpPr>
          <p:nvPr>
            <p:ph type="title"/>
          </p:nvPr>
        </p:nvSpPr>
        <p:spPr/>
        <p:txBody>
          <a:bodyPr/>
          <a:lstStyle/>
          <a:p>
            <a:r>
              <a:rPr lang="en" altLang="sr-Latn-RS" smtClean="0"/>
              <a:t>Membranopathic hemolytic anemias</a:t>
            </a:r>
            <a:endParaRPr lang="sr-Latn-RS" altLang="sr-Latn-RS" smtClean="0"/>
          </a:p>
        </p:txBody>
      </p:sp>
      <p:sp>
        <p:nvSpPr>
          <p:cNvPr id="3" name="Čuvar mesta za sadržaj 2"/>
          <p:cNvSpPr>
            <a:spLocks noGrp="1"/>
          </p:cNvSpPr>
          <p:nvPr>
            <p:ph idx="1"/>
          </p:nvPr>
        </p:nvSpPr>
        <p:spPr/>
        <p:txBody>
          <a:bodyPr/>
          <a:lstStyle/>
          <a:p>
            <a:pPr>
              <a:defRPr/>
            </a:pPr>
            <a:r>
              <a:rPr lang="en" dirty="0" smtClean="0"/>
              <a:t>Hereditary </a:t>
            </a:r>
            <a:r>
              <a:rPr lang="en" dirty="0" err="1" smtClean="0"/>
              <a:t>spherocytosis</a:t>
            </a:r>
            <a:endParaRPr lang="sr-Cyrl-RS" dirty="0" smtClean="0"/>
          </a:p>
          <a:p>
            <a:pPr marL="0" indent="0">
              <a:buFontTx/>
              <a:buNone/>
              <a:defRPr/>
            </a:pPr>
            <a:endParaRPr lang="sr-Cyrl-RS" sz="1800" dirty="0" smtClean="0"/>
          </a:p>
          <a:p>
            <a:pPr marL="0" indent="0">
              <a:buFontTx/>
              <a:buNone/>
              <a:defRPr/>
            </a:pPr>
            <a:r>
              <a:rPr lang="en" sz="1800" dirty="0" smtClean="0"/>
              <a:t>The most common in Europe, and is a disorder of </a:t>
            </a:r>
            <a:r>
              <a:rPr lang="en" sz="1800" dirty="0" err="1" smtClean="0"/>
              <a:t>spectrin </a:t>
            </a:r>
            <a:r>
              <a:rPr lang="en" sz="1800" dirty="0" smtClean="0"/>
              <a:t>and protein 4.1.</a:t>
            </a:r>
          </a:p>
          <a:p>
            <a:pPr marL="0" indent="0">
              <a:buFontTx/>
              <a:buNone/>
              <a:defRPr/>
            </a:pPr>
            <a:r>
              <a:rPr lang="en" sz="1800" dirty="0" smtClean="0"/>
              <a:t>It is inherited </a:t>
            </a:r>
            <a:r>
              <a:rPr lang="en" sz="1800" dirty="0" err="1"/>
              <a:t>and </a:t>
            </a:r>
            <a:r>
              <a:rPr lang="en" sz="1800" dirty="0" err="1" smtClean="0"/>
              <a:t>hereditary</a:t>
            </a:r>
            <a:r>
              <a:rPr lang="en" sz="1800" dirty="0" smtClean="0"/>
              <a:t> </a:t>
            </a:r>
            <a:r>
              <a:rPr lang="en" sz="1800" dirty="0" err="1" smtClean="0"/>
              <a:t>recessive </a:t>
            </a:r>
            <a:r>
              <a:rPr lang="en" sz="1800" dirty="0" smtClean="0"/>
              <a:t>.</a:t>
            </a:r>
          </a:p>
          <a:p>
            <a:pPr marL="0" indent="0">
              <a:buFontTx/>
              <a:buNone/>
              <a:defRPr/>
            </a:pPr>
            <a:r>
              <a:rPr lang="sr-Latn-RS" sz="1800" u="sng" dirty="0" err="1" smtClean="0"/>
              <a:t>Clinical</a:t>
            </a:r>
            <a:r>
              <a:rPr lang="sr-Latn-RS" sz="1800" u="sng" dirty="0" smtClean="0"/>
              <a:t> </a:t>
            </a:r>
            <a:r>
              <a:rPr lang="sr-Latn-RS" sz="1800" u="sng" dirty="0" err="1" smtClean="0"/>
              <a:t>appearance</a:t>
            </a:r>
            <a:r>
              <a:rPr lang="en" sz="1800" u="sng" dirty="0" smtClean="0"/>
              <a:t> </a:t>
            </a:r>
            <a:r>
              <a:rPr lang="en" sz="1800" dirty="0" smtClean="0"/>
              <a:t>- anemia, icterus , gall bladder calculus, splenomegaly (in children).</a:t>
            </a:r>
          </a:p>
          <a:p>
            <a:pPr marL="0" indent="0">
              <a:buFontTx/>
              <a:buNone/>
              <a:defRPr/>
            </a:pPr>
            <a:r>
              <a:rPr lang="en" sz="1800" u="sng" dirty="0" smtClean="0"/>
              <a:t>Diagnosis </a:t>
            </a:r>
            <a:r>
              <a:rPr lang="en" sz="1800" dirty="0" smtClean="0"/>
              <a:t>: laboratory evidence </a:t>
            </a:r>
            <a:r>
              <a:rPr lang="en" sz="1800" dirty="0" err="1" smtClean="0"/>
              <a:t>of hemolytic </a:t>
            </a:r>
            <a:r>
              <a:rPr lang="en" sz="1800" dirty="0" smtClean="0"/>
              <a:t>anemia, </a:t>
            </a:r>
            <a:r>
              <a:rPr lang="en" sz="1800" dirty="0" err="1" smtClean="0"/>
              <a:t>spherocytes </a:t>
            </a:r>
            <a:r>
              <a:rPr lang="en" sz="1800" dirty="0" smtClean="0"/>
              <a:t>on peripheral smear, positive osmotic resistance test, </a:t>
            </a:r>
            <a:r>
              <a:rPr lang="en" sz="1800" dirty="0" err="1" smtClean="0"/>
              <a:t>Coombs</a:t>
            </a:r>
            <a:r>
              <a:rPr lang="en" sz="1800" dirty="0"/>
              <a:t> </a:t>
            </a:r>
            <a:r>
              <a:rPr lang="en" sz="1800" dirty="0" smtClean="0"/>
              <a:t>test always negative.</a:t>
            </a:r>
          </a:p>
          <a:p>
            <a:pPr marL="0" indent="0">
              <a:buFontTx/>
              <a:buNone/>
              <a:defRPr/>
            </a:pPr>
            <a:r>
              <a:rPr lang="en" sz="1800" u="sng" dirty="0" smtClean="0"/>
              <a:t>Therapy </a:t>
            </a:r>
            <a:r>
              <a:rPr lang="en" sz="1800" dirty="0" smtClean="0"/>
              <a:t>: </a:t>
            </a:r>
            <a:r>
              <a:rPr lang="en" sz="1800" dirty="0" err="1" smtClean="0"/>
              <a:t>Splenectomy</a:t>
            </a:r>
            <a:endParaRPr lang="sr-Latn-RS" sz="1800" dirty="0"/>
          </a:p>
        </p:txBody>
      </p:sp>
    </p:spTree>
    <p:extLst>
      <p:ext uri="{BB962C8B-B14F-4D97-AF65-F5344CB8AC3E}">
        <p14:creationId xmlns:p14="http://schemas.microsoft.com/office/powerpoint/2010/main" val="402930734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slov 1"/>
          <p:cNvSpPr>
            <a:spLocks noGrp="1"/>
          </p:cNvSpPr>
          <p:nvPr>
            <p:ph type="title"/>
          </p:nvPr>
        </p:nvSpPr>
        <p:spPr/>
        <p:txBody>
          <a:bodyPr/>
          <a:lstStyle/>
          <a:p>
            <a:r>
              <a:rPr lang="en" altLang="sr-Latn-RS" smtClean="0"/>
              <a:t>Membranopathic hemolytic anemias</a:t>
            </a:r>
            <a:endParaRPr lang="sr-Latn-RS" altLang="sr-Latn-RS" smtClean="0"/>
          </a:p>
        </p:txBody>
      </p:sp>
      <p:sp>
        <p:nvSpPr>
          <p:cNvPr id="3" name="Čuvar mesta za sadržaj 2"/>
          <p:cNvSpPr>
            <a:spLocks noGrp="1"/>
          </p:cNvSpPr>
          <p:nvPr>
            <p:ph idx="1"/>
          </p:nvPr>
        </p:nvSpPr>
        <p:spPr/>
        <p:txBody>
          <a:bodyPr/>
          <a:lstStyle/>
          <a:p>
            <a:pPr>
              <a:defRPr/>
            </a:pPr>
            <a:r>
              <a:rPr lang="en" dirty="0" smtClean="0"/>
              <a:t>Hereditary </a:t>
            </a:r>
            <a:r>
              <a:rPr lang="en" dirty="0" err="1" smtClean="0"/>
              <a:t>elliptocytosis</a:t>
            </a:r>
            <a:endParaRPr lang="sr-Cyrl-RS" dirty="0" smtClean="0"/>
          </a:p>
          <a:p>
            <a:pPr marL="0" indent="0">
              <a:buFontTx/>
              <a:buNone/>
              <a:defRPr/>
            </a:pPr>
            <a:endParaRPr lang="sr-Cyrl-RS" sz="1800" dirty="0" smtClean="0"/>
          </a:p>
          <a:p>
            <a:pPr marL="0" indent="0">
              <a:buFontTx/>
              <a:buNone/>
              <a:defRPr/>
            </a:pPr>
            <a:r>
              <a:rPr lang="en" sz="1800" dirty="0" err="1" smtClean="0"/>
              <a:t>spectrin </a:t>
            </a:r>
            <a:r>
              <a:rPr lang="en" sz="1800" dirty="0" smtClean="0"/>
              <a:t>disruption ( </a:t>
            </a:r>
            <a:r>
              <a:rPr lang="en" sz="1800" dirty="0" err="1" smtClean="0"/>
              <a:t>tetramer </a:t>
            </a:r>
            <a:r>
              <a:rPr lang="en" sz="1800" dirty="0" smtClean="0"/>
              <a:t>formation , disruption of α and β chains </a:t>
            </a:r>
            <a:r>
              <a:rPr lang="en" sz="1800" dirty="0" err="1" smtClean="0"/>
              <a:t>of septrin </a:t>
            </a:r>
            <a:r>
              <a:rPr lang="en" sz="1800" dirty="0" smtClean="0"/>
              <a:t>.</a:t>
            </a:r>
          </a:p>
          <a:p>
            <a:pPr marL="0" indent="0">
              <a:buFontTx/>
              <a:buNone/>
              <a:defRPr/>
            </a:pPr>
            <a:r>
              <a:rPr lang="en" sz="1800" dirty="0" smtClean="0"/>
              <a:t>It is inherited </a:t>
            </a:r>
            <a:r>
              <a:rPr lang="en" sz="1800" dirty="0" err="1"/>
              <a:t>and </a:t>
            </a:r>
            <a:r>
              <a:rPr lang="en" sz="1800" dirty="0" err="1" smtClean="0"/>
              <a:t>hereditary</a:t>
            </a:r>
            <a:r>
              <a:rPr lang="en" sz="1800" dirty="0" smtClean="0"/>
              <a:t> </a:t>
            </a:r>
            <a:r>
              <a:rPr lang="en" sz="1800" dirty="0" err="1" smtClean="0"/>
              <a:t>dominant </a:t>
            </a:r>
            <a:r>
              <a:rPr lang="en" sz="1800" dirty="0" smtClean="0"/>
              <a:t>.</a:t>
            </a:r>
          </a:p>
          <a:p>
            <a:pPr marL="0" indent="0">
              <a:buFontTx/>
              <a:buNone/>
              <a:defRPr/>
            </a:pPr>
            <a:r>
              <a:rPr lang="en" sz="1800" u="sng" dirty="0" err="1" smtClean="0"/>
              <a:t>The clinical picture </a:t>
            </a:r>
            <a:r>
              <a:rPr lang="en" sz="1800" dirty="0" smtClean="0"/>
              <a:t>in its typical form - mild, anemia, </a:t>
            </a:r>
            <a:r>
              <a:rPr lang="en" sz="1800" dirty="0" err="1" smtClean="0"/>
              <a:t>icterus </a:t>
            </a:r>
            <a:r>
              <a:rPr lang="en" sz="1800" dirty="0" smtClean="0"/>
              <a:t>, is often diagnosed by chance, with the finding of </a:t>
            </a:r>
            <a:r>
              <a:rPr lang="en" sz="1800" dirty="0" err="1" smtClean="0"/>
              <a:t>eiptocytes </a:t>
            </a:r>
            <a:r>
              <a:rPr lang="en" sz="1800" dirty="0" smtClean="0"/>
              <a:t>in </a:t>
            </a:r>
            <a:r>
              <a:rPr lang="en" sz="1800" dirty="0" err="1" smtClean="0"/>
              <a:t>a blood smear </a:t>
            </a:r>
            <a:r>
              <a:rPr lang="en" sz="1800" dirty="0" smtClean="0"/>
              <a:t>. In infections and pregnancy, it can have a more dramatic </a:t>
            </a:r>
            <a:r>
              <a:rPr lang="en" sz="1800" dirty="0" err="1" smtClean="0"/>
              <a:t>clinical picture </a:t>
            </a:r>
            <a:r>
              <a:rPr lang="en" sz="1800" dirty="0" smtClean="0"/>
              <a:t>similar to that of </a:t>
            </a:r>
            <a:r>
              <a:rPr lang="en" sz="1800" dirty="0" err="1" smtClean="0"/>
              <a:t>spherocytosis </a:t>
            </a:r>
            <a:r>
              <a:rPr lang="en" sz="1800" dirty="0" smtClean="0"/>
              <a:t>.</a:t>
            </a:r>
          </a:p>
          <a:p>
            <a:pPr marL="0" indent="0">
              <a:buFontTx/>
              <a:buNone/>
              <a:defRPr/>
            </a:pPr>
            <a:r>
              <a:rPr lang="en" sz="1800" u="sng" dirty="0" smtClean="0"/>
              <a:t>Diagnosis </a:t>
            </a:r>
            <a:r>
              <a:rPr lang="en" sz="1800" dirty="0" smtClean="0"/>
              <a:t>: laboratory evidence </a:t>
            </a:r>
            <a:r>
              <a:rPr lang="en" sz="1800" dirty="0" err="1" smtClean="0"/>
              <a:t>of hemolytic </a:t>
            </a:r>
            <a:r>
              <a:rPr lang="en" sz="1800" dirty="0" smtClean="0"/>
              <a:t>anemia, </a:t>
            </a:r>
            <a:r>
              <a:rPr lang="en" sz="1800" dirty="0" err="1" smtClean="0"/>
              <a:t>ellipticity </a:t>
            </a:r>
            <a:r>
              <a:rPr lang="en" sz="1800" dirty="0" smtClean="0"/>
              <a:t>(20-90%) </a:t>
            </a:r>
            <a:r>
              <a:rPr lang="en" sz="1800" u="sng" dirty="0" smtClean="0"/>
              <a:t>Therapy </a:t>
            </a:r>
            <a:r>
              <a:rPr lang="en" sz="1800" dirty="0" smtClean="0"/>
              <a:t>: </a:t>
            </a:r>
            <a:r>
              <a:rPr lang="en" sz="1800" dirty="0" err="1" smtClean="0"/>
              <a:t>Splenectomy </a:t>
            </a:r>
            <a:r>
              <a:rPr lang="en" sz="1800" dirty="0" smtClean="0"/>
              <a:t>in severe forms. Milder forms do not require treatment.</a:t>
            </a:r>
            <a:endParaRPr lang="sr-Latn-RS" sz="1800" dirty="0"/>
          </a:p>
        </p:txBody>
      </p:sp>
    </p:spTree>
    <p:extLst>
      <p:ext uri="{BB962C8B-B14F-4D97-AF65-F5344CB8AC3E}">
        <p14:creationId xmlns:p14="http://schemas.microsoft.com/office/powerpoint/2010/main" val="43268042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slov 1"/>
          <p:cNvSpPr>
            <a:spLocks noGrp="1"/>
          </p:cNvSpPr>
          <p:nvPr>
            <p:ph type="title"/>
          </p:nvPr>
        </p:nvSpPr>
        <p:spPr>
          <a:xfrm>
            <a:off x="457200" y="765175"/>
            <a:ext cx="8229600" cy="1143000"/>
          </a:xfrm>
        </p:spPr>
        <p:txBody>
          <a:bodyPr/>
          <a:lstStyle/>
          <a:p>
            <a:r>
              <a:rPr lang="en" altLang="sr-Latn-RS" smtClean="0"/>
              <a:t>Enzymopathic hemolytic anemias</a:t>
            </a:r>
            <a:endParaRPr lang="sr-Latn-RS" altLang="sr-Latn-RS" smtClean="0"/>
          </a:p>
        </p:txBody>
      </p:sp>
      <p:sp>
        <p:nvSpPr>
          <p:cNvPr id="3" name="Čuvar mesta za sadržaj 2"/>
          <p:cNvSpPr>
            <a:spLocks noGrp="1"/>
          </p:cNvSpPr>
          <p:nvPr>
            <p:ph idx="1"/>
          </p:nvPr>
        </p:nvSpPr>
        <p:spPr>
          <a:xfrm>
            <a:off x="457200" y="1773238"/>
            <a:ext cx="8229600" cy="4525962"/>
          </a:xfrm>
        </p:spPr>
        <p:txBody>
          <a:bodyPr/>
          <a:lstStyle/>
          <a:p>
            <a:pPr>
              <a:defRPr/>
            </a:pPr>
            <a:r>
              <a:rPr lang="en" sz="2800" dirty="0" smtClean="0"/>
              <a:t>Deficiency of glucose-6-phosphate </a:t>
            </a:r>
            <a:r>
              <a:rPr lang="en" sz="2800" dirty="0" err="1" smtClean="0"/>
              <a:t>dehydrogenase</a:t>
            </a:r>
            <a:endParaRPr lang="sr-Cyrl-RS" sz="2800" dirty="0" smtClean="0"/>
          </a:p>
          <a:p>
            <a:pPr marL="0" indent="0">
              <a:buFontTx/>
              <a:buNone/>
              <a:defRPr/>
            </a:pPr>
            <a:endParaRPr lang="sr-Cyrl-RS" sz="1800" dirty="0" smtClean="0"/>
          </a:p>
          <a:p>
            <a:pPr marL="0" indent="0">
              <a:buFontTx/>
              <a:buNone/>
              <a:defRPr/>
            </a:pPr>
            <a:r>
              <a:rPr lang="en" sz="1800" dirty="0" err="1" smtClean="0"/>
              <a:t>The absence </a:t>
            </a:r>
            <a:r>
              <a:rPr lang="en" sz="1800" dirty="0" smtClean="0"/>
              <a:t>of this enzyme causes </a:t>
            </a:r>
            <a:r>
              <a:rPr lang="en" sz="1800" dirty="0" err="1" smtClean="0"/>
              <a:t>oxidative </a:t>
            </a:r>
            <a:r>
              <a:rPr lang="en" sz="1800" dirty="0" smtClean="0"/>
              <a:t>changes within </a:t>
            </a:r>
            <a:r>
              <a:rPr lang="en" sz="1800" dirty="0" err="1" smtClean="0"/>
              <a:t>erythrocytes </a:t>
            </a:r>
            <a:r>
              <a:rPr lang="en" sz="1800" dirty="0" smtClean="0"/>
              <a:t>and </a:t>
            </a:r>
            <a:r>
              <a:rPr lang="en" sz="1800" dirty="0" err="1" smtClean="0"/>
              <a:t>denaturation </a:t>
            </a:r>
            <a:r>
              <a:rPr lang="en" sz="1800" dirty="0" smtClean="0"/>
              <a:t>of hemoglobin, which occurs in </a:t>
            </a:r>
            <a:r>
              <a:rPr lang="en" sz="1800" dirty="0" err="1" smtClean="0"/>
              <a:t>Er</a:t>
            </a:r>
            <a:r>
              <a:rPr lang="en" sz="1800" dirty="0" smtClean="0"/>
              <a:t> </a:t>
            </a:r>
            <a:r>
              <a:rPr lang="en" sz="1800" dirty="0" err="1" smtClean="0"/>
              <a:t>deposits </a:t>
            </a:r>
            <a:r>
              <a:rPr lang="en" sz="1800" dirty="0" smtClean="0"/>
              <a:t>in the form of </a:t>
            </a:r>
            <a:r>
              <a:rPr lang="en" sz="1800" dirty="0" err="1" smtClean="0"/>
              <a:t>Heinz </a:t>
            </a:r>
            <a:r>
              <a:rPr lang="en" sz="1800" dirty="0" smtClean="0"/>
              <a:t>- these corpuscles.</a:t>
            </a:r>
          </a:p>
          <a:p>
            <a:pPr marL="0" indent="0">
              <a:buFontTx/>
              <a:buNone/>
              <a:defRPr/>
            </a:pPr>
            <a:r>
              <a:rPr lang="en" sz="1800" u="sng" dirty="0" err="1" smtClean="0"/>
              <a:t>Cl. picture </a:t>
            </a:r>
            <a:r>
              <a:rPr lang="en" sz="1800" dirty="0" smtClean="0"/>
              <a:t>: </a:t>
            </a:r>
            <a:r>
              <a:rPr lang="en" sz="1800" dirty="0" err="1" smtClean="0"/>
              <a:t>congenital</a:t>
            </a:r>
            <a:r>
              <a:rPr lang="en" sz="1800" dirty="0" smtClean="0"/>
              <a:t> </a:t>
            </a:r>
            <a:r>
              <a:rPr lang="en" sz="1800" dirty="0" err="1" smtClean="0"/>
              <a:t>non-spherocytic</a:t>
            </a:r>
            <a:r>
              <a:rPr lang="en" sz="1800" dirty="0" smtClean="0"/>
              <a:t> </a:t>
            </a:r>
            <a:r>
              <a:rPr lang="en" sz="1800" dirty="0" err="1" smtClean="0"/>
              <a:t>hemolytic </a:t>
            </a:r>
            <a:r>
              <a:rPr lang="en" sz="1800" dirty="0" smtClean="0"/>
              <a:t>anemia, acute </a:t>
            </a:r>
            <a:r>
              <a:rPr lang="en" sz="1800" dirty="0" err="1" smtClean="0"/>
              <a:t>hemolysis </a:t>
            </a:r>
            <a:r>
              <a:rPr lang="en" sz="1800" dirty="0" smtClean="0"/>
              <a:t>when taking </a:t>
            </a:r>
            <a:r>
              <a:rPr lang="en" sz="1800" dirty="0" err="1" smtClean="0"/>
              <a:t>oxidizing </a:t>
            </a:r>
            <a:r>
              <a:rPr lang="en" sz="1800" dirty="0" smtClean="0"/>
              <a:t>drugs and acute </a:t>
            </a:r>
            <a:r>
              <a:rPr lang="en" sz="1800" dirty="0" err="1" smtClean="0"/>
              <a:t>hemolysis </a:t>
            </a:r>
            <a:r>
              <a:rPr lang="en" sz="1800" dirty="0" smtClean="0"/>
              <a:t>in infection, </a:t>
            </a:r>
            <a:r>
              <a:rPr lang="en" sz="1800" dirty="0" err="1" smtClean="0"/>
              <a:t>diabetes</a:t>
            </a:r>
            <a:r>
              <a:rPr lang="en" sz="1800" dirty="0" smtClean="0"/>
              <a:t> </a:t>
            </a:r>
            <a:r>
              <a:rPr lang="en" sz="1800" dirty="0" err="1" smtClean="0"/>
              <a:t>ketoacidosis </a:t>
            </a:r>
            <a:r>
              <a:rPr lang="en" sz="1800" dirty="0" smtClean="0"/>
              <a:t>and </a:t>
            </a:r>
            <a:r>
              <a:rPr lang="en" sz="1800" dirty="0" err="1" smtClean="0"/>
              <a:t>favism </a:t>
            </a:r>
            <a:r>
              <a:rPr lang="en" sz="1800" dirty="0" smtClean="0"/>
              <a:t>.</a:t>
            </a:r>
          </a:p>
          <a:p>
            <a:pPr marL="0" indent="0">
              <a:buFontTx/>
              <a:buNone/>
              <a:defRPr/>
            </a:pPr>
            <a:r>
              <a:rPr lang="en" sz="1800" dirty="0" err="1" smtClean="0"/>
              <a:t>Oxidative </a:t>
            </a:r>
            <a:r>
              <a:rPr lang="en" sz="1800" dirty="0" smtClean="0"/>
              <a:t>drugs ( </a:t>
            </a:r>
            <a:r>
              <a:rPr lang="en" sz="1800" dirty="0" err="1" smtClean="0"/>
              <a:t>antimalarials </a:t>
            </a:r>
            <a:r>
              <a:rPr lang="en" sz="1800" dirty="0" smtClean="0"/>
              <a:t>, </a:t>
            </a:r>
            <a:r>
              <a:rPr lang="en" sz="1800" dirty="0" err="1" smtClean="0"/>
              <a:t>acetylsalicylic</a:t>
            </a:r>
            <a:r>
              <a:rPr lang="en" sz="1800" dirty="0" smtClean="0"/>
              <a:t> </a:t>
            </a:r>
            <a:r>
              <a:rPr lang="en" sz="1800" dirty="0" err="1" smtClean="0"/>
              <a:t>acid </a:t>
            </a:r>
            <a:r>
              <a:rPr lang="en" sz="1800" dirty="0" smtClean="0"/>
              <a:t>, </a:t>
            </a:r>
            <a:r>
              <a:rPr lang="en" sz="1800" dirty="0" err="1" smtClean="0"/>
              <a:t>sulfonamides </a:t>
            </a:r>
            <a:r>
              <a:rPr lang="en" sz="1800" dirty="0" smtClean="0"/>
              <a:t>, </a:t>
            </a:r>
            <a:r>
              <a:rPr lang="en" sz="1800" dirty="0" err="1" smtClean="0"/>
              <a:t>nitrofuranthion </a:t>
            </a:r>
            <a:r>
              <a:rPr lang="en" sz="1800" dirty="0" smtClean="0"/>
              <a:t>, </a:t>
            </a:r>
            <a:r>
              <a:rPr lang="en" sz="1800" dirty="0" err="1" smtClean="0"/>
              <a:t>chloramphenicol </a:t>
            </a:r>
            <a:r>
              <a:rPr lang="en" sz="1800" dirty="0" smtClean="0"/>
              <a:t>, </a:t>
            </a:r>
            <a:r>
              <a:rPr lang="en" sz="1800" dirty="0" err="1" smtClean="0"/>
              <a:t>ascorbic </a:t>
            </a:r>
            <a:r>
              <a:rPr lang="en" sz="1800" dirty="0" smtClean="0"/>
              <a:t>acid, and in </a:t>
            </a:r>
            <a:r>
              <a:rPr lang="en" sz="1800" dirty="0" err="1" smtClean="0"/>
              <a:t>favism </a:t>
            </a:r>
            <a:r>
              <a:rPr lang="en" sz="1800" dirty="0" smtClean="0"/>
              <a:t>intake of </a:t>
            </a:r>
            <a:r>
              <a:rPr lang="en" sz="1800" dirty="0" err="1" smtClean="0"/>
              <a:t>fava</a:t>
            </a:r>
            <a:r>
              <a:rPr lang="en" sz="1800" dirty="0" smtClean="0"/>
              <a:t> </a:t>
            </a:r>
            <a:r>
              <a:rPr lang="en" sz="1800" dirty="0" err="1" smtClean="0"/>
              <a:t>beans </a:t>
            </a:r>
            <a:r>
              <a:rPr lang="en" sz="1800" dirty="0" smtClean="0"/>
              <a:t>.</a:t>
            </a:r>
          </a:p>
          <a:p>
            <a:pPr marL="0" indent="0">
              <a:buFontTx/>
              <a:buNone/>
              <a:defRPr/>
            </a:pPr>
            <a:r>
              <a:rPr lang="en" sz="1800" u="sng" dirty="0" smtClean="0"/>
              <a:t>Diagnosis </a:t>
            </a:r>
            <a:r>
              <a:rPr lang="en" sz="1800" dirty="0" smtClean="0"/>
              <a:t>: laboratory evidence </a:t>
            </a:r>
            <a:r>
              <a:rPr lang="en" sz="1800" dirty="0" err="1" smtClean="0"/>
              <a:t>of hemolytic </a:t>
            </a:r>
            <a:r>
              <a:rPr lang="en" sz="1800" dirty="0" smtClean="0"/>
              <a:t>anemia, examination of </a:t>
            </a:r>
            <a:r>
              <a:rPr lang="en" sz="1800" dirty="0" err="1" smtClean="0"/>
              <a:t>erythrocyte enzymes</a:t>
            </a:r>
            <a:endParaRPr lang="sr-Cyrl-RS" sz="1800" dirty="0" smtClean="0"/>
          </a:p>
          <a:p>
            <a:pPr marL="0" indent="0">
              <a:buFontTx/>
              <a:buNone/>
              <a:defRPr/>
            </a:pPr>
            <a:r>
              <a:rPr lang="en" sz="1800" u="sng" dirty="0" smtClean="0"/>
              <a:t>Therapy </a:t>
            </a:r>
            <a:r>
              <a:rPr lang="en" sz="1800" dirty="0" smtClean="0"/>
              <a:t>: Milder forms do not require treatment. </a:t>
            </a:r>
            <a:r>
              <a:rPr lang="en" sz="1800" dirty="0" err="1" smtClean="0"/>
              <a:t>Supportive </a:t>
            </a:r>
            <a:r>
              <a:rPr lang="en" sz="1800" dirty="0" smtClean="0"/>
              <a:t>therapy as needed, as well as avoiding </a:t>
            </a:r>
            <a:r>
              <a:rPr lang="en" sz="1800" dirty="0" err="1" smtClean="0"/>
              <a:t>oxidizing </a:t>
            </a:r>
            <a:r>
              <a:rPr lang="en" sz="1800" dirty="0" smtClean="0"/>
              <a:t>drugs and beans.</a:t>
            </a:r>
            <a:endParaRPr lang="sr-Latn-RS" sz="1800" dirty="0"/>
          </a:p>
        </p:txBody>
      </p:sp>
    </p:spTree>
    <p:extLst>
      <p:ext uri="{BB962C8B-B14F-4D97-AF65-F5344CB8AC3E}">
        <p14:creationId xmlns:p14="http://schemas.microsoft.com/office/powerpoint/2010/main" val="158537920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slov 1"/>
          <p:cNvSpPr>
            <a:spLocks noGrp="1"/>
          </p:cNvSpPr>
          <p:nvPr>
            <p:ph type="title"/>
          </p:nvPr>
        </p:nvSpPr>
        <p:spPr>
          <a:xfrm>
            <a:off x="457200" y="985838"/>
            <a:ext cx="8229600" cy="1143000"/>
          </a:xfrm>
        </p:spPr>
        <p:txBody>
          <a:bodyPr/>
          <a:lstStyle/>
          <a:p>
            <a:r>
              <a:rPr lang="en" altLang="sr-Latn-RS" smtClean="0"/>
              <a:t>Hemoglobinopathic hemolytic anemias</a:t>
            </a:r>
            <a:endParaRPr lang="sr-Latn-RS" altLang="sr-Latn-RS" smtClean="0"/>
          </a:p>
        </p:txBody>
      </p:sp>
      <p:sp>
        <p:nvSpPr>
          <p:cNvPr id="3" name="Čuvar mesta za sadržaj 2"/>
          <p:cNvSpPr>
            <a:spLocks noGrp="1"/>
          </p:cNvSpPr>
          <p:nvPr>
            <p:ph idx="1"/>
          </p:nvPr>
        </p:nvSpPr>
        <p:spPr>
          <a:xfrm>
            <a:off x="457200" y="2133600"/>
            <a:ext cx="8229600" cy="4165600"/>
          </a:xfrm>
        </p:spPr>
        <p:txBody>
          <a:bodyPr/>
          <a:lstStyle/>
          <a:p>
            <a:pPr>
              <a:defRPr/>
            </a:pPr>
            <a:r>
              <a:rPr lang="en" sz="2800" dirty="0" smtClean="0"/>
              <a:t>Sickle </a:t>
            </a:r>
            <a:r>
              <a:rPr lang="sr-Latn-RS" sz="2800" dirty="0" err="1" smtClean="0"/>
              <a:t>cell</a:t>
            </a:r>
            <a:r>
              <a:rPr lang="en" sz="2800" dirty="0" smtClean="0"/>
              <a:t> disease ( Drepanocytosis )</a:t>
            </a:r>
          </a:p>
          <a:p>
            <a:pPr marL="0" indent="0">
              <a:buFontTx/>
              <a:buNone/>
              <a:defRPr/>
            </a:pPr>
            <a:r>
              <a:rPr lang="en" sz="1800" dirty="0" smtClean="0"/>
              <a:t>It is associated with the appearance of Hemoglobin S ( Hgb S), and is most common in the area marked as the malarial zones of Eur</a:t>
            </a:r>
            <a:r>
              <a:rPr lang="sr-Latn-RS" sz="1800" dirty="0" smtClean="0"/>
              <a:t>o</a:t>
            </a:r>
            <a:r>
              <a:rPr lang="en" sz="1800" dirty="0" smtClean="0"/>
              <a:t>asia and Africa. It prevents the entry </a:t>
            </a:r>
            <a:r>
              <a:rPr lang="en" sz="1800" dirty="0" err="1" smtClean="0"/>
              <a:t>of P.falciparum</a:t>
            </a:r>
            <a:r>
              <a:rPr lang="en" sz="1800" dirty="0"/>
              <a:t> </a:t>
            </a:r>
            <a:r>
              <a:rPr lang="en" sz="1800" dirty="0" smtClean="0"/>
              <a:t>into </a:t>
            </a:r>
            <a:r>
              <a:rPr lang="en" sz="1800" dirty="0" err="1" smtClean="0"/>
              <a:t>the erythrocyte </a:t>
            </a:r>
            <a:r>
              <a:rPr lang="en" sz="1800" dirty="0" smtClean="0"/>
              <a:t>. Most common in </a:t>
            </a:r>
            <a:r>
              <a:rPr lang="sr-Latn-RS" sz="1800" dirty="0" err="1" smtClean="0"/>
              <a:t>Negros</a:t>
            </a:r>
            <a:r>
              <a:rPr lang="en" sz="1800" dirty="0" smtClean="0"/>
              <a:t>.</a:t>
            </a:r>
          </a:p>
          <a:p>
            <a:pPr marL="0" indent="0">
              <a:buFontTx/>
              <a:buNone/>
              <a:defRPr/>
            </a:pPr>
            <a:r>
              <a:rPr lang="sr-Latn-RS" sz="1800" u="sng" dirty="0" err="1" smtClean="0"/>
              <a:t>Inheretance</a:t>
            </a:r>
            <a:r>
              <a:rPr lang="sr-Latn-RS" sz="1800" dirty="0" smtClean="0"/>
              <a:t>: </a:t>
            </a:r>
            <a:r>
              <a:rPr lang="en" sz="1800" dirty="0" smtClean="0"/>
              <a:t>Autosomal recessive</a:t>
            </a:r>
            <a:endParaRPr lang="sr-Cyrl-RS" sz="1800" dirty="0" smtClean="0"/>
          </a:p>
          <a:p>
            <a:pPr marL="0" indent="0">
              <a:buFontTx/>
              <a:buNone/>
              <a:defRPr/>
            </a:pPr>
            <a:r>
              <a:rPr lang="en" sz="1800" u="sng" dirty="0" smtClean="0"/>
              <a:t>Clinical picture </a:t>
            </a:r>
            <a:r>
              <a:rPr lang="en" sz="1800" dirty="0" smtClean="0"/>
              <a:t>: until the 7th month without manifestation, </a:t>
            </a:r>
            <a:r>
              <a:rPr lang="en" sz="1800" dirty="0" err="1" smtClean="0"/>
              <a:t>heterozygotes </a:t>
            </a:r>
            <a:r>
              <a:rPr lang="en" sz="1800" dirty="0" smtClean="0"/>
              <a:t>only if exposed to low partial pressure of oxygen. </a:t>
            </a:r>
            <a:r>
              <a:rPr lang="en" sz="1800" dirty="0" err="1" smtClean="0"/>
              <a:t>Propensity</a:t>
            </a:r>
            <a:r>
              <a:rPr lang="en" sz="1800" dirty="0" smtClean="0"/>
              <a:t> </a:t>
            </a:r>
            <a:r>
              <a:rPr lang="en" sz="1800" dirty="0" err="1" smtClean="0"/>
              <a:t>pneumococcal </a:t>
            </a:r>
            <a:r>
              <a:rPr lang="en" sz="1800" dirty="0" smtClean="0"/>
              <a:t>infections, pronounced </a:t>
            </a:r>
            <a:r>
              <a:rPr lang="en" sz="1800" dirty="0" err="1" smtClean="0"/>
              <a:t>hemolytic </a:t>
            </a:r>
            <a:r>
              <a:rPr lang="en" sz="1800" dirty="0" smtClean="0"/>
              <a:t>anemia, functional " </a:t>
            </a:r>
            <a:r>
              <a:rPr lang="en" sz="1800" dirty="0" err="1" smtClean="0"/>
              <a:t>splenectomy </a:t>
            </a:r>
            <a:r>
              <a:rPr lang="en" sz="1800" dirty="0" smtClean="0"/>
              <a:t>", "painful crises" ( </a:t>
            </a:r>
            <a:r>
              <a:rPr lang="en" sz="1800" dirty="0" err="1" smtClean="0"/>
              <a:t>veno-occlusive </a:t>
            </a:r>
            <a:r>
              <a:rPr lang="en" sz="1800" dirty="0" smtClean="0"/>
              <a:t>changes in the capillaries).</a:t>
            </a:r>
          </a:p>
          <a:p>
            <a:pPr marL="0" indent="0">
              <a:buFontTx/>
              <a:buNone/>
              <a:defRPr/>
            </a:pPr>
            <a:r>
              <a:rPr lang="en" sz="1800" u="sng" dirty="0" smtClean="0"/>
              <a:t>Diagnosis </a:t>
            </a:r>
            <a:r>
              <a:rPr lang="en" sz="1800" dirty="0" smtClean="0"/>
              <a:t>: </a:t>
            </a:r>
            <a:r>
              <a:rPr lang="en" sz="1800" dirty="0" err="1" smtClean="0"/>
              <a:t>peripheral </a:t>
            </a:r>
            <a:r>
              <a:rPr lang="en" sz="1800" dirty="0" smtClean="0"/>
              <a:t>smear </a:t>
            </a:r>
            <a:r>
              <a:rPr lang="en" sz="1800" dirty="0" err="1" smtClean="0"/>
              <a:t>erythrocytes </a:t>
            </a:r>
            <a:r>
              <a:rPr lang="en" sz="1800" dirty="0" smtClean="0"/>
              <a:t>target ( </a:t>
            </a:r>
            <a:r>
              <a:rPr lang="en" sz="1800" dirty="0" err="1" smtClean="0"/>
              <a:t>target </a:t>
            </a:r>
            <a:r>
              <a:rPr lang="en" sz="1800" dirty="0" smtClean="0"/>
              <a:t>), </a:t>
            </a:r>
            <a:r>
              <a:rPr lang="en" sz="1800" dirty="0" err="1" smtClean="0"/>
              <a:t>Howell-Jollye-va</a:t>
            </a:r>
            <a:r>
              <a:rPr lang="en" sz="1800" dirty="0" smtClean="0"/>
              <a:t> corpuscles, </a:t>
            </a:r>
            <a:r>
              <a:rPr lang="en" sz="1800" dirty="0" err="1" smtClean="0"/>
              <a:t>splenomegaly </a:t>
            </a:r>
            <a:r>
              <a:rPr lang="en" sz="1800" dirty="0" smtClean="0"/>
              <a:t>, hemoglobin </a:t>
            </a:r>
            <a:r>
              <a:rPr lang="en" sz="1800" dirty="0" err="1" smtClean="0"/>
              <a:t>electrophoresis</a:t>
            </a:r>
          </a:p>
          <a:p>
            <a:pPr marL="0" indent="0">
              <a:buFontTx/>
              <a:buNone/>
              <a:defRPr/>
            </a:pPr>
            <a:r>
              <a:rPr lang="en" sz="1800" u="sng" dirty="0" smtClean="0"/>
              <a:t>Therapy </a:t>
            </a:r>
            <a:r>
              <a:rPr lang="en" sz="1800" dirty="0" smtClean="0"/>
              <a:t>: use of oxygen in crises, </a:t>
            </a:r>
            <a:r>
              <a:rPr lang="sr-Latn-RS" sz="1800" dirty="0" err="1" smtClean="0"/>
              <a:t>Hidroxiurea</a:t>
            </a:r>
            <a:r>
              <a:rPr lang="sr-Latn-RS" sz="1800" dirty="0" smtClean="0"/>
              <a:t>, </a:t>
            </a:r>
            <a:r>
              <a:rPr lang="en" sz="1800" dirty="0" smtClean="0"/>
              <a:t>analgesics, transfusions only in the most severe anemias, genetic counseling.</a:t>
            </a:r>
            <a:endParaRPr lang="sr-Latn-RS" sz="1800" dirty="0"/>
          </a:p>
        </p:txBody>
      </p:sp>
    </p:spTree>
    <p:extLst>
      <p:ext uri="{BB962C8B-B14F-4D97-AF65-F5344CB8AC3E}">
        <p14:creationId xmlns:p14="http://schemas.microsoft.com/office/powerpoint/2010/main" val="3088787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1340768"/>
            <a:ext cx="8229600" cy="5472782"/>
          </a:xfrm>
        </p:spPr>
        <p:txBody>
          <a:bodyPr/>
          <a:lstStyle/>
          <a:p>
            <a:r>
              <a:rPr lang="sr-Latn-RS" dirty="0" err="1" smtClean="0"/>
              <a:t>When</a:t>
            </a:r>
            <a:r>
              <a:rPr lang="sr-Latn-RS" dirty="0" smtClean="0"/>
              <a:t> </a:t>
            </a:r>
            <a:r>
              <a:rPr lang="sr-Latn-RS" dirty="0" err="1" smtClean="0"/>
              <a:t>you</a:t>
            </a:r>
            <a:r>
              <a:rPr lang="sr-Latn-RS" dirty="0" smtClean="0"/>
              <a:t> </a:t>
            </a:r>
            <a:r>
              <a:rPr lang="sr-Latn-RS" dirty="0" err="1" smtClean="0"/>
              <a:t>have</a:t>
            </a:r>
            <a:r>
              <a:rPr lang="sr-Latn-RS" dirty="0" smtClean="0"/>
              <a:t> </a:t>
            </a:r>
            <a:r>
              <a:rPr lang="sr-Latn-RS" dirty="0" err="1" smtClean="0"/>
              <a:t>confirmed</a:t>
            </a:r>
            <a:r>
              <a:rPr lang="sr-Latn-RS" dirty="0" smtClean="0"/>
              <a:t> </a:t>
            </a:r>
            <a:r>
              <a:rPr lang="sr-Latn-RS" dirty="0" err="1" smtClean="0"/>
              <a:t>the</a:t>
            </a:r>
            <a:r>
              <a:rPr lang="sr-Latn-RS" dirty="0" smtClean="0"/>
              <a:t> apsolute </a:t>
            </a:r>
            <a:r>
              <a:rPr lang="sr-Latn-RS" dirty="0" err="1" smtClean="0"/>
              <a:t>anemia</a:t>
            </a:r>
            <a:r>
              <a:rPr lang="sr-Latn-RS" dirty="0" smtClean="0"/>
              <a:t>, </a:t>
            </a:r>
            <a:r>
              <a:rPr lang="sr-Latn-RS" dirty="0" err="1" smtClean="0"/>
              <a:t>the</a:t>
            </a:r>
            <a:r>
              <a:rPr lang="sr-Latn-RS" dirty="0" smtClean="0"/>
              <a:t> </a:t>
            </a:r>
            <a:r>
              <a:rPr lang="sr-Latn-RS" dirty="0" err="1" smtClean="0"/>
              <a:t>next</a:t>
            </a:r>
            <a:r>
              <a:rPr lang="sr-Latn-RS" dirty="0" smtClean="0"/>
              <a:t> </a:t>
            </a:r>
            <a:r>
              <a:rPr lang="sr-Latn-RS" dirty="0" err="1" smtClean="0"/>
              <a:t>step</a:t>
            </a:r>
            <a:r>
              <a:rPr lang="sr-Latn-RS" dirty="0" smtClean="0"/>
              <a:t> </a:t>
            </a:r>
            <a:r>
              <a:rPr lang="sr-Latn-RS" dirty="0" err="1" smtClean="0"/>
              <a:t>will</a:t>
            </a:r>
            <a:r>
              <a:rPr lang="sr-Latn-RS" dirty="0" smtClean="0"/>
              <a:t> be </a:t>
            </a:r>
            <a:r>
              <a:rPr lang="sr-Latn-RS" dirty="0" err="1" smtClean="0"/>
              <a:t>the</a:t>
            </a:r>
            <a:r>
              <a:rPr lang="sr-Latn-RS" dirty="0" smtClean="0"/>
              <a:t> </a:t>
            </a:r>
            <a:r>
              <a:rPr lang="sr-Latn-RS" dirty="0" err="1" smtClean="0"/>
              <a:t>search</a:t>
            </a:r>
            <a:r>
              <a:rPr lang="sr-Latn-RS" dirty="0" smtClean="0"/>
              <a:t> </a:t>
            </a:r>
            <a:r>
              <a:rPr lang="sr-Latn-RS" dirty="0" err="1" smtClean="0"/>
              <a:t>for</a:t>
            </a:r>
            <a:r>
              <a:rPr lang="sr-Latn-RS" dirty="0" smtClean="0"/>
              <a:t> </a:t>
            </a:r>
            <a:r>
              <a:rPr lang="sr-Latn-RS" dirty="0" err="1" smtClean="0"/>
              <a:t>the</a:t>
            </a:r>
            <a:r>
              <a:rPr lang="sr-Latn-RS" dirty="0" smtClean="0"/>
              <a:t> </a:t>
            </a:r>
            <a:r>
              <a:rPr lang="sr-Latn-RS" dirty="0" err="1" smtClean="0"/>
              <a:t>cause</a:t>
            </a:r>
            <a:r>
              <a:rPr lang="sr-Latn-RS" dirty="0" smtClean="0"/>
              <a:t> </a:t>
            </a:r>
            <a:r>
              <a:rPr lang="sr-Latn-RS" dirty="0" err="1" smtClean="0"/>
              <a:t>of</a:t>
            </a:r>
            <a:r>
              <a:rPr lang="sr-Latn-RS" dirty="0" smtClean="0"/>
              <a:t> </a:t>
            </a:r>
            <a:r>
              <a:rPr lang="sr-Latn-RS" dirty="0" err="1" smtClean="0"/>
              <a:t>the</a:t>
            </a:r>
            <a:r>
              <a:rPr lang="sr-Latn-RS" dirty="0" smtClean="0"/>
              <a:t> </a:t>
            </a:r>
            <a:r>
              <a:rPr lang="sr-Latn-RS" dirty="0" err="1" smtClean="0"/>
              <a:t>anemia</a:t>
            </a:r>
            <a:r>
              <a:rPr lang="sr-Latn-RS" dirty="0" smtClean="0"/>
              <a:t>.</a:t>
            </a:r>
          </a:p>
          <a:p>
            <a:pPr marL="0" indent="0">
              <a:buNone/>
            </a:pPr>
            <a:endParaRPr lang="sr-Latn-RS" dirty="0" smtClean="0"/>
          </a:p>
          <a:p>
            <a:r>
              <a:rPr lang="sr-Latn-RS" dirty="0" err="1" smtClean="0"/>
              <a:t>When</a:t>
            </a:r>
            <a:r>
              <a:rPr lang="sr-Latn-RS" dirty="0" smtClean="0"/>
              <a:t> </a:t>
            </a:r>
            <a:r>
              <a:rPr lang="sr-Latn-RS" dirty="0" err="1" smtClean="0"/>
              <a:t>the</a:t>
            </a:r>
            <a:r>
              <a:rPr lang="sr-Latn-RS" dirty="0" smtClean="0"/>
              <a:t> </a:t>
            </a:r>
            <a:r>
              <a:rPr lang="sr-Latn-RS" dirty="0" err="1" smtClean="0"/>
              <a:t>cause</a:t>
            </a:r>
            <a:r>
              <a:rPr lang="sr-Latn-RS" dirty="0" smtClean="0"/>
              <a:t> </a:t>
            </a:r>
            <a:r>
              <a:rPr lang="sr-Latn-RS" dirty="0" err="1" smtClean="0"/>
              <a:t>of</a:t>
            </a:r>
            <a:r>
              <a:rPr lang="sr-Latn-RS" dirty="0" smtClean="0"/>
              <a:t> </a:t>
            </a:r>
            <a:r>
              <a:rPr lang="sr-Latn-RS" dirty="0" err="1" smtClean="0"/>
              <a:t>the</a:t>
            </a:r>
            <a:r>
              <a:rPr lang="sr-Latn-RS" dirty="0" smtClean="0"/>
              <a:t> </a:t>
            </a:r>
            <a:r>
              <a:rPr lang="sr-Latn-RS" dirty="0" err="1" smtClean="0"/>
              <a:t>anemia</a:t>
            </a:r>
            <a:r>
              <a:rPr lang="sr-Latn-RS" dirty="0" smtClean="0"/>
              <a:t> is </a:t>
            </a:r>
            <a:r>
              <a:rPr lang="sr-Latn-RS" dirty="0" err="1" smtClean="0"/>
              <a:t>determined</a:t>
            </a:r>
            <a:r>
              <a:rPr lang="sr-Latn-RS" dirty="0" smtClean="0"/>
              <a:t> </a:t>
            </a:r>
            <a:r>
              <a:rPr lang="sr-Latn-RS" dirty="0" err="1" smtClean="0"/>
              <a:t>you</a:t>
            </a:r>
            <a:r>
              <a:rPr lang="sr-Latn-RS" dirty="0" smtClean="0"/>
              <a:t> </a:t>
            </a:r>
            <a:r>
              <a:rPr lang="sr-Latn-RS" dirty="0" err="1" smtClean="0"/>
              <a:t>have</a:t>
            </a:r>
            <a:r>
              <a:rPr lang="sr-Latn-RS" dirty="0" smtClean="0"/>
              <a:t> </a:t>
            </a:r>
            <a:r>
              <a:rPr lang="sr-Latn-RS" dirty="0" err="1" smtClean="0"/>
              <a:t>established</a:t>
            </a:r>
            <a:r>
              <a:rPr lang="sr-Latn-RS" dirty="0" smtClean="0"/>
              <a:t> </a:t>
            </a:r>
            <a:r>
              <a:rPr lang="sr-Latn-RS" dirty="0" err="1" smtClean="0"/>
              <a:t>full</a:t>
            </a:r>
            <a:r>
              <a:rPr lang="sr-Latn-RS" dirty="0" smtClean="0"/>
              <a:t> </a:t>
            </a:r>
            <a:r>
              <a:rPr lang="sr-Latn-RS" dirty="0" err="1" smtClean="0"/>
              <a:t>anemia</a:t>
            </a:r>
            <a:r>
              <a:rPr lang="sr-Latn-RS" dirty="0" smtClean="0"/>
              <a:t> </a:t>
            </a:r>
            <a:r>
              <a:rPr lang="sr-Latn-RS" dirty="0" err="1" smtClean="0"/>
              <a:t>diagnose</a:t>
            </a:r>
            <a:r>
              <a:rPr lang="sr-Latn-RS" dirty="0" smtClean="0"/>
              <a:t>.</a:t>
            </a:r>
          </a:p>
        </p:txBody>
      </p:sp>
    </p:spTree>
    <p:extLst>
      <p:ext uri="{BB962C8B-B14F-4D97-AF65-F5344CB8AC3E}">
        <p14:creationId xmlns:p14="http://schemas.microsoft.com/office/powerpoint/2010/main" val="21517780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Naslov 1"/>
          <p:cNvSpPr>
            <a:spLocks noGrp="1"/>
          </p:cNvSpPr>
          <p:nvPr>
            <p:ph type="title"/>
          </p:nvPr>
        </p:nvSpPr>
        <p:spPr>
          <a:xfrm>
            <a:off x="457200" y="985838"/>
            <a:ext cx="8229600" cy="642937"/>
          </a:xfrm>
        </p:spPr>
        <p:txBody>
          <a:bodyPr/>
          <a:lstStyle/>
          <a:p>
            <a:r>
              <a:rPr lang="en" altLang="sr-Latn-RS" sz="3200" smtClean="0"/>
              <a:t>Hemoglobinopathic hemolytic anemias</a:t>
            </a:r>
            <a:endParaRPr lang="sr-Latn-RS" altLang="sr-Latn-RS" sz="3200" smtClean="0"/>
          </a:p>
        </p:txBody>
      </p:sp>
      <p:sp>
        <p:nvSpPr>
          <p:cNvPr id="3" name="Čuvar mesta za sadržaj 2"/>
          <p:cNvSpPr>
            <a:spLocks noGrp="1"/>
          </p:cNvSpPr>
          <p:nvPr>
            <p:ph idx="1"/>
          </p:nvPr>
        </p:nvSpPr>
        <p:spPr>
          <a:xfrm>
            <a:off x="457200" y="1628775"/>
            <a:ext cx="8229600" cy="4165600"/>
          </a:xfrm>
        </p:spPr>
        <p:txBody>
          <a:bodyPr/>
          <a:lstStyle/>
          <a:p>
            <a:pPr>
              <a:defRPr/>
            </a:pPr>
            <a:r>
              <a:rPr lang="en" sz="2800" dirty="0" err="1" smtClean="0"/>
              <a:t>Thalassemia</a:t>
            </a:r>
            <a:endParaRPr lang="sr-Cyrl-RS" sz="2800" dirty="0" smtClean="0"/>
          </a:p>
          <a:p>
            <a:pPr marL="0" indent="0">
              <a:buFontTx/>
              <a:buNone/>
              <a:defRPr/>
            </a:pPr>
            <a:r>
              <a:rPr lang="en" sz="2000" b="1" u="sng" dirty="0" smtClean="0"/>
              <a:t>Alpha </a:t>
            </a:r>
            <a:r>
              <a:rPr lang="en" sz="2000" b="1" u="sng" dirty="0" err="1" smtClean="0"/>
              <a:t>thalassemia</a:t>
            </a:r>
            <a:endParaRPr lang="sr-Cyrl-RS" sz="2000" b="1" u="sng" dirty="0" smtClean="0"/>
          </a:p>
          <a:p>
            <a:pPr marL="0" indent="0">
              <a:buFontTx/>
              <a:buNone/>
              <a:defRPr/>
            </a:pPr>
            <a:r>
              <a:rPr lang="en" sz="1600" dirty="0" smtClean="0"/>
              <a:t>They are not associated with </a:t>
            </a:r>
            <a:r>
              <a:rPr lang="en" sz="1600" dirty="0" err="1" smtClean="0"/>
              <a:t>hemolysis </a:t>
            </a:r>
            <a:r>
              <a:rPr lang="en" sz="1600" dirty="0" smtClean="0"/>
              <a:t>. They are the result of genetic changes in the alpha </a:t>
            </a:r>
            <a:r>
              <a:rPr lang="en" sz="1600" dirty="0" err="1" smtClean="0"/>
              <a:t>globin </a:t>
            </a:r>
            <a:r>
              <a:rPr lang="en" sz="1600" dirty="0" smtClean="0"/>
              <a:t>chains of hemoglobin.</a:t>
            </a:r>
          </a:p>
          <a:p>
            <a:pPr marL="0" indent="0">
              <a:buFontTx/>
              <a:buNone/>
              <a:defRPr/>
            </a:pPr>
            <a:r>
              <a:rPr lang="en" sz="1600" dirty="0" smtClean="0"/>
              <a:t>They are characterized by </a:t>
            </a:r>
            <a:r>
              <a:rPr lang="en" sz="1600" dirty="0" err="1" smtClean="0"/>
              <a:t>microcytosis </a:t>
            </a:r>
            <a:r>
              <a:rPr lang="en" sz="1600" dirty="0" smtClean="0"/>
              <a:t>, light </a:t>
            </a:r>
            <a:r>
              <a:rPr lang="en" sz="1600" dirty="0" err="1" smtClean="0"/>
              <a:t>hypochromia </a:t>
            </a:r>
            <a:r>
              <a:rPr lang="en" sz="1600" dirty="0" smtClean="0"/>
              <a:t>, </a:t>
            </a:r>
            <a:r>
              <a:rPr lang="en" sz="1600" dirty="0" err="1" smtClean="0"/>
              <a:t>Heinz </a:t>
            </a:r>
            <a:r>
              <a:rPr lang="en" sz="1600" dirty="0" smtClean="0"/>
              <a:t>- these corpuscles.</a:t>
            </a:r>
          </a:p>
          <a:p>
            <a:pPr marL="0" indent="0">
              <a:buFontTx/>
              <a:buNone/>
              <a:defRPr/>
            </a:pPr>
            <a:r>
              <a:rPr lang="en" sz="1600" dirty="0" err="1" smtClean="0"/>
              <a:t>Manifest </a:t>
            </a:r>
            <a:r>
              <a:rPr lang="en" sz="1600" dirty="0" smtClean="0"/>
              <a:t>in children, </a:t>
            </a:r>
            <a:r>
              <a:rPr lang="en" sz="1600" dirty="0" err="1" smtClean="0"/>
              <a:t>most often </a:t>
            </a:r>
            <a:r>
              <a:rPr lang="en" sz="1600" dirty="0" smtClean="0"/>
              <a:t>fatal. </a:t>
            </a:r>
            <a:r>
              <a:rPr lang="en" sz="1600" dirty="0" err="1" smtClean="0"/>
              <a:t>The most severe </a:t>
            </a:r>
            <a:r>
              <a:rPr lang="en" sz="1600" dirty="0" smtClean="0"/>
              <a:t>form – </a:t>
            </a:r>
            <a:r>
              <a:rPr lang="en" sz="1600" dirty="0" err="1" smtClean="0"/>
              <a:t>Hydrops</a:t>
            </a:r>
            <a:r>
              <a:rPr lang="en" sz="1600" dirty="0" smtClean="0"/>
              <a:t> </a:t>
            </a:r>
            <a:r>
              <a:rPr lang="en" sz="1600" dirty="0" err="1" smtClean="0"/>
              <a:t>fetalis </a:t>
            </a:r>
            <a:r>
              <a:rPr lang="en" sz="1600" dirty="0" smtClean="0"/>
              <a:t>.</a:t>
            </a:r>
            <a:endParaRPr lang="sr-Cyrl-RS" sz="1600" dirty="0" smtClean="0"/>
          </a:p>
          <a:p>
            <a:pPr marL="0" indent="0">
              <a:buFontTx/>
              <a:buNone/>
              <a:defRPr/>
            </a:pPr>
            <a:r>
              <a:rPr lang="en" sz="1600" b="1" u="sng" dirty="0" smtClean="0"/>
              <a:t>Beta </a:t>
            </a:r>
            <a:r>
              <a:rPr lang="en" sz="1600" b="1" u="sng" dirty="0" err="1" smtClean="0"/>
              <a:t>thalassemia</a:t>
            </a:r>
            <a:endParaRPr lang="sr-Cyrl-RS" sz="1600" b="1" u="sng" dirty="0" smtClean="0"/>
          </a:p>
          <a:p>
            <a:pPr marL="0" indent="0">
              <a:buFontTx/>
              <a:buNone/>
              <a:defRPr/>
            </a:pPr>
            <a:r>
              <a:rPr lang="en" sz="1600" dirty="0" err="1" smtClean="0"/>
              <a:t>Autosomal</a:t>
            </a:r>
            <a:r>
              <a:rPr lang="en" sz="1600" dirty="0" smtClean="0"/>
              <a:t> </a:t>
            </a:r>
            <a:r>
              <a:rPr lang="en" sz="1600" dirty="0" err="1" smtClean="0"/>
              <a:t>recessive </a:t>
            </a:r>
            <a:r>
              <a:rPr lang="en" sz="1600" dirty="0" smtClean="0"/>
              <a:t>. It is characterized </a:t>
            </a:r>
            <a:r>
              <a:rPr lang="en" sz="1600" dirty="0" err="1" smtClean="0"/>
              <a:t>by ineffectiveness</a:t>
            </a:r>
            <a:r>
              <a:rPr lang="en" sz="1600" dirty="0" smtClean="0"/>
              <a:t> </a:t>
            </a:r>
            <a:r>
              <a:rPr lang="en" sz="1600" dirty="0" err="1" smtClean="0"/>
              <a:t>erythropoiesis </a:t>
            </a:r>
            <a:r>
              <a:rPr lang="en" sz="1600" dirty="0" smtClean="0"/>
              <a:t>, as well as deposition of excess alpha chains in </a:t>
            </a:r>
            <a:r>
              <a:rPr lang="en" sz="1600" dirty="0" err="1"/>
              <a:t>red </a:t>
            </a:r>
            <a:r>
              <a:rPr lang="en" sz="1600" dirty="0" err="1" smtClean="0"/>
              <a:t>blood cells </a:t>
            </a:r>
            <a:r>
              <a:rPr lang="en" sz="1600" dirty="0" smtClean="0"/>
              <a:t>, which causes </a:t>
            </a:r>
            <a:r>
              <a:rPr lang="en" sz="1600" dirty="0" err="1" smtClean="0"/>
              <a:t>hemolysis </a:t>
            </a:r>
            <a:r>
              <a:rPr lang="en" sz="1600" dirty="0" smtClean="0"/>
              <a:t>.</a:t>
            </a:r>
          </a:p>
          <a:p>
            <a:pPr marL="0" indent="0">
              <a:buFontTx/>
              <a:buNone/>
              <a:defRPr/>
            </a:pPr>
            <a:r>
              <a:rPr lang="en" sz="1600" u="sng" dirty="0" smtClean="0"/>
              <a:t>Beta </a:t>
            </a:r>
            <a:r>
              <a:rPr lang="en" sz="1600" u="sng" dirty="0" err="1" smtClean="0"/>
              <a:t>thalassemia</a:t>
            </a:r>
            <a:r>
              <a:rPr lang="en" sz="1600" u="sng" dirty="0" smtClean="0"/>
              <a:t> </a:t>
            </a:r>
            <a:r>
              <a:rPr lang="en" sz="1600" u="sng" dirty="0" err="1" smtClean="0"/>
              <a:t>minor</a:t>
            </a:r>
            <a:r>
              <a:rPr lang="en" sz="1600" u="sng" dirty="0" smtClean="0"/>
              <a:t> </a:t>
            </a:r>
            <a:r>
              <a:rPr lang="en" sz="1600" dirty="0" smtClean="0"/>
              <a:t>– ( </a:t>
            </a:r>
            <a:r>
              <a:rPr lang="en" sz="1600" dirty="0" err="1" smtClean="0"/>
              <a:t>heterozygous </a:t>
            </a:r>
            <a:r>
              <a:rPr lang="en" sz="1600" dirty="0" smtClean="0"/>
              <a:t>) most are not diagnosed because they have no complaints, MCV lowered, MCHC normal. It is not treated. DO NOT GIVE IRON PREPARATION.</a:t>
            </a:r>
          </a:p>
          <a:p>
            <a:pPr marL="0" indent="0">
              <a:buFontTx/>
              <a:buNone/>
              <a:defRPr/>
            </a:pPr>
            <a:r>
              <a:rPr lang="en" sz="1600" u="sng" dirty="0" smtClean="0"/>
              <a:t>Beta </a:t>
            </a:r>
            <a:r>
              <a:rPr lang="en" sz="1600" u="sng" dirty="0" err="1" smtClean="0"/>
              <a:t>thalassemia </a:t>
            </a:r>
            <a:r>
              <a:rPr lang="en" sz="1600" u="sng" dirty="0" smtClean="0"/>
              <a:t>major </a:t>
            </a:r>
            <a:r>
              <a:rPr lang="en" sz="1600" dirty="0" smtClean="0"/>
              <a:t>– </a:t>
            </a:r>
            <a:r>
              <a:rPr lang="en" sz="1600" dirty="0" err="1" smtClean="0"/>
              <a:t>Cooly </a:t>
            </a:r>
            <a:r>
              <a:rPr lang="en" sz="1600" dirty="0" smtClean="0"/>
              <a:t>'s anemia, the most severe form. </a:t>
            </a:r>
            <a:r>
              <a:rPr lang="en" sz="1600" dirty="0" err="1" smtClean="0"/>
              <a:t>Homozygous </a:t>
            </a:r>
            <a:r>
              <a:rPr lang="en" sz="1600" dirty="0" smtClean="0"/>
              <a:t>or double </a:t>
            </a:r>
            <a:r>
              <a:rPr lang="en" sz="1600" dirty="0" err="1" smtClean="0"/>
              <a:t>heterozygous </a:t>
            </a:r>
            <a:r>
              <a:rPr lang="en" sz="1600" dirty="0" smtClean="0"/>
              <a:t>. Disorder of growth and development. It is diagnosed after the 6th month of life with signs of anemia, </a:t>
            </a:r>
            <a:r>
              <a:rPr lang="en" sz="1600" dirty="0" err="1" smtClean="0"/>
              <a:t>hemolysis </a:t>
            </a:r>
            <a:r>
              <a:rPr lang="en" sz="1600" dirty="0" smtClean="0"/>
              <a:t>and iron overload.</a:t>
            </a:r>
          </a:p>
          <a:p>
            <a:pPr marL="0" indent="0">
              <a:buFontTx/>
              <a:buNone/>
              <a:defRPr/>
            </a:pPr>
            <a:r>
              <a:rPr lang="en" sz="1600" u="sng" dirty="0" smtClean="0"/>
              <a:t>Therapy </a:t>
            </a:r>
            <a:r>
              <a:rPr lang="en" sz="1600" dirty="0" smtClean="0"/>
              <a:t>: </a:t>
            </a:r>
            <a:r>
              <a:rPr lang="en" sz="1600" dirty="0" err="1" smtClean="0"/>
              <a:t>splenectomy </a:t>
            </a:r>
            <a:r>
              <a:rPr lang="en" sz="1600" dirty="0" smtClean="0"/>
              <a:t>, iron </a:t>
            </a:r>
            <a:r>
              <a:rPr lang="en" sz="1600" dirty="0" err="1" smtClean="0"/>
              <a:t>chelation </a:t>
            </a:r>
            <a:r>
              <a:rPr lang="en" sz="1600" dirty="0" smtClean="0"/>
              <a:t>, genetic counseling.</a:t>
            </a:r>
          </a:p>
          <a:p>
            <a:pPr marL="0" indent="0">
              <a:buFontTx/>
              <a:buNone/>
              <a:defRPr/>
            </a:pPr>
            <a:endParaRPr lang="sr-Cyrl-RS" sz="1600" dirty="0" smtClean="0"/>
          </a:p>
          <a:p>
            <a:pPr marL="0" indent="0">
              <a:buFontTx/>
              <a:buNone/>
              <a:defRPr/>
            </a:pPr>
            <a:endParaRPr lang="sr-Cyrl-RS" sz="1600" dirty="0" smtClean="0"/>
          </a:p>
          <a:p>
            <a:pPr marL="0" indent="0">
              <a:buFontTx/>
              <a:buNone/>
              <a:defRPr/>
            </a:pPr>
            <a:endParaRPr lang="sr-Latn-RS" sz="1800" dirty="0"/>
          </a:p>
        </p:txBody>
      </p:sp>
    </p:spTree>
    <p:extLst>
      <p:ext uri="{BB962C8B-B14F-4D97-AF65-F5344CB8AC3E}">
        <p14:creationId xmlns:p14="http://schemas.microsoft.com/office/powerpoint/2010/main" val="331613145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Naslov 1"/>
          <p:cNvSpPr>
            <a:spLocks noGrp="1"/>
          </p:cNvSpPr>
          <p:nvPr>
            <p:ph type="title"/>
          </p:nvPr>
        </p:nvSpPr>
        <p:spPr>
          <a:xfrm>
            <a:off x="457200" y="985838"/>
            <a:ext cx="8229600" cy="642937"/>
          </a:xfrm>
        </p:spPr>
        <p:txBody>
          <a:bodyPr/>
          <a:lstStyle/>
          <a:p>
            <a:r>
              <a:rPr lang="en" altLang="sr-Latn-RS" sz="3200" smtClean="0"/>
              <a:t>Isoimmune hemolytic anemia</a:t>
            </a:r>
            <a:endParaRPr lang="sr-Latn-RS" altLang="sr-Latn-RS" sz="3200" smtClean="0"/>
          </a:p>
        </p:txBody>
      </p:sp>
      <p:sp>
        <p:nvSpPr>
          <p:cNvPr id="3" name="Čuvar mesta za sadržaj 2"/>
          <p:cNvSpPr>
            <a:spLocks noGrp="1"/>
          </p:cNvSpPr>
          <p:nvPr>
            <p:ph idx="1"/>
          </p:nvPr>
        </p:nvSpPr>
        <p:spPr>
          <a:xfrm>
            <a:off x="457200" y="1844675"/>
            <a:ext cx="8229600" cy="4165600"/>
          </a:xfrm>
        </p:spPr>
        <p:txBody>
          <a:bodyPr/>
          <a:lstStyle/>
          <a:p>
            <a:pPr>
              <a:defRPr/>
            </a:pPr>
            <a:r>
              <a:rPr lang="en" sz="1600" u="sng" dirty="0" smtClean="0"/>
              <a:t>ABO </a:t>
            </a:r>
            <a:r>
              <a:rPr lang="en" sz="1600" u="sng" dirty="0" err="1" smtClean="0"/>
              <a:t>incompatibility</a:t>
            </a:r>
            <a:endParaRPr lang="sr-Cyrl-RS" sz="1600" u="sng" dirty="0" smtClean="0"/>
          </a:p>
          <a:p>
            <a:pPr marL="0" indent="0">
              <a:buFontTx/>
              <a:buNone/>
              <a:defRPr/>
            </a:pPr>
            <a:r>
              <a:rPr lang="en" sz="1600" dirty="0" err="1" smtClean="0"/>
              <a:t>Hemolysis</a:t>
            </a:r>
            <a:r>
              <a:rPr lang="en" sz="1600" dirty="0" smtClean="0"/>
              <a:t> </a:t>
            </a:r>
            <a:r>
              <a:rPr lang="en" sz="1600" dirty="0" err="1" smtClean="0"/>
              <a:t>caused by </a:t>
            </a:r>
            <a:r>
              <a:rPr lang="en" sz="1600" dirty="0" smtClean="0"/>
              <a:t>ABO </a:t>
            </a:r>
            <a:r>
              <a:rPr lang="en" sz="1600" dirty="0" err="1" smtClean="0"/>
              <a:t>incompatibility</a:t>
            </a:r>
            <a:endParaRPr lang="sr-Cyrl-RS" sz="1600" dirty="0"/>
          </a:p>
          <a:p>
            <a:pPr marL="0" indent="0">
              <a:buFontTx/>
              <a:buNone/>
              <a:defRPr/>
            </a:pPr>
            <a:r>
              <a:rPr lang="en" sz="1600" dirty="0" smtClean="0"/>
              <a:t>Clinical picture of massive </a:t>
            </a:r>
            <a:r>
              <a:rPr lang="en" sz="1600" dirty="0" err="1" smtClean="0"/>
              <a:t>hemolysis </a:t>
            </a:r>
            <a:r>
              <a:rPr lang="en" sz="1600" dirty="0" smtClean="0"/>
              <a:t>with signs </a:t>
            </a:r>
            <a:r>
              <a:rPr lang="en" sz="1600" dirty="0" err="1" smtClean="0"/>
              <a:t>of anaphylactic shock, acute renal failure </a:t>
            </a:r>
            <a:r>
              <a:rPr lang="en" sz="1600" dirty="0" smtClean="0"/>
              <a:t>develops in the most severe complication . Coombs test positive.</a:t>
            </a:r>
          </a:p>
          <a:p>
            <a:pPr>
              <a:defRPr/>
            </a:pPr>
            <a:r>
              <a:rPr lang="en" sz="1600" u="sng" dirty="0" smtClean="0"/>
              <a:t>RH </a:t>
            </a:r>
            <a:r>
              <a:rPr lang="en" sz="1600" u="sng" dirty="0" err="1" smtClean="0"/>
              <a:t>incompatibility</a:t>
            </a:r>
            <a:endParaRPr lang="sr-Cyrl-RS" sz="1600" u="sng" dirty="0" smtClean="0"/>
          </a:p>
          <a:p>
            <a:pPr marL="0" indent="0">
              <a:buFontTx/>
              <a:buNone/>
              <a:defRPr/>
            </a:pPr>
            <a:r>
              <a:rPr lang="en" sz="1600" dirty="0" smtClean="0"/>
              <a:t>The clinical picture is milder compared to ABO </a:t>
            </a:r>
            <a:r>
              <a:rPr lang="en" sz="1600" dirty="0" err="1" smtClean="0"/>
              <a:t>incompatibility </a:t>
            </a:r>
            <a:r>
              <a:rPr lang="en" sz="1600" dirty="0" smtClean="0"/>
              <a:t>. The hearing was </a:t>
            </a:r>
            <a:r>
              <a:rPr lang="en" sz="1600" dirty="0" err="1" smtClean="0"/>
              <a:t>scheduled</a:t>
            </a:r>
            <a:r>
              <a:rPr lang="en" sz="1600" dirty="0" smtClean="0"/>
              <a:t> </a:t>
            </a:r>
            <a:r>
              <a:rPr lang="en" sz="1600" dirty="0" err="1" smtClean="0"/>
              <a:t>posttransfusional</a:t>
            </a:r>
            <a:r>
              <a:rPr lang="en" sz="1600" dirty="0" smtClean="0"/>
              <a:t> </a:t>
            </a:r>
            <a:r>
              <a:rPr lang="en" sz="1600" dirty="0" err="1" smtClean="0"/>
              <a:t>hemolytic </a:t>
            </a:r>
            <a:r>
              <a:rPr lang="en" sz="1600" dirty="0" smtClean="0"/>
              <a:t>reaction of mild clinical picture. In the case of repeated transfusions with </a:t>
            </a:r>
            <a:r>
              <a:rPr lang="en" sz="1600" dirty="0" err="1" smtClean="0"/>
              <a:t>incompatibility </a:t>
            </a:r>
            <a:r>
              <a:rPr lang="en" sz="1600" dirty="0" smtClean="0"/>
              <a:t>, </a:t>
            </a:r>
            <a:r>
              <a:rPr lang="en" sz="1600" dirty="0" err="1" smtClean="0"/>
              <a:t>the clinical </a:t>
            </a:r>
            <a:r>
              <a:rPr lang="en" sz="1600" dirty="0" smtClean="0"/>
              <a:t>picture is dramatic. Coombs test positive.</a:t>
            </a:r>
          </a:p>
          <a:p>
            <a:pPr marL="0" indent="0">
              <a:buFontTx/>
              <a:buNone/>
              <a:defRPr/>
            </a:pPr>
            <a:r>
              <a:rPr lang="en" sz="1600" dirty="0" smtClean="0"/>
              <a:t>Both </a:t>
            </a:r>
            <a:r>
              <a:rPr lang="en" sz="1600" dirty="0" err="1" smtClean="0"/>
              <a:t>transfusion</a:t>
            </a:r>
            <a:r>
              <a:rPr lang="en" sz="1600" dirty="0" smtClean="0"/>
              <a:t> </a:t>
            </a:r>
            <a:r>
              <a:rPr lang="en" sz="1600" dirty="0" err="1" smtClean="0"/>
              <a:t>hemolysis </a:t>
            </a:r>
            <a:r>
              <a:rPr lang="en" sz="1600" dirty="0" smtClean="0"/>
              <a:t>is treated by suppressing shock, in the case of ABI, by dialysis.</a:t>
            </a:r>
          </a:p>
          <a:p>
            <a:pPr>
              <a:defRPr/>
            </a:pPr>
            <a:r>
              <a:rPr lang="en" sz="1600" u="sng" dirty="0" err="1" smtClean="0"/>
              <a:t>Isoimmune</a:t>
            </a:r>
            <a:r>
              <a:rPr lang="en" sz="1600" u="sng" dirty="0" smtClean="0"/>
              <a:t> </a:t>
            </a:r>
            <a:r>
              <a:rPr lang="en" sz="1600" u="sng" dirty="0" err="1" smtClean="0"/>
              <a:t>hemolytic </a:t>
            </a:r>
            <a:r>
              <a:rPr lang="en" sz="1600" u="sng" dirty="0" smtClean="0"/>
              <a:t>disease of the newborn </a:t>
            </a:r>
            <a:r>
              <a:rPr lang="en" sz="1600" dirty="0" smtClean="0"/>
              <a:t>. Incompatibility of blood groups of mother and fetus</a:t>
            </a:r>
          </a:p>
          <a:p>
            <a:pPr marL="0" indent="0">
              <a:buFontTx/>
              <a:buNone/>
              <a:defRPr/>
            </a:pPr>
            <a:endParaRPr lang="sr-Latn-RS" sz="1800" dirty="0"/>
          </a:p>
        </p:txBody>
      </p:sp>
    </p:spTree>
    <p:extLst>
      <p:ext uri="{BB962C8B-B14F-4D97-AF65-F5344CB8AC3E}">
        <p14:creationId xmlns:p14="http://schemas.microsoft.com/office/powerpoint/2010/main" val="357256959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slov 1"/>
          <p:cNvSpPr>
            <a:spLocks noGrp="1"/>
          </p:cNvSpPr>
          <p:nvPr>
            <p:ph type="title"/>
          </p:nvPr>
        </p:nvSpPr>
        <p:spPr>
          <a:xfrm>
            <a:off x="457200" y="985838"/>
            <a:ext cx="8229600" cy="642937"/>
          </a:xfrm>
        </p:spPr>
        <p:txBody>
          <a:bodyPr/>
          <a:lstStyle/>
          <a:p>
            <a:r>
              <a:rPr lang="en" altLang="sr-Latn-RS" sz="3200" smtClean="0"/>
              <a:t>Autoimmune hemolytic anemia</a:t>
            </a:r>
            <a:endParaRPr lang="sr-Latn-RS" altLang="sr-Latn-RS" sz="3200" smtClean="0"/>
          </a:p>
        </p:txBody>
      </p:sp>
      <p:sp>
        <p:nvSpPr>
          <p:cNvPr id="3" name="Čuvar mesta za sadržaj 2"/>
          <p:cNvSpPr>
            <a:spLocks noGrp="1"/>
          </p:cNvSpPr>
          <p:nvPr>
            <p:ph idx="1"/>
          </p:nvPr>
        </p:nvSpPr>
        <p:spPr>
          <a:xfrm>
            <a:off x="457200" y="1844675"/>
            <a:ext cx="8229600" cy="4165600"/>
          </a:xfrm>
        </p:spPr>
        <p:txBody>
          <a:bodyPr/>
          <a:lstStyle/>
          <a:p>
            <a:pPr>
              <a:defRPr/>
            </a:pPr>
            <a:r>
              <a:rPr lang="en" sz="1800" u="sng" dirty="0" smtClean="0"/>
              <a:t>AIHA with warm antibodies</a:t>
            </a:r>
          </a:p>
          <a:p>
            <a:pPr marL="0" indent="0">
              <a:buFontTx/>
              <a:buNone/>
              <a:defRPr/>
            </a:pPr>
            <a:endParaRPr lang="sr-Cyrl-RS" sz="1800" u="sng" dirty="0" smtClean="0"/>
          </a:p>
          <a:p>
            <a:pPr marL="0" indent="0">
              <a:buFontTx/>
              <a:buNone/>
              <a:defRPr/>
            </a:pPr>
            <a:r>
              <a:rPr lang="en" sz="1800" dirty="0" smtClean="0"/>
              <a:t>It can be </a:t>
            </a:r>
            <a:r>
              <a:rPr lang="en" sz="1800" dirty="0" err="1" smtClean="0"/>
              <a:t>idiopathic </a:t>
            </a:r>
            <a:r>
              <a:rPr lang="en" sz="1800" dirty="0" smtClean="0"/>
              <a:t>or associated with lymphoproliferative diseases, </a:t>
            </a:r>
            <a:r>
              <a:rPr lang="en" sz="1800" dirty="0" err="1" smtClean="0"/>
              <a:t>malignancies </a:t>
            </a:r>
            <a:r>
              <a:rPr lang="en" sz="1800" dirty="0" smtClean="0"/>
              <a:t>(Tu </a:t>
            </a:r>
            <a:r>
              <a:rPr lang="en" sz="1800" dirty="0" err="1" smtClean="0"/>
              <a:t>ovariuma </a:t>
            </a:r>
            <a:r>
              <a:rPr lang="en" sz="1800" dirty="0" smtClean="0"/>
              <a:t>), viral diseases, </a:t>
            </a:r>
            <a:r>
              <a:rPr lang="en" sz="1800" dirty="0" err="1" smtClean="0"/>
              <a:t>autoimmune </a:t>
            </a:r>
            <a:r>
              <a:rPr lang="en" sz="1800" dirty="0" smtClean="0"/>
              <a:t>diseases. (SBVT)</a:t>
            </a:r>
          </a:p>
          <a:p>
            <a:pPr marL="0" indent="0">
              <a:buFontTx/>
              <a:buNone/>
              <a:defRPr/>
            </a:pPr>
            <a:r>
              <a:rPr lang="en" sz="1800" dirty="0" smtClean="0"/>
              <a:t>The existence of </a:t>
            </a:r>
            <a:r>
              <a:rPr lang="en" sz="1800" dirty="0" err="1" smtClean="0"/>
              <a:t>antibodies </a:t>
            </a:r>
            <a:r>
              <a:rPr lang="en" sz="1800" dirty="0" smtClean="0"/>
              <a:t>to </a:t>
            </a:r>
            <a:r>
              <a:rPr lang="en" sz="1800" dirty="0" err="1" smtClean="0"/>
              <a:t>erythrocytes </a:t>
            </a:r>
            <a:r>
              <a:rPr lang="en" sz="1800" dirty="0" smtClean="0"/>
              <a:t>. They are proven by the Coombs test.</a:t>
            </a:r>
          </a:p>
          <a:p>
            <a:pPr marL="0" indent="0">
              <a:buFontTx/>
              <a:buNone/>
              <a:defRPr/>
            </a:pPr>
            <a:r>
              <a:rPr lang="en" sz="1800" dirty="0" smtClean="0"/>
              <a:t>The clinical picture </a:t>
            </a:r>
            <a:r>
              <a:rPr lang="en" sz="1800" dirty="0" err="1" smtClean="0"/>
              <a:t>of hemolytic </a:t>
            </a:r>
            <a:r>
              <a:rPr lang="en" sz="1800" dirty="0" smtClean="0"/>
              <a:t>anemia is present only during </a:t>
            </a:r>
            <a:r>
              <a:rPr lang="en" sz="1800" dirty="0" err="1" smtClean="0"/>
              <a:t>hemolytic </a:t>
            </a:r>
            <a:r>
              <a:rPr lang="en" sz="1800" dirty="0" smtClean="0"/>
              <a:t>crises.</a:t>
            </a:r>
          </a:p>
          <a:p>
            <a:pPr marL="0" indent="0">
              <a:buFontTx/>
              <a:buNone/>
              <a:defRPr/>
            </a:pPr>
            <a:r>
              <a:rPr lang="en" sz="1800" dirty="0" smtClean="0"/>
              <a:t>Treatment: </a:t>
            </a:r>
            <a:r>
              <a:rPr lang="en" sz="1800" dirty="0" err="1" smtClean="0"/>
              <a:t>immunosuppressive </a:t>
            </a:r>
            <a:r>
              <a:rPr lang="en" sz="1800" dirty="0" smtClean="0"/>
              <a:t>( </a:t>
            </a:r>
            <a:r>
              <a:rPr lang="en" sz="1800" dirty="0" err="1" smtClean="0"/>
              <a:t>corticosteroids </a:t>
            </a:r>
            <a:r>
              <a:rPr lang="en" sz="1800" dirty="0" smtClean="0"/>
              <a:t>, </a:t>
            </a:r>
            <a:r>
              <a:rPr lang="en" sz="1800" dirty="0" err="1" smtClean="0"/>
              <a:t>immunoglobulins </a:t>
            </a:r>
            <a:r>
              <a:rPr lang="en" sz="1800" dirty="0" smtClean="0"/>
              <a:t>, </a:t>
            </a:r>
            <a:r>
              <a:rPr lang="en" sz="1800" dirty="0" err="1" smtClean="0"/>
              <a:t>splenectomy </a:t>
            </a:r>
            <a:r>
              <a:rPr lang="en" sz="1800" dirty="0" smtClean="0"/>
              <a:t>rarely, </a:t>
            </a:r>
            <a:r>
              <a:rPr lang="en" sz="1800" dirty="0" err="1" smtClean="0"/>
              <a:t>azathioprine </a:t>
            </a:r>
            <a:r>
              <a:rPr lang="en" sz="1800" dirty="0" smtClean="0"/>
              <a:t>), treatment of the underlying disease</a:t>
            </a:r>
          </a:p>
        </p:txBody>
      </p:sp>
    </p:spTree>
    <p:extLst>
      <p:ext uri="{BB962C8B-B14F-4D97-AF65-F5344CB8AC3E}">
        <p14:creationId xmlns:p14="http://schemas.microsoft.com/office/powerpoint/2010/main" val="167802662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slov 1"/>
          <p:cNvSpPr>
            <a:spLocks noGrp="1"/>
          </p:cNvSpPr>
          <p:nvPr>
            <p:ph type="title"/>
          </p:nvPr>
        </p:nvSpPr>
        <p:spPr>
          <a:xfrm>
            <a:off x="457200" y="985838"/>
            <a:ext cx="8229600" cy="642937"/>
          </a:xfrm>
        </p:spPr>
        <p:txBody>
          <a:bodyPr/>
          <a:lstStyle/>
          <a:p>
            <a:r>
              <a:rPr lang="en" altLang="sr-Latn-RS" sz="3200" smtClean="0"/>
              <a:t>Autoimmune hemolytic anemia</a:t>
            </a:r>
            <a:endParaRPr lang="sr-Latn-RS" altLang="sr-Latn-RS" sz="3200" smtClean="0"/>
          </a:p>
        </p:txBody>
      </p:sp>
      <p:sp>
        <p:nvSpPr>
          <p:cNvPr id="3" name="Čuvar mesta za sadržaj 2"/>
          <p:cNvSpPr>
            <a:spLocks noGrp="1"/>
          </p:cNvSpPr>
          <p:nvPr>
            <p:ph idx="1"/>
          </p:nvPr>
        </p:nvSpPr>
        <p:spPr>
          <a:xfrm>
            <a:off x="457200" y="1844675"/>
            <a:ext cx="8229600" cy="4165600"/>
          </a:xfrm>
        </p:spPr>
        <p:txBody>
          <a:bodyPr/>
          <a:lstStyle/>
          <a:p>
            <a:pPr>
              <a:defRPr/>
            </a:pPr>
            <a:r>
              <a:rPr lang="en" sz="1800" u="sng" dirty="0" smtClean="0"/>
              <a:t>AIHA with cold antibodies</a:t>
            </a:r>
          </a:p>
          <a:p>
            <a:pPr>
              <a:defRPr/>
            </a:pPr>
            <a:endParaRPr lang="sr-Cyrl-RS" sz="1800" u="sng" dirty="0" smtClean="0"/>
          </a:p>
          <a:p>
            <a:pPr marL="0" indent="0">
              <a:buFontTx/>
              <a:buNone/>
              <a:defRPr/>
            </a:pPr>
            <a:r>
              <a:rPr lang="en" sz="1800" dirty="0" smtClean="0"/>
              <a:t>It can be </a:t>
            </a:r>
            <a:r>
              <a:rPr lang="en" sz="1800" dirty="0" err="1" smtClean="0"/>
              <a:t>idiopathic </a:t>
            </a:r>
            <a:r>
              <a:rPr lang="en" sz="1800" dirty="0" smtClean="0"/>
              <a:t>or associated with lymphoproliferative diseases, SBVT, atypical pneumonia, infections.</a:t>
            </a:r>
          </a:p>
          <a:p>
            <a:pPr marL="0" indent="0">
              <a:buFontTx/>
              <a:buNone/>
              <a:defRPr/>
            </a:pPr>
            <a:r>
              <a:rPr lang="en" sz="1800" dirty="0" smtClean="0"/>
              <a:t>It is manifested by pronounced </a:t>
            </a:r>
            <a:r>
              <a:rPr lang="en" sz="1800" dirty="0" err="1" smtClean="0"/>
              <a:t>Raynaud </a:t>
            </a:r>
            <a:r>
              <a:rPr lang="en" sz="1800" dirty="0" smtClean="0"/>
              <a:t>'s syndrome, cyanosis </a:t>
            </a:r>
            <a:r>
              <a:rPr lang="en" sz="1800" dirty="0" err="1" smtClean="0"/>
              <a:t>of the peripheral </a:t>
            </a:r>
            <a:r>
              <a:rPr lang="en" sz="1800" dirty="0" smtClean="0"/>
              <a:t>parts of the body because cold antibodies are active at temperatures lower than body temperature.</a:t>
            </a:r>
          </a:p>
          <a:p>
            <a:pPr marL="0" indent="0">
              <a:buFontTx/>
              <a:buNone/>
              <a:defRPr/>
            </a:pPr>
            <a:r>
              <a:rPr lang="en" sz="1800" dirty="0" smtClean="0"/>
              <a:t>Coombs test is negative.</a:t>
            </a:r>
          </a:p>
          <a:p>
            <a:pPr marL="0" indent="0">
              <a:buFontTx/>
              <a:buNone/>
              <a:defRPr/>
            </a:pPr>
            <a:r>
              <a:rPr lang="en" sz="1800" dirty="0" smtClean="0"/>
              <a:t>It is necessary to perform </a:t>
            </a:r>
            <a:r>
              <a:rPr lang="en" sz="1800" dirty="0" err="1" smtClean="0"/>
              <a:t>serological </a:t>
            </a:r>
            <a:r>
              <a:rPr lang="en" sz="1800" dirty="0" smtClean="0"/>
              <a:t>analyzes on </a:t>
            </a:r>
            <a:r>
              <a:rPr lang="en" sz="1800" dirty="0" err="1" smtClean="0"/>
              <a:t>IgG </a:t>
            </a:r>
            <a:r>
              <a:rPr lang="en" sz="1800" dirty="0" smtClean="0"/>
              <a:t>and </a:t>
            </a:r>
            <a:r>
              <a:rPr lang="en" sz="1800" dirty="0" err="1" smtClean="0"/>
              <a:t>IgM</a:t>
            </a:r>
            <a:r>
              <a:rPr lang="en" sz="1800" dirty="0"/>
              <a:t> </a:t>
            </a:r>
            <a:r>
              <a:rPr lang="en" sz="1800" dirty="0" smtClean="0"/>
              <a:t>cold </a:t>
            </a:r>
            <a:r>
              <a:rPr lang="en" sz="1800" dirty="0" err="1" smtClean="0"/>
              <a:t>agglutinins </a:t>
            </a:r>
            <a:r>
              <a:rPr lang="en" sz="1800" dirty="0" smtClean="0"/>
              <a:t>.</a:t>
            </a:r>
          </a:p>
          <a:p>
            <a:pPr marL="0" indent="0">
              <a:buFontTx/>
              <a:buNone/>
              <a:defRPr/>
            </a:pPr>
            <a:r>
              <a:rPr lang="en" sz="1800" dirty="0" smtClean="0"/>
              <a:t>Treatment of the underlying disease. </a:t>
            </a:r>
            <a:r>
              <a:rPr lang="en" sz="1800" dirty="0" err="1" smtClean="0"/>
              <a:t>Immunosuppressive </a:t>
            </a:r>
            <a:r>
              <a:rPr lang="en" sz="1800" dirty="0" smtClean="0"/>
              <a:t>therapy without significant effects.</a:t>
            </a:r>
            <a:endParaRPr lang="sr-Latn-RS" sz="1800" dirty="0"/>
          </a:p>
        </p:txBody>
      </p:sp>
    </p:spTree>
    <p:extLst>
      <p:ext uri="{BB962C8B-B14F-4D97-AF65-F5344CB8AC3E}">
        <p14:creationId xmlns:p14="http://schemas.microsoft.com/office/powerpoint/2010/main" val="54044474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p:cNvSpPr txBox="1">
            <a:spLocks noChangeArrowheads="1"/>
          </p:cNvSpPr>
          <p:nvPr/>
        </p:nvSpPr>
        <p:spPr bwMode="auto">
          <a:xfrm>
            <a:off x="539552" y="2348880"/>
            <a:ext cx="80010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buFontTx/>
              <a:buNone/>
            </a:pPr>
            <a:r>
              <a:rPr lang="en" altLang="sr-Latn-RS" sz="6000" b="1" i="1" u="sng" dirty="0" smtClean="0"/>
              <a:t>A</a:t>
            </a:r>
            <a:r>
              <a:rPr lang="sr-Latn-RS" altLang="sr-Latn-RS" sz="6000" b="1" i="1" u="sng" dirty="0" err="1" smtClean="0"/>
              <a:t>nemia</a:t>
            </a:r>
            <a:r>
              <a:rPr lang="sr-Latn-RS" altLang="sr-Latn-RS" sz="6000" b="1" i="1" u="sng" dirty="0" smtClean="0"/>
              <a:t> </a:t>
            </a:r>
            <a:r>
              <a:rPr lang="en" altLang="sr-Latn-RS" sz="6000" b="1" i="1" u="sng" dirty="0" smtClean="0"/>
              <a:t>in chronic</a:t>
            </a:r>
            <a:r>
              <a:rPr lang="sr-Latn-RS" altLang="sr-Latn-RS" sz="6000" b="1" i="1" u="sng" dirty="0" smtClean="0"/>
              <a:t> </a:t>
            </a:r>
            <a:r>
              <a:rPr lang="en" altLang="sr-Latn-RS" sz="6000" b="1" i="1" u="sng" dirty="0" smtClean="0"/>
              <a:t>diseases</a:t>
            </a:r>
            <a:endParaRPr lang="en" altLang="sr-Latn-RS" sz="6000" b="1" i="1" u="sng" dirty="0"/>
          </a:p>
          <a:p>
            <a:pPr>
              <a:buFontTx/>
              <a:buNone/>
            </a:pPr>
            <a:endParaRPr lang="sr-Cyrl-CS" altLang="sr-Latn-RS" sz="2000" b="1" dirty="0"/>
          </a:p>
        </p:txBody>
      </p:sp>
    </p:spTree>
    <p:extLst>
      <p:ext uri="{BB962C8B-B14F-4D97-AF65-F5344CB8AC3E}">
        <p14:creationId xmlns:p14="http://schemas.microsoft.com/office/powerpoint/2010/main" val="1219161146"/>
      </p:ext>
    </p:extLst>
  </p:cSld>
  <p:clrMapOvr>
    <a:masterClrMapping/>
  </p:clrMapOvr>
  <p:transition spd="med">
    <p:circl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 altLang="sr-Latn-RS" smtClean="0">
                <a:solidFill>
                  <a:schemeClr val="tx1"/>
                </a:solidFill>
              </a:rPr>
              <a:t>PATHOPHYSIOLOGY MECHANISMS</a:t>
            </a:r>
          </a:p>
        </p:txBody>
      </p:sp>
      <p:sp>
        <p:nvSpPr>
          <p:cNvPr id="5123" name="Rectangle 3"/>
          <p:cNvSpPr>
            <a:spLocks noGrp="1" noChangeArrowheads="1"/>
          </p:cNvSpPr>
          <p:nvPr>
            <p:ph type="body" idx="1"/>
          </p:nvPr>
        </p:nvSpPr>
        <p:spPr>
          <a:xfrm>
            <a:off x="179388" y="2492375"/>
            <a:ext cx="8785225" cy="4114800"/>
          </a:xfrm>
        </p:spPr>
        <p:txBody>
          <a:bodyPr/>
          <a:lstStyle/>
          <a:p>
            <a:pPr>
              <a:lnSpc>
                <a:spcPct val="85000"/>
              </a:lnSpc>
            </a:pPr>
            <a:r>
              <a:rPr lang="en" altLang="sr-Latn-RS" sz="2400" b="1" dirty="0" smtClean="0"/>
              <a:t>Disorder of erythrocytopoiesis</a:t>
            </a:r>
          </a:p>
          <a:p>
            <a:pPr>
              <a:lnSpc>
                <a:spcPct val="85000"/>
              </a:lnSpc>
            </a:pPr>
            <a:r>
              <a:rPr lang="en" altLang="sr-Latn-RS" sz="2400" b="1" dirty="0" smtClean="0"/>
              <a:t>Difficulty releasing iron from macrophages</a:t>
            </a:r>
          </a:p>
          <a:p>
            <a:pPr>
              <a:lnSpc>
                <a:spcPct val="85000"/>
              </a:lnSpc>
              <a:buClr>
                <a:srgbClr val="FFFF00"/>
              </a:buClr>
              <a:buFont typeface="Monotype Sorts" pitchFamily="2" charset="2"/>
              <a:buNone/>
            </a:pPr>
            <a:r>
              <a:rPr lang="en" altLang="sr-Latn-RS" sz="2400" b="1" dirty="0" smtClean="0"/>
              <a:t>(originating from decomposed erythrocytes)</a:t>
            </a:r>
          </a:p>
          <a:p>
            <a:pPr>
              <a:lnSpc>
                <a:spcPct val="85000"/>
              </a:lnSpc>
            </a:pPr>
            <a:r>
              <a:rPr lang="en" altLang="sr-Latn-RS" sz="2400" b="1" dirty="0" smtClean="0"/>
              <a:t>Hemolysis</a:t>
            </a:r>
          </a:p>
          <a:p>
            <a:pPr>
              <a:lnSpc>
                <a:spcPct val="85000"/>
              </a:lnSpc>
            </a:pPr>
            <a:r>
              <a:rPr lang="en" altLang="sr-Latn-RS" sz="2400" b="1" dirty="0" smtClean="0"/>
              <a:t>Increased blood loss</a:t>
            </a:r>
          </a:p>
          <a:p>
            <a:pPr>
              <a:lnSpc>
                <a:spcPct val="85000"/>
              </a:lnSpc>
            </a:pPr>
            <a:r>
              <a:rPr lang="en" altLang="sr-Latn-RS" sz="2400" b="1" dirty="0" smtClean="0"/>
              <a:t>Lactoferrin</a:t>
            </a:r>
          </a:p>
          <a:p>
            <a:endParaRPr lang="sr-Cyrl-CS" altLang="sr-Latn-RS" sz="2400" dirty="0" smtClean="0"/>
          </a:p>
        </p:txBody>
      </p:sp>
    </p:spTree>
    <p:extLst>
      <p:ext uri="{BB962C8B-B14F-4D97-AF65-F5344CB8AC3E}">
        <p14:creationId xmlns:p14="http://schemas.microsoft.com/office/powerpoint/2010/main" val="1784416977"/>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body" sz="half" idx="1"/>
          </p:nvPr>
        </p:nvSpPr>
        <p:spPr>
          <a:xfrm>
            <a:off x="684213" y="2349500"/>
            <a:ext cx="7632700" cy="4114800"/>
          </a:xfrm>
        </p:spPr>
        <p:txBody>
          <a:bodyPr/>
          <a:lstStyle/>
          <a:p>
            <a:r>
              <a:rPr lang="en" altLang="sr-Latn-RS" sz="2400" b="1" smtClean="0"/>
              <a:t>Stimulation of the monocytomacrophage system</a:t>
            </a:r>
          </a:p>
          <a:p>
            <a:r>
              <a:rPr lang="en" altLang="sr-Latn-RS" sz="2400" b="1" smtClean="0"/>
              <a:t>Increased sequestration of iron and transferrin in macrophages</a:t>
            </a:r>
          </a:p>
          <a:p>
            <a:r>
              <a:rPr lang="en" altLang="sr-Latn-RS" sz="2400" b="1" smtClean="0"/>
              <a:t>Acquired abnormalities of the shape of erythrocytes (acanthocytes, target cells, echinocytes)</a:t>
            </a:r>
          </a:p>
          <a:p>
            <a:r>
              <a:rPr lang="en" altLang="sr-Latn-RS" sz="2400" b="1" smtClean="0"/>
              <a:t>Increased destruction of erythrocytes in the spleen and inhibition of erythrocytopoiesis in the bone marrow</a:t>
            </a:r>
            <a:r>
              <a:rPr lang="en" altLang="sr-Latn-RS" sz="2800" smtClean="0"/>
              <a:t> </a:t>
            </a:r>
          </a:p>
        </p:txBody>
      </p:sp>
      <p:sp>
        <p:nvSpPr>
          <p:cNvPr id="6147" name="Rectangle 3"/>
          <p:cNvSpPr>
            <a:spLocks noGrp="1" noChangeArrowheads="1"/>
          </p:cNvSpPr>
          <p:nvPr>
            <p:ph type="title"/>
          </p:nvPr>
        </p:nvSpPr>
        <p:spPr>
          <a:xfrm>
            <a:off x="468313" y="836613"/>
            <a:ext cx="8229600" cy="936625"/>
          </a:xfrm>
          <a:noFill/>
        </p:spPr>
        <p:txBody>
          <a:bodyPr anchor="b"/>
          <a:lstStyle/>
          <a:p>
            <a:r>
              <a:rPr lang="en" altLang="sr-Latn-RS" smtClean="0">
                <a:solidFill>
                  <a:schemeClr val="tx1"/>
                </a:solidFill>
              </a:rPr>
              <a:t>PATHOPHYSIOLOGY</a:t>
            </a:r>
            <a:r>
              <a:rPr lang="en" altLang="sr-Latn-RS" smtClean="0">
                <a:solidFill>
                  <a:srgbClr val="FF0000"/>
                </a:solidFill>
              </a:rPr>
              <a:t> </a:t>
            </a:r>
            <a:r>
              <a:rPr lang="en" altLang="sr-Latn-RS" smtClean="0">
                <a:solidFill>
                  <a:schemeClr val="tx1"/>
                </a:solidFill>
              </a:rPr>
              <a:t>MECHANISMS</a:t>
            </a:r>
          </a:p>
        </p:txBody>
      </p:sp>
    </p:spTree>
    <p:extLst>
      <p:ext uri="{BB962C8B-B14F-4D97-AF65-F5344CB8AC3E}">
        <p14:creationId xmlns:p14="http://schemas.microsoft.com/office/powerpoint/2010/main" val="1167091767"/>
      </p:ext>
    </p:extLst>
  </p:cSld>
  <p:clrMapOvr>
    <a:masterClrMapping/>
  </p:clrMapOvr>
  <p:transition spd="med">
    <p:split orient="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body" sz="half" idx="1"/>
          </p:nvPr>
        </p:nvSpPr>
        <p:spPr>
          <a:xfrm>
            <a:off x="457200" y="2287588"/>
            <a:ext cx="8002588" cy="4525962"/>
          </a:xfrm>
        </p:spPr>
        <p:txBody>
          <a:bodyPr/>
          <a:lstStyle/>
          <a:p>
            <a:pPr>
              <a:lnSpc>
                <a:spcPct val="80000"/>
              </a:lnSpc>
            </a:pPr>
            <a:r>
              <a:rPr lang="en" altLang="sr-Latn-RS" sz="2400" b="1" smtClean="0"/>
              <a:t>Anemia in chronic diseases - bone marrow insufficiency</a:t>
            </a:r>
          </a:p>
          <a:p>
            <a:pPr>
              <a:lnSpc>
                <a:spcPct val="80000"/>
              </a:lnSpc>
            </a:pPr>
            <a:endParaRPr lang="sr-Latn-CS" altLang="sr-Latn-RS" sz="2400" b="1" smtClean="0"/>
          </a:p>
          <a:p>
            <a:pPr>
              <a:lnSpc>
                <a:spcPct val="80000"/>
              </a:lnSpc>
            </a:pPr>
            <a:r>
              <a:rPr lang="en" altLang="sr-Latn-RS" sz="2400" b="1" smtClean="0"/>
              <a:t>Insufficiency of erythrocytopoiesis</a:t>
            </a:r>
            <a:endParaRPr lang="sr-Cyrl-CS" altLang="sr-Latn-RS" sz="2400" b="1" smtClean="0"/>
          </a:p>
          <a:p>
            <a:pPr>
              <a:lnSpc>
                <a:spcPct val="80000"/>
              </a:lnSpc>
              <a:buFontTx/>
              <a:buNone/>
            </a:pPr>
            <a:r>
              <a:rPr lang="en" altLang="sr-Latn-RS" sz="2400" b="1" smtClean="0"/>
              <a:t> </a:t>
            </a:r>
          </a:p>
          <a:p>
            <a:pPr>
              <a:lnSpc>
                <a:spcPct val="80000"/>
              </a:lnSpc>
            </a:pPr>
            <a:r>
              <a:rPr lang="en" altLang="sr-Latn-RS" sz="2400" b="1" smtClean="0"/>
              <a:t>Reduced production of erythropoiesis and and / or inadequate response of erythrocytopoiesis stem cells to the action of that hormone.</a:t>
            </a:r>
            <a:r>
              <a:rPr lang="en" altLang="sr-Latn-RS" sz="1000" smtClean="0"/>
              <a:t> </a:t>
            </a:r>
            <a:endParaRPr lang="en-US" altLang="sr-Latn-RS" sz="1000" smtClean="0"/>
          </a:p>
        </p:txBody>
      </p:sp>
      <p:sp>
        <p:nvSpPr>
          <p:cNvPr id="7171" name="Rectangle 3"/>
          <p:cNvSpPr>
            <a:spLocks noGrp="1" noChangeArrowheads="1"/>
          </p:cNvSpPr>
          <p:nvPr>
            <p:ph type="title"/>
          </p:nvPr>
        </p:nvSpPr>
        <p:spPr>
          <a:xfrm>
            <a:off x="468313" y="836613"/>
            <a:ext cx="8229600" cy="1143000"/>
          </a:xfrm>
          <a:noFill/>
        </p:spPr>
        <p:txBody>
          <a:bodyPr anchor="b"/>
          <a:lstStyle/>
          <a:p>
            <a:r>
              <a:rPr lang="en" altLang="sr-Latn-RS" smtClean="0">
                <a:solidFill>
                  <a:schemeClr val="tx1"/>
                </a:solidFill>
              </a:rPr>
              <a:t>PATHOPHYSIOLOGY MECHANISMS</a:t>
            </a:r>
          </a:p>
        </p:txBody>
      </p:sp>
    </p:spTree>
    <p:extLst>
      <p:ext uri="{BB962C8B-B14F-4D97-AF65-F5344CB8AC3E}">
        <p14:creationId xmlns:p14="http://schemas.microsoft.com/office/powerpoint/2010/main" val="3330933639"/>
      </p:ext>
    </p:extLst>
  </p:cSld>
  <p:clrMapOvr>
    <a:masterClrMapping/>
  </p:clrMapOvr>
  <p:transition spd="slow">
    <p:push dir="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 altLang="sr-Latn-RS" sz="3200" smtClean="0">
                <a:solidFill>
                  <a:schemeClr val="tx1"/>
                </a:solidFill>
              </a:rPr>
              <a:t>The most common clinical entities and anemia in chronic disease</a:t>
            </a:r>
          </a:p>
        </p:txBody>
      </p:sp>
      <p:sp>
        <p:nvSpPr>
          <p:cNvPr id="8195" name="Rectangle 3"/>
          <p:cNvSpPr>
            <a:spLocks noGrp="1" noChangeArrowheads="1"/>
          </p:cNvSpPr>
          <p:nvPr>
            <p:ph type="body" idx="1"/>
          </p:nvPr>
        </p:nvSpPr>
        <p:spPr>
          <a:xfrm>
            <a:off x="395288" y="2636838"/>
            <a:ext cx="8229600" cy="4525962"/>
          </a:xfrm>
        </p:spPr>
        <p:txBody>
          <a:bodyPr/>
          <a:lstStyle/>
          <a:p>
            <a:pPr>
              <a:lnSpc>
                <a:spcPct val="80000"/>
              </a:lnSpc>
            </a:pPr>
            <a:r>
              <a:rPr lang="en" altLang="sr-Latn-RS" sz="2400" smtClean="0"/>
              <a:t>TUMORS</a:t>
            </a:r>
          </a:p>
          <a:p>
            <a:pPr>
              <a:lnSpc>
                <a:spcPct val="80000"/>
              </a:lnSpc>
            </a:pPr>
            <a:r>
              <a:rPr lang="en" altLang="sr-Latn-RS" sz="2400" smtClean="0"/>
              <a:t>Long-term chronic infectious diseases (TB)</a:t>
            </a:r>
          </a:p>
          <a:p>
            <a:pPr>
              <a:lnSpc>
                <a:spcPct val="80000"/>
              </a:lnSpc>
            </a:pPr>
            <a:r>
              <a:rPr lang="en" altLang="sr-Latn-RS" sz="2400" smtClean="0"/>
              <a:t>ANEMIA IN CHRONIC RENAL INSUFFICIENCY</a:t>
            </a:r>
          </a:p>
          <a:p>
            <a:pPr>
              <a:lnSpc>
                <a:spcPct val="80000"/>
              </a:lnSpc>
            </a:pPr>
            <a:r>
              <a:rPr lang="en" altLang="sr-Latn-RS" sz="2400" smtClean="0"/>
              <a:t>ANEMIA IN ENDOCRINE DISEASES</a:t>
            </a:r>
          </a:p>
          <a:p>
            <a:pPr>
              <a:lnSpc>
                <a:spcPct val="80000"/>
              </a:lnSpc>
            </a:pPr>
            <a:r>
              <a:rPr lang="en" altLang="sr-Latn-RS" sz="2400" smtClean="0"/>
              <a:t>ANEMIA IN LIVER DISEASES</a:t>
            </a:r>
          </a:p>
          <a:p>
            <a:pPr>
              <a:lnSpc>
                <a:spcPct val="80000"/>
              </a:lnSpc>
            </a:pPr>
            <a:r>
              <a:rPr lang="en" altLang="sr-Latn-RS" sz="2400" smtClean="0"/>
              <a:t>ANEMIA DUE TO BONE MARROW INFILTRATION BY FOREIGN TISSUE (metastases)</a:t>
            </a:r>
          </a:p>
          <a:p>
            <a:pPr>
              <a:lnSpc>
                <a:spcPct val="80000"/>
              </a:lnSpc>
            </a:pPr>
            <a:r>
              <a:rPr lang="en" altLang="sr-Latn-RS" sz="2400" smtClean="0"/>
              <a:t>ANEMIA DUE TO MINERAL AND PROTEIN DEFICIENCY</a:t>
            </a:r>
          </a:p>
        </p:txBody>
      </p:sp>
    </p:spTree>
    <p:extLst>
      <p:ext uri="{BB962C8B-B14F-4D97-AF65-F5344CB8AC3E}">
        <p14:creationId xmlns:p14="http://schemas.microsoft.com/office/powerpoint/2010/main" val="3649406052"/>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idx="1"/>
          </p:nvPr>
        </p:nvSpPr>
        <p:spPr/>
        <p:txBody>
          <a:bodyPr/>
          <a:lstStyle/>
          <a:p>
            <a:pPr>
              <a:buFontTx/>
              <a:buNone/>
            </a:pPr>
            <a:endParaRPr lang="sr-Latn-CS" altLang="sr-Latn-RS" b="1" dirty="0" smtClean="0">
              <a:solidFill>
                <a:srgbClr val="FFFF00"/>
              </a:solidFill>
            </a:endParaRPr>
          </a:p>
          <a:p>
            <a:r>
              <a:rPr lang="en" altLang="sr-Latn-RS" dirty="0" smtClean="0"/>
              <a:t>Usually, the clinical </a:t>
            </a:r>
            <a:r>
              <a:rPr lang="sr-Latn-RS" altLang="sr-Latn-RS" dirty="0"/>
              <a:t>appearance</a:t>
            </a:r>
            <a:r>
              <a:rPr lang="en" altLang="sr-Latn-RS" dirty="0" smtClean="0"/>
              <a:t> of anemia in chronic diseases is </a:t>
            </a:r>
            <a:r>
              <a:rPr lang="en" altLang="sr-Latn-RS" dirty="0" smtClean="0">
                <a:solidFill>
                  <a:schemeClr val="accent1">
                    <a:lumMod val="50000"/>
                  </a:schemeClr>
                </a:solidFill>
              </a:rPr>
              <a:t>masked</a:t>
            </a:r>
            <a:r>
              <a:rPr lang="en" altLang="sr-Latn-RS" dirty="0" smtClean="0"/>
              <a:t> by the clinical </a:t>
            </a:r>
            <a:r>
              <a:rPr lang="sr-Latn-RS" altLang="sr-Latn-RS" dirty="0"/>
              <a:t>appearance</a:t>
            </a:r>
            <a:r>
              <a:rPr lang="en" altLang="sr-Latn-RS" dirty="0" smtClean="0"/>
              <a:t> of the disease that caused the anemia.</a:t>
            </a:r>
            <a:r>
              <a:rPr lang="en" altLang="sr-Latn-RS" dirty="0" smtClean="0">
                <a:solidFill>
                  <a:srgbClr val="FFFF00"/>
                </a:solidFill>
              </a:rPr>
              <a:t> </a:t>
            </a:r>
          </a:p>
        </p:txBody>
      </p:sp>
      <p:sp>
        <p:nvSpPr>
          <p:cNvPr id="9219" name="Rectangle 3"/>
          <p:cNvSpPr>
            <a:spLocks noGrp="1" noChangeArrowheads="1"/>
          </p:cNvSpPr>
          <p:nvPr>
            <p:ph type="title"/>
          </p:nvPr>
        </p:nvSpPr>
        <p:spPr>
          <a:noFill/>
        </p:spPr>
        <p:txBody>
          <a:bodyPr anchor="b"/>
          <a:lstStyle/>
          <a:p>
            <a:r>
              <a:rPr lang="sr-Latn-RS" altLang="sr-Latn-RS" dirty="0" smtClean="0">
                <a:solidFill>
                  <a:schemeClr val="tx1"/>
                </a:solidFill>
              </a:rPr>
              <a:t>C</a:t>
            </a:r>
            <a:r>
              <a:rPr lang="en" altLang="sr-Latn-RS" dirty="0" smtClean="0">
                <a:solidFill>
                  <a:schemeClr val="tx1"/>
                </a:solidFill>
              </a:rPr>
              <a:t>linical </a:t>
            </a:r>
            <a:r>
              <a:rPr lang="sr-Latn-RS" altLang="sr-Latn-RS" dirty="0" smtClean="0">
                <a:solidFill>
                  <a:schemeClr val="tx1"/>
                </a:solidFill>
              </a:rPr>
              <a:t>appearance</a:t>
            </a:r>
            <a:endParaRPr lang="en" altLang="sr-Latn-RS" dirty="0" smtClean="0">
              <a:solidFill>
                <a:schemeClr val="tx1"/>
              </a:solidFill>
            </a:endParaRPr>
          </a:p>
        </p:txBody>
      </p:sp>
    </p:spTree>
    <p:extLst>
      <p:ext uri="{BB962C8B-B14F-4D97-AF65-F5344CB8AC3E}">
        <p14:creationId xmlns:p14="http://schemas.microsoft.com/office/powerpoint/2010/main" val="1469970875"/>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r-Latn-RS" dirty="0" err="1" smtClean="0"/>
              <a:t>Pathophysiology</a:t>
            </a:r>
            <a:r>
              <a:rPr lang="sr-Latn-RS" dirty="0" smtClean="0"/>
              <a:t> </a:t>
            </a:r>
            <a:r>
              <a:rPr lang="sr-Latn-RS" dirty="0" err="1" smtClean="0"/>
              <a:t>of</a:t>
            </a:r>
            <a:r>
              <a:rPr lang="sr-Latn-RS" dirty="0" smtClean="0"/>
              <a:t> </a:t>
            </a:r>
            <a:r>
              <a:rPr lang="sr-Latn-RS" dirty="0" err="1" smtClean="0"/>
              <a:t>anemia</a:t>
            </a:r>
            <a:endParaRPr lang="sr-Latn-RS" dirty="0"/>
          </a:p>
        </p:txBody>
      </p:sp>
      <p:sp>
        <p:nvSpPr>
          <p:cNvPr id="3" name="Čuvar mesta za sadržaj 2"/>
          <p:cNvSpPr>
            <a:spLocks noGrp="1"/>
          </p:cNvSpPr>
          <p:nvPr>
            <p:ph idx="1"/>
          </p:nvPr>
        </p:nvSpPr>
        <p:spPr>
          <a:xfrm>
            <a:off x="457200" y="2287588"/>
            <a:ext cx="8229600" cy="3949724"/>
          </a:xfrm>
        </p:spPr>
        <p:txBody>
          <a:bodyPr/>
          <a:lstStyle/>
          <a:p>
            <a:r>
              <a:rPr lang="sr-Latn-RS" dirty="0" smtClean="0"/>
              <a:t>Disturbed </a:t>
            </a:r>
            <a:r>
              <a:rPr lang="sr-Latn-RS" dirty="0" err="1" smtClean="0"/>
              <a:t>eirthropoesis</a:t>
            </a:r>
            <a:endParaRPr lang="sr-Latn-RS" dirty="0" smtClean="0"/>
          </a:p>
          <a:p>
            <a:pPr marL="0" indent="0">
              <a:buNone/>
            </a:pPr>
            <a:endParaRPr lang="sr-Latn-RS" dirty="0" smtClean="0"/>
          </a:p>
          <a:p>
            <a:r>
              <a:rPr lang="sr-Latn-RS" dirty="0" smtClean="0"/>
              <a:t>Erythrocyte </a:t>
            </a:r>
            <a:r>
              <a:rPr lang="sr-Latn-RS" dirty="0" err="1" smtClean="0"/>
              <a:t>destruction</a:t>
            </a:r>
            <a:endParaRPr lang="sr-Latn-RS" dirty="0" smtClean="0"/>
          </a:p>
          <a:p>
            <a:pPr marL="0" indent="0">
              <a:buNone/>
            </a:pPr>
            <a:endParaRPr lang="sr-Latn-RS" dirty="0" smtClean="0"/>
          </a:p>
          <a:p>
            <a:r>
              <a:rPr lang="sr-Latn-RS" dirty="0" smtClean="0"/>
              <a:t>Blood </a:t>
            </a:r>
            <a:r>
              <a:rPr lang="sr-Latn-RS" dirty="0" err="1" smtClean="0"/>
              <a:t>loss</a:t>
            </a:r>
            <a:endParaRPr lang="sr-Latn-RS" dirty="0"/>
          </a:p>
        </p:txBody>
      </p:sp>
    </p:spTree>
    <p:extLst>
      <p:ext uri="{BB962C8B-B14F-4D97-AF65-F5344CB8AC3E}">
        <p14:creationId xmlns:p14="http://schemas.microsoft.com/office/powerpoint/2010/main" val="286504791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1628799"/>
            <a:ext cx="8229600" cy="566713"/>
          </a:xfrm>
        </p:spPr>
        <p:txBody>
          <a:bodyPr/>
          <a:lstStyle/>
          <a:p>
            <a:r>
              <a:rPr lang="en" altLang="sr-Latn-RS" sz="3200" dirty="0" smtClean="0">
                <a:solidFill>
                  <a:schemeClr val="tx1"/>
                </a:solidFill>
              </a:rPr>
              <a:t>LABORATOR</a:t>
            </a:r>
            <a:r>
              <a:rPr lang="sr-Latn-RS" altLang="sr-Latn-RS" sz="3200" dirty="0" smtClean="0">
                <a:solidFill>
                  <a:schemeClr val="tx1"/>
                </a:solidFill>
              </a:rPr>
              <a:t>Y</a:t>
            </a:r>
            <a:r>
              <a:rPr lang="en" altLang="sr-Latn-RS" sz="3200" dirty="0" smtClean="0">
                <a:solidFill>
                  <a:schemeClr val="tx1"/>
                </a:solidFill>
              </a:rPr>
              <a:t> PARAMETERS </a:t>
            </a:r>
            <a:r>
              <a:rPr lang="sr-Latn-CS" altLang="sr-Latn-RS" sz="3200" dirty="0" smtClean="0">
                <a:solidFill>
                  <a:schemeClr val="tx1"/>
                </a:solidFill>
              </a:rPr>
              <a:t/>
            </a:r>
            <a:br>
              <a:rPr lang="sr-Latn-CS" altLang="sr-Latn-RS" sz="3200" dirty="0" smtClean="0">
                <a:solidFill>
                  <a:schemeClr val="tx1"/>
                </a:solidFill>
              </a:rPr>
            </a:br>
            <a:endParaRPr lang="sr-Latn-CS" altLang="sr-Latn-RS" sz="2400" dirty="0" smtClean="0">
              <a:solidFill>
                <a:schemeClr val="tx1"/>
              </a:solidFill>
            </a:endParaRPr>
          </a:p>
        </p:txBody>
      </p:sp>
      <p:sp>
        <p:nvSpPr>
          <p:cNvPr id="11267" name="Rectangle 3"/>
          <p:cNvSpPr>
            <a:spLocks noGrp="1" noChangeArrowheads="1"/>
          </p:cNvSpPr>
          <p:nvPr>
            <p:ph type="body" idx="1"/>
          </p:nvPr>
        </p:nvSpPr>
        <p:spPr>
          <a:xfrm>
            <a:off x="323850" y="2565400"/>
            <a:ext cx="8207375" cy="4114800"/>
          </a:xfrm>
        </p:spPr>
        <p:txBody>
          <a:bodyPr/>
          <a:lstStyle/>
          <a:p>
            <a:pPr>
              <a:lnSpc>
                <a:spcPct val="90000"/>
              </a:lnSpc>
            </a:pPr>
            <a:r>
              <a:rPr lang="en" altLang="sr-Latn-RS" sz="2400" smtClean="0"/>
              <a:t>Hemoglobin level 90 to 110 g/l</a:t>
            </a:r>
          </a:p>
          <a:p>
            <a:pPr>
              <a:lnSpc>
                <a:spcPct val="90000"/>
              </a:lnSpc>
            </a:pPr>
            <a:r>
              <a:rPr lang="en" altLang="sr-Latn-RS" sz="2400" smtClean="0"/>
              <a:t>HYPOFERREMIA</a:t>
            </a:r>
          </a:p>
          <a:p>
            <a:pPr>
              <a:lnSpc>
                <a:spcPct val="90000"/>
              </a:lnSpc>
            </a:pPr>
            <a:r>
              <a:rPr lang="en" altLang="sr-Latn-RS" sz="2400" smtClean="0"/>
              <a:t>Decreased transferrin level</a:t>
            </a:r>
          </a:p>
          <a:p>
            <a:pPr>
              <a:lnSpc>
                <a:spcPct val="90000"/>
              </a:lnSpc>
            </a:pPr>
            <a:r>
              <a:rPr lang="en" altLang="sr-Latn-RS" sz="2400" smtClean="0"/>
              <a:t>Elevated ferritin level</a:t>
            </a:r>
          </a:p>
          <a:p>
            <a:pPr>
              <a:lnSpc>
                <a:spcPct val="90000"/>
              </a:lnSpc>
            </a:pPr>
            <a:r>
              <a:rPr lang="en" altLang="sr-Latn-RS" sz="2400" smtClean="0"/>
              <a:t>Decreased number of sideroblasts</a:t>
            </a:r>
          </a:p>
          <a:p>
            <a:pPr>
              <a:lnSpc>
                <a:spcPct val="90000"/>
              </a:lnSpc>
            </a:pPr>
            <a:r>
              <a:rPr lang="en" altLang="sr-Latn-RS" sz="2400" smtClean="0"/>
              <a:t>Elevated values of free protoporphyrin in erythrocytes ( Fe deficiency in erythroblasts)</a:t>
            </a:r>
          </a:p>
        </p:txBody>
      </p:sp>
    </p:spTree>
    <p:extLst>
      <p:ext uri="{BB962C8B-B14F-4D97-AF65-F5344CB8AC3E}">
        <p14:creationId xmlns:p14="http://schemas.microsoft.com/office/powerpoint/2010/main" val="505897539"/>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1412875"/>
            <a:ext cx="8229600" cy="1143000"/>
          </a:xfrm>
        </p:spPr>
        <p:txBody>
          <a:bodyPr/>
          <a:lstStyle/>
          <a:p>
            <a:r>
              <a:rPr lang="en" altLang="sr-Latn-RS" sz="3200" b="1" smtClean="0">
                <a:solidFill>
                  <a:schemeClr val="tx1"/>
                </a:solidFill>
              </a:rPr>
              <a:t>Treatment</a:t>
            </a:r>
            <a:r>
              <a:rPr lang="sr-Latn-CS" altLang="sr-Latn-RS" sz="3200" b="1" smtClean="0">
                <a:solidFill>
                  <a:schemeClr val="tx1"/>
                </a:solidFill>
              </a:rPr>
              <a:t/>
            </a:r>
            <a:br>
              <a:rPr lang="sr-Latn-CS" altLang="sr-Latn-RS" sz="3200" b="1" smtClean="0">
                <a:solidFill>
                  <a:schemeClr val="tx1"/>
                </a:solidFill>
              </a:rPr>
            </a:br>
            <a:endParaRPr lang="sr-Latn-CS" altLang="sr-Latn-RS" sz="3200" b="1" smtClean="0">
              <a:solidFill>
                <a:schemeClr val="tx1"/>
              </a:solidFill>
            </a:endParaRPr>
          </a:p>
        </p:txBody>
      </p:sp>
      <p:sp>
        <p:nvSpPr>
          <p:cNvPr id="12291" name="Rectangle 3"/>
          <p:cNvSpPr>
            <a:spLocks noGrp="1" noChangeArrowheads="1"/>
          </p:cNvSpPr>
          <p:nvPr>
            <p:ph type="body" idx="1"/>
          </p:nvPr>
        </p:nvSpPr>
        <p:spPr/>
        <p:txBody>
          <a:bodyPr/>
          <a:lstStyle/>
          <a:p>
            <a:r>
              <a:rPr lang="en" altLang="sr-Latn-RS" b="1" smtClean="0"/>
              <a:t>Anemia is an important negative prognostic factor in patients with chronic diseases</a:t>
            </a:r>
            <a:endParaRPr lang="sr-Latn-CS" altLang="sr-Latn-RS" b="1" smtClean="0"/>
          </a:p>
        </p:txBody>
      </p:sp>
    </p:spTree>
    <p:extLst>
      <p:ext uri="{BB962C8B-B14F-4D97-AF65-F5344CB8AC3E}">
        <p14:creationId xmlns:p14="http://schemas.microsoft.com/office/powerpoint/2010/main" val="687244731"/>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 altLang="sr-Latn-RS" u="sng" dirty="0" smtClean="0">
                <a:solidFill>
                  <a:schemeClr val="tx1"/>
                </a:solidFill>
              </a:rPr>
              <a:t>TREATMENT</a:t>
            </a:r>
          </a:p>
        </p:txBody>
      </p:sp>
      <p:sp>
        <p:nvSpPr>
          <p:cNvPr id="13315" name="Rectangle 3"/>
          <p:cNvSpPr>
            <a:spLocks noGrp="1" noChangeArrowheads="1"/>
          </p:cNvSpPr>
          <p:nvPr>
            <p:ph type="body" idx="1"/>
          </p:nvPr>
        </p:nvSpPr>
        <p:spPr/>
        <p:txBody>
          <a:bodyPr/>
          <a:lstStyle/>
          <a:p>
            <a:r>
              <a:rPr lang="en" altLang="sr-Latn-RS" sz="2800" dirty="0" smtClean="0">
                <a:solidFill>
                  <a:srgbClr val="FF0000"/>
                </a:solidFill>
              </a:rPr>
              <a:t>Treatment of the underlying disease</a:t>
            </a:r>
          </a:p>
          <a:p>
            <a:pPr>
              <a:buFontTx/>
              <a:buNone/>
            </a:pPr>
            <a:endParaRPr lang="en" altLang="sr-Latn-RS" sz="2800" dirty="0" smtClean="0"/>
          </a:p>
          <a:p>
            <a:r>
              <a:rPr lang="en" altLang="sr-Latn-RS" sz="2800" dirty="0" smtClean="0"/>
              <a:t>Transfusions of deplasmatized erythrocytes in </a:t>
            </a:r>
            <a:r>
              <a:rPr lang="en" altLang="sr-Latn-RS" sz="2800" u="sng" dirty="0" smtClean="0"/>
              <a:t>the defined indication area </a:t>
            </a:r>
            <a:r>
              <a:rPr lang="en" altLang="sr-Latn-RS" sz="2800" dirty="0" smtClean="0"/>
              <a:t>(Hb level less than 70g/l )</a:t>
            </a:r>
          </a:p>
          <a:p>
            <a:pPr>
              <a:buFontTx/>
              <a:buNone/>
            </a:pPr>
            <a:endParaRPr lang="sr-Cyrl-CS" altLang="sr-Latn-RS" sz="2800" dirty="0" smtClean="0"/>
          </a:p>
        </p:txBody>
      </p:sp>
    </p:spTree>
    <p:extLst>
      <p:ext uri="{BB962C8B-B14F-4D97-AF65-F5344CB8AC3E}">
        <p14:creationId xmlns:p14="http://schemas.microsoft.com/office/powerpoint/2010/main" val="1865477924"/>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 altLang="sr-Latn-RS" smtClean="0">
                <a:solidFill>
                  <a:schemeClr val="tx1"/>
                </a:solidFill>
              </a:rPr>
              <a:t>ERYTHROPOETIN</a:t>
            </a:r>
          </a:p>
        </p:txBody>
      </p:sp>
      <p:sp>
        <p:nvSpPr>
          <p:cNvPr id="14339" name="Rectangle 3"/>
          <p:cNvSpPr>
            <a:spLocks noGrp="1" noChangeArrowheads="1"/>
          </p:cNvSpPr>
          <p:nvPr>
            <p:ph type="body" idx="1"/>
          </p:nvPr>
        </p:nvSpPr>
        <p:spPr/>
        <p:txBody>
          <a:bodyPr/>
          <a:lstStyle/>
          <a:p>
            <a:r>
              <a:rPr lang="en" altLang="sr-Latn-RS" sz="2800" smtClean="0"/>
              <a:t>Treatment of anemia with erythropoietins effectively increases the level of Hb and leads to an improvement in the quality of life of patients with malignant diseases</a:t>
            </a:r>
            <a:endParaRPr lang="sr-Latn-CS" altLang="sr-Latn-RS" sz="2800" smtClean="0"/>
          </a:p>
          <a:p>
            <a:pPr>
              <a:buFontTx/>
              <a:buNone/>
            </a:pPr>
            <a:endParaRPr lang="sr-Latn-CS" altLang="sr-Latn-RS" sz="2800" b="1" smtClean="0"/>
          </a:p>
        </p:txBody>
      </p:sp>
    </p:spTree>
    <p:extLst>
      <p:ext uri="{BB962C8B-B14F-4D97-AF65-F5344CB8AC3E}">
        <p14:creationId xmlns:p14="http://schemas.microsoft.com/office/powerpoint/2010/main" val="3946532609"/>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 altLang="sr-Latn-RS" smtClean="0">
                <a:solidFill>
                  <a:schemeClr val="tx1"/>
                </a:solidFill>
              </a:rPr>
              <a:t>THERAPEUTIC GOALS</a:t>
            </a:r>
          </a:p>
        </p:txBody>
      </p:sp>
      <p:sp>
        <p:nvSpPr>
          <p:cNvPr id="15363" name="Rectangle 3"/>
          <p:cNvSpPr>
            <a:spLocks noGrp="1" noChangeArrowheads="1"/>
          </p:cNvSpPr>
          <p:nvPr>
            <p:ph type="body" idx="1"/>
          </p:nvPr>
        </p:nvSpPr>
        <p:spPr>
          <a:xfrm>
            <a:off x="323850" y="2492375"/>
            <a:ext cx="8207375" cy="4114800"/>
          </a:xfrm>
        </p:spPr>
        <p:txBody>
          <a:bodyPr/>
          <a:lstStyle/>
          <a:p>
            <a:r>
              <a:rPr lang="sr-Latn-RS" altLang="sr-Latn-RS" sz="2800" b="1" dirty="0" smtClean="0"/>
              <a:t>To</a:t>
            </a:r>
            <a:r>
              <a:rPr lang="en" altLang="sr-Latn-RS" sz="2800" b="1" dirty="0" smtClean="0"/>
              <a:t> ensure a stable hemoglobin level</a:t>
            </a:r>
            <a:endParaRPr lang="sr-Latn-CS" altLang="sr-Latn-RS" sz="2800" b="1" dirty="0" smtClean="0"/>
          </a:p>
          <a:p>
            <a:r>
              <a:rPr lang="en" altLang="sr-Latn-RS" sz="2800" b="1" dirty="0" smtClean="0"/>
              <a:t>reduce the need for blood transfusions</a:t>
            </a:r>
            <a:endParaRPr lang="sr-Latn-CS" altLang="sr-Latn-RS" sz="2800" b="1" dirty="0" smtClean="0"/>
          </a:p>
          <a:p>
            <a:r>
              <a:rPr lang="en" altLang="sr-Latn-RS" sz="2800" b="1" dirty="0" smtClean="0"/>
              <a:t>improve the patient's quality of life</a:t>
            </a:r>
            <a:endParaRPr lang="sr-Latn-CS" altLang="sr-Latn-RS" sz="2800" b="1" dirty="0" smtClean="0"/>
          </a:p>
          <a:p>
            <a:endParaRPr lang="sr-Latn-CS" altLang="sr-Latn-RS" sz="2800" b="1" dirty="0" smtClean="0"/>
          </a:p>
        </p:txBody>
      </p:sp>
    </p:spTree>
    <p:extLst>
      <p:ext uri="{BB962C8B-B14F-4D97-AF65-F5344CB8AC3E}">
        <p14:creationId xmlns:p14="http://schemas.microsoft.com/office/powerpoint/2010/main" val="3348055654"/>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noFill/>
        </p:spPr>
        <p:txBody>
          <a:bodyPr/>
          <a:lstStyle/>
          <a:p>
            <a:pPr algn="ctr">
              <a:buFontTx/>
              <a:buNone/>
            </a:pPr>
            <a:r>
              <a:rPr lang="en" altLang="sr-Latn-RS" b="1" u="sng" smtClean="0"/>
              <a:t>CAUTION</a:t>
            </a:r>
          </a:p>
          <a:p>
            <a:pPr algn="ctr"/>
            <a:endParaRPr lang="sr-Cyrl-CS" altLang="sr-Latn-RS" b="1" u="sng" smtClean="0">
              <a:solidFill>
                <a:srgbClr val="FF0000"/>
              </a:solidFill>
            </a:endParaRPr>
          </a:p>
          <a:p>
            <a:pPr algn="ctr"/>
            <a:r>
              <a:rPr lang="en" altLang="sr-Latn-RS" b="1" u="sng" smtClean="0"/>
              <a:t>THROMBOEMBOLIC COMPLICATIONS!!!</a:t>
            </a:r>
          </a:p>
        </p:txBody>
      </p:sp>
    </p:spTree>
    <p:extLst>
      <p:ext uri="{BB962C8B-B14F-4D97-AF65-F5344CB8AC3E}">
        <p14:creationId xmlns:p14="http://schemas.microsoft.com/office/powerpoint/2010/main" val="499961452"/>
      </p:ext>
    </p:extLst>
  </p:cSld>
  <p:clrMapOvr>
    <a:masterClrMapping/>
  </p:clrMapOvr>
  <p:transition spd="slow">
    <p:rand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p:txBody>
          <a:bodyPr/>
          <a:lstStyle/>
          <a:p>
            <a:r>
              <a:rPr lang="en" altLang="sr-Latn-RS" smtClean="0"/>
              <a:t>Therapeutic doses of iron have no effect</a:t>
            </a:r>
          </a:p>
          <a:p>
            <a:endParaRPr lang="sr-Cyrl-CS" altLang="sr-Latn-RS" smtClean="0"/>
          </a:p>
          <a:p>
            <a:r>
              <a:rPr lang="en" altLang="sr-Latn-RS" smtClean="0"/>
              <a:t>Except in the case of blood loss (most often through the digestive and genitourinary tracts) or during EPO therapy in case of accelerated erythrocytopoiesis</a:t>
            </a:r>
          </a:p>
        </p:txBody>
      </p:sp>
    </p:spTree>
    <p:extLst>
      <p:ext uri="{BB962C8B-B14F-4D97-AF65-F5344CB8AC3E}">
        <p14:creationId xmlns:p14="http://schemas.microsoft.com/office/powerpoint/2010/main" val="2172970362"/>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p:cNvSpPr txBox="1">
            <a:spLocks noChangeArrowheads="1"/>
          </p:cNvSpPr>
          <p:nvPr/>
        </p:nvSpPr>
        <p:spPr bwMode="auto">
          <a:xfrm>
            <a:off x="467544" y="2276872"/>
            <a:ext cx="80010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buFontTx/>
              <a:buNone/>
            </a:pPr>
            <a:r>
              <a:rPr lang="sr-Latn-RS" altLang="sr-Latn-RS" sz="6600" b="1" i="1" u="sng" dirty="0" err="1" smtClean="0"/>
              <a:t>Anemia</a:t>
            </a:r>
            <a:r>
              <a:rPr lang="sr-Latn-RS" altLang="sr-Latn-RS" sz="6600" b="1" i="1" u="sng" dirty="0" smtClean="0"/>
              <a:t> in </a:t>
            </a:r>
            <a:r>
              <a:rPr lang="sr-Latn-RS" altLang="sr-Latn-RS" sz="6600" b="1" i="1" u="sng" dirty="0" err="1" smtClean="0"/>
              <a:t>acute</a:t>
            </a:r>
            <a:r>
              <a:rPr lang="sr-Latn-RS" altLang="sr-Latn-RS" sz="6600" b="1" i="1" u="sng" dirty="0" smtClean="0"/>
              <a:t> </a:t>
            </a:r>
            <a:r>
              <a:rPr lang="sr-Latn-RS" altLang="sr-Latn-RS" sz="6600" b="1" i="1" u="sng" dirty="0" err="1" smtClean="0"/>
              <a:t>blood</a:t>
            </a:r>
            <a:r>
              <a:rPr lang="sr-Latn-RS" altLang="sr-Latn-RS" sz="6600" b="1" i="1" u="sng" dirty="0" smtClean="0"/>
              <a:t> </a:t>
            </a:r>
            <a:r>
              <a:rPr lang="sr-Latn-RS" altLang="sr-Latn-RS" sz="6600" b="1" i="1" u="sng" dirty="0" err="1" smtClean="0"/>
              <a:t>loss</a:t>
            </a:r>
            <a:endParaRPr lang="en-US" altLang="sr-Latn-RS" sz="6600" b="1" i="1" u="sng" dirty="0" smtClean="0"/>
          </a:p>
          <a:p>
            <a:pPr algn="ctr">
              <a:buFontTx/>
              <a:buNone/>
            </a:pPr>
            <a:endParaRPr lang="sr-Cyrl-CS" altLang="sr-Latn-RS" sz="6600" b="1" dirty="0"/>
          </a:p>
        </p:txBody>
      </p:sp>
    </p:spTree>
    <p:extLst>
      <p:ext uri="{BB962C8B-B14F-4D97-AF65-F5344CB8AC3E}">
        <p14:creationId xmlns:p14="http://schemas.microsoft.com/office/powerpoint/2010/main" val="4120315647"/>
      </p:ext>
    </p:extLst>
  </p:cSld>
  <p:clrMapOvr>
    <a:masterClrMapping/>
  </p:clrMapOvr>
  <p:transition spd="med">
    <p:circl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1340768"/>
            <a:ext cx="8229600" cy="5472782"/>
          </a:xfrm>
        </p:spPr>
        <p:txBody>
          <a:bodyPr/>
          <a:lstStyle/>
          <a:p>
            <a:r>
              <a:rPr lang="sr-Latn-RS" dirty="0" err="1" smtClean="0"/>
              <a:t>Anemia</a:t>
            </a:r>
            <a:r>
              <a:rPr lang="sr-Latn-RS" dirty="0" smtClean="0"/>
              <a:t> in </a:t>
            </a:r>
            <a:r>
              <a:rPr lang="sr-Latn-RS" dirty="0" err="1" smtClean="0"/>
              <a:t>acute</a:t>
            </a:r>
            <a:r>
              <a:rPr lang="sr-Latn-RS" dirty="0" smtClean="0"/>
              <a:t> </a:t>
            </a:r>
            <a:r>
              <a:rPr lang="sr-Latn-RS" dirty="0" err="1" smtClean="0"/>
              <a:t>blood</a:t>
            </a:r>
            <a:r>
              <a:rPr lang="sr-Latn-RS" dirty="0" smtClean="0"/>
              <a:t> </a:t>
            </a:r>
            <a:r>
              <a:rPr lang="sr-Latn-RS" dirty="0" err="1" smtClean="0"/>
              <a:t>loss</a:t>
            </a:r>
            <a:r>
              <a:rPr lang="sr-Latn-RS" dirty="0" smtClean="0"/>
              <a:t> is a </a:t>
            </a:r>
            <a:r>
              <a:rPr lang="sr-Latn-RS" dirty="0" err="1" smtClean="0"/>
              <a:t>specific</a:t>
            </a:r>
            <a:r>
              <a:rPr lang="sr-Latn-RS" dirty="0" smtClean="0"/>
              <a:t> </a:t>
            </a:r>
            <a:r>
              <a:rPr lang="sr-Latn-RS" dirty="0" err="1" smtClean="0"/>
              <a:t>entity</a:t>
            </a:r>
            <a:r>
              <a:rPr lang="sr-Latn-RS" dirty="0" smtClean="0"/>
              <a:t>. </a:t>
            </a:r>
            <a:r>
              <a:rPr lang="sr-Latn-RS" dirty="0" err="1" smtClean="0"/>
              <a:t>It</a:t>
            </a:r>
            <a:r>
              <a:rPr lang="sr-Latn-RS" dirty="0" smtClean="0"/>
              <a:t> </a:t>
            </a:r>
            <a:r>
              <a:rPr lang="sr-Latn-RS" dirty="0" err="1" smtClean="0"/>
              <a:t>ussualy</a:t>
            </a:r>
            <a:r>
              <a:rPr lang="sr-Latn-RS" dirty="0" smtClean="0"/>
              <a:t> </a:t>
            </a:r>
            <a:r>
              <a:rPr lang="sr-Latn-RS" dirty="0" err="1" smtClean="0"/>
              <a:t>develops</a:t>
            </a:r>
            <a:r>
              <a:rPr lang="sr-Latn-RS" dirty="0" smtClean="0"/>
              <a:t> </a:t>
            </a:r>
            <a:r>
              <a:rPr lang="sr-Latn-RS" dirty="0" err="1" smtClean="0"/>
              <a:t>fast</a:t>
            </a:r>
            <a:r>
              <a:rPr lang="sr-Latn-RS" dirty="0" smtClean="0"/>
              <a:t>, </a:t>
            </a:r>
            <a:r>
              <a:rPr lang="sr-Latn-RS" dirty="0" err="1" smtClean="0"/>
              <a:t>and</a:t>
            </a:r>
            <a:r>
              <a:rPr lang="sr-Latn-RS" dirty="0" smtClean="0"/>
              <a:t> hemoglobin </a:t>
            </a:r>
            <a:r>
              <a:rPr lang="sr-Latn-RS" dirty="0" err="1" smtClean="0"/>
              <a:t>level</a:t>
            </a:r>
            <a:r>
              <a:rPr lang="sr-Latn-RS" dirty="0" smtClean="0"/>
              <a:t> </a:t>
            </a:r>
            <a:r>
              <a:rPr lang="sr-Latn-RS" dirty="0" err="1" smtClean="0"/>
              <a:t>refers</a:t>
            </a:r>
            <a:r>
              <a:rPr lang="sr-Latn-RS" dirty="0" smtClean="0"/>
              <a:t> to </a:t>
            </a:r>
            <a:r>
              <a:rPr lang="sr-Latn-RS" dirty="0" err="1" smtClean="0"/>
              <a:t>the</a:t>
            </a:r>
            <a:r>
              <a:rPr lang="sr-Latn-RS" dirty="0" smtClean="0"/>
              <a:t> </a:t>
            </a:r>
            <a:r>
              <a:rPr lang="sr-Latn-RS" dirty="0" err="1" smtClean="0"/>
              <a:t>blood</a:t>
            </a:r>
            <a:r>
              <a:rPr lang="sr-Latn-RS" dirty="0" smtClean="0"/>
              <a:t> </a:t>
            </a:r>
            <a:r>
              <a:rPr lang="sr-Latn-RS" dirty="0" err="1" smtClean="0"/>
              <a:t>loss</a:t>
            </a:r>
            <a:r>
              <a:rPr lang="sr-Latn-RS" dirty="0" smtClean="0"/>
              <a:t> </a:t>
            </a:r>
            <a:r>
              <a:rPr lang="sr-Latn-RS" dirty="0" err="1" smtClean="0"/>
              <a:t>amount</a:t>
            </a:r>
            <a:r>
              <a:rPr lang="sr-Latn-RS" dirty="0" smtClean="0"/>
              <a:t>.</a:t>
            </a:r>
          </a:p>
          <a:p>
            <a:r>
              <a:rPr lang="sr-Latn-RS" dirty="0" err="1" smtClean="0"/>
              <a:t>According</a:t>
            </a:r>
            <a:r>
              <a:rPr lang="sr-Latn-RS" dirty="0" smtClean="0"/>
              <a:t> to </a:t>
            </a:r>
            <a:r>
              <a:rPr lang="sr-Latn-RS" dirty="0" err="1" smtClean="0"/>
              <a:t>the</a:t>
            </a:r>
            <a:r>
              <a:rPr lang="sr-Latn-RS" dirty="0" smtClean="0"/>
              <a:t> CBC </a:t>
            </a:r>
            <a:r>
              <a:rPr lang="sr-Latn-RS" dirty="0" err="1" smtClean="0"/>
              <a:t>parameters</a:t>
            </a:r>
            <a:r>
              <a:rPr lang="sr-Latn-RS" dirty="0" smtClean="0"/>
              <a:t>, </a:t>
            </a:r>
            <a:r>
              <a:rPr lang="sr-Latn-RS" dirty="0" err="1" smtClean="0"/>
              <a:t>it</a:t>
            </a:r>
            <a:r>
              <a:rPr lang="sr-Latn-RS" dirty="0" smtClean="0"/>
              <a:t> is </a:t>
            </a:r>
            <a:r>
              <a:rPr lang="sr-Latn-RS" dirty="0" err="1" smtClean="0">
                <a:solidFill>
                  <a:srgbClr val="FF0000"/>
                </a:solidFill>
              </a:rPr>
              <a:t>normocytic</a:t>
            </a:r>
            <a:r>
              <a:rPr lang="sr-Latn-RS" dirty="0" smtClean="0">
                <a:solidFill>
                  <a:srgbClr val="FF0000"/>
                </a:solidFill>
              </a:rPr>
              <a:t>, </a:t>
            </a:r>
            <a:r>
              <a:rPr lang="sr-Latn-RS" dirty="0" err="1" smtClean="0">
                <a:solidFill>
                  <a:srgbClr val="FF0000"/>
                </a:solidFill>
              </a:rPr>
              <a:t>normochromic</a:t>
            </a:r>
            <a:r>
              <a:rPr lang="sr-Latn-RS" dirty="0" smtClean="0"/>
              <a:t>, </a:t>
            </a:r>
            <a:r>
              <a:rPr lang="sr-Latn-RS" dirty="0" err="1" smtClean="0"/>
              <a:t>without</a:t>
            </a:r>
            <a:r>
              <a:rPr lang="sr-Latn-RS" dirty="0" smtClean="0"/>
              <a:t> </a:t>
            </a:r>
            <a:r>
              <a:rPr lang="sr-Latn-RS" dirty="0" err="1" smtClean="0"/>
              <a:t>any</a:t>
            </a:r>
            <a:r>
              <a:rPr lang="sr-Latn-RS" dirty="0" smtClean="0"/>
              <a:t> </a:t>
            </a:r>
            <a:r>
              <a:rPr lang="sr-Latn-RS" dirty="0" err="1" smtClean="0"/>
              <a:t>other</a:t>
            </a:r>
            <a:r>
              <a:rPr lang="sr-Latn-RS" dirty="0" smtClean="0"/>
              <a:t> </a:t>
            </a:r>
            <a:r>
              <a:rPr lang="sr-Latn-RS" dirty="0" err="1" smtClean="0"/>
              <a:t>changes</a:t>
            </a:r>
            <a:r>
              <a:rPr lang="sr-Latn-RS" dirty="0" smtClean="0"/>
              <a:t> in </a:t>
            </a:r>
            <a:r>
              <a:rPr lang="sr-Latn-RS" dirty="0" err="1" smtClean="0"/>
              <a:t>the</a:t>
            </a:r>
            <a:r>
              <a:rPr lang="sr-Latn-RS" dirty="0" smtClean="0"/>
              <a:t> </a:t>
            </a:r>
            <a:r>
              <a:rPr lang="sr-Latn-RS" dirty="0" err="1" smtClean="0"/>
              <a:t>iron</a:t>
            </a:r>
            <a:r>
              <a:rPr lang="sr-Latn-RS" dirty="0" smtClean="0"/>
              <a:t> </a:t>
            </a:r>
            <a:r>
              <a:rPr lang="sr-Latn-RS" dirty="0" err="1" smtClean="0"/>
              <a:t>biochemistry</a:t>
            </a:r>
            <a:r>
              <a:rPr lang="sr-Latn-RS" dirty="0" smtClean="0"/>
              <a:t>.</a:t>
            </a:r>
            <a:endParaRPr lang="sr-Latn-RS" dirty="0"/>
          </a:p>
        </p:txBody>
      </p:sp>
    </p:spTree>
    <p:extLst>
      <p:ext uri="{BB962C8B-B14F-4D97-AF65-F5344CB8AC3E}">
        <p14:creationId xmlns:p14="http://schemas.microsoft.com/office/powerpoint/2010/main" val="19185085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539552" y="1700808"/>
            <a:ext cx="8229600" cy="4525962"/>
          </a:xfrm>
        </p:spPr>
        <p:txBody>
          <a:bodyPr/>
          <a:lstStyle/>
          <a:p>
            <a:r>
              <a:rPr lang="sr-Latn-RS" dirty="0" err="1" smtClean="0"/>
              <a:t>According</a:t>
            </a:r>
            <a:r>
              <a:rPr lang="sr-Latn-RS" dirty="0" smtClean="0"/>
              <a:t> to </a:t>
            </a:r>
            <a:r>
              <a:rPr lang="sr-Latn-RS" dirty="0" err="1" smtClean="0"/>
              <a:t>the</a:t>
            </a:r>
            <a:r>
              <a:rPr lang="sr-Latn-RS" dirty="0" smtClean="0"/>
              <a:t> </a:t>
            </a:r>
            <a:r>
              <a:rPr lang="sr-Latn-RS" dirty="0" err="1" smtClean="0"/>
              <a:t>signs</a:t>
            </a:r>
            <a:r>
              <a:rPr lang="sr-Latn-RS" dirty="0" smtClean="0"/>
              <a:t> </a:t>
            </a:r>
            <a:r>
              <a:rPr lang="sr-Latn-RS" dirty="0" err="1" smtClean="0"/>
              <a:t>and</a:t>
            </a:r>
            <a:r>
              <a:rPr lang="sr-Latn-RS" dirty="0" smtClean="0"/>
              <a:t> </a:t>
            </a:r>
            <a:r>
              <a:rPr lang="sr-Latn-RS" dirty="0" err="1" smtClean="0"/>
              <a:t>sympthoms</a:t>
            </a:r>
            <a:r>
              <a:rPr lang="sr-Latn-RS" dirty="0" smtClean="0"/>
              <a:t>, </a:t>
            </a:r>
            <a:r>
              <a:rPr lang="sr-Latn-RS" dirty="0" err="1" smtClean="0"/>
              <a:t>we</a:t>
            </a:r>
            <a:r>
              <a:rPr lang="sr-Latn-RS" dirty="0" smtClean="0"/>
              <a:t> </a:t>
            </a:r>
            <a:r>
              <a:rPr lang="sr-Latn-RS" dirty="0" err="1" smtClean="0"/>
              <a:t>ussualy</a:t>
            </a:r>
            <a:r>
              <a:rPr lang="sr-Latn-RS" dirty="0" smtClean="0"/>
              <a:t> </a:t>
            </a:r>
            <a:r>
              <a:rPr lang="sr-Latn-RS" dirty="0" err="1" smtClean="0"/>
              <a:t>have</a:t>
            </a:r>
            <a:r>
              <a:rPr lang="sr-Latn-RS" dirty="0" smtClean="0"/>
              <a:t> </a:t>
            </a:r>
            <a:r>
              <a:rPr lang="sr-Latn-RS" dirty="0" err="1" smtClean="0"/>
              <a:t>signs</a:t>
            </a:r>
            <a:r>
              <a:rPr lang="sr-Latn-RS" dirty="0" smtClean="0"/>
              <a:t> </a:t>
            </a:r>
            <a:r>
              <a:rPr lang="sr-Latn-RS" dirty="0" err="1" smtClean="0"/>
              <a:t>and</a:t>
            </a:r>
            <a:r>
              <a:rPr lang="sr-Latn-RS" dirty="0" smtClean="0"/>
              <a:t> </a:t>
            </a:r>
            <a:r>
              <a:rPr lang="sr-Latn-RS" dirty="0" err="1" smtClean="0"/>
              <a:t>symphtoms</a:t>
            </a:r>
            <a:r>
              <a:rPr lang="sr-Latn-RS" dirty="0" smtClean="0"/>
              <a:t> </a:t>
            </a:r>
            <a:r>
              <a:rPr lang="sr-Latn-RS" dirty="0" err="1" smtClean="0"/>
              <a:t>of</a:t>
            </a:r>
            <a:r>
              <a:rPr lang="sr-Latn-RS" dirty="0" smtClean="0"/>
              <a:t> </a:t>
            </a:r>
            <a:r>
              <a:rPr lang="sr-Latn-RS" dirty="0" err="1" smtClean="0"/>
              <a:t>the</a:t>
            </a:r>
            <a:r>
              <a:rPr lang="sr-Latn-RS" dirty="0" smtClean="0"/>
              <a:t> organ </a:t>
            </a:r>
            <a:r>
              <a:rPr lang="sr-Latn-RS" dirty="0" err="1" smtClean="0"/>
              <a:t>system</a:t>
            </a:r>
            <a:r>
              <a:rPr lang="sr-Latn-RS" dirty="0" smtClean="0"/>
              <a:t> </a:t>
            </a:r>
            <a:r>
              <a:rPr lang="sr-Latn-RS" dirty="0" err="1" smtClean="0"/>
              <a:t>where</a:t>
            </a:r>
            <a:r>
              <a:rPr lang="sr-Latn-RS" dirty="0" smtClean="0"/>
              <a:t> </a:t>
            </a:r>
            <a:r>
              <a:rPr lang="sr-Latn-RS" dirty="0" err="1" smtClean="0"/>
              <a:t>the</a:t>
            </a:r>
            <a:r>
              <a:rPr lang="sr-Latn-RS" dirty="0" smtClean="0"/>
              <a:t> </a:t>
            </a:r>
            <a:r>
              <a:rPr lang="sr-Latn-RS" dirty="0" err="1" smtClean="0"/>
              <a:t>blood</a:t>
            </a:r>
            <a:r>
              <a:rPr lang="sr-Latn-RS" dirty="0" smtClean="0"/>
              <a:t> </a:t>
            </a:r>
            <a:r>
              <a:rPr lang="sr-Latn-RS" dirty="0" err="1" smtClean="0"/>
              <a:t>loss</a:t>
            </a:r>
            <a:r>
              <a:rPr lang="sr-Latn-RS" dirty="0" smtClean="0"/>
              <a:t> is </a:t>
            </a:r>
            <a:r>
              <a:rPr lang="sr-Latn-RS" dirty="0" err="1" smtClean="0"/>
              <a:t>coming</a:t>
            </a:r>
            <a:r>
              <a:rPr lang="sr-Latn-RS" dirty="0" smtClean="0"/>
              <a:t> from.</a:t>
            </a:r>
          </a:p>
          <a:p>
            <a:r>
              <a:rPr lang="sr-Latn-RS" dirty="0" err="1" smtClean="0"/>
              <a:t>If</a:t>
            </a:r>
            <a:r>
              <a:rPr lang="sr-Latn-RS" dirty="0" smtClean="0"/>
              <a:t> </a:t>
            </a:r>
            <a:r>
              <a:rPr lang="sr-Latn-RS" dirty="0" err="1" smtClean="0"/>
              <a:t>the</a:t>
            </a:r>
            <a:r>
              <a:rPr lang="sr-Latn-RS" dirty="0" smtClean="0"/>
              <a:t> </a:t>
            </a:r>
            <a:r>
              <a:rPr lang="sr-Latn-RS" dirty="0" err="1" smtClean="0"/>
              <a:t>blood</a:t>
            </a:r>
            <a:r>
              <a:rPr lang="sr-Latn-RS" dirty="0" smtClean="0"/>
              <a:t> </a:t>
            </a:r>
            <a:r>
              <a:rPr lang="sr-Latn-RS" dirty="0" err="1" smtClean="0"/>
              <a:t>loss</a:t>
            </a:r>
            <a:r>
              <a:rPr lang="sr-Latn-RS" dirty="0" smtClean="0"/>
              <a:t> is </a:t>
            </a:r>
            <a:r>
              <a:rPr lang="sr-Latn-RS" dirty="0" err="1" smtClean="0"/>
              <a:t>of</a:t>
            </a:r>
            <a:r>
              <a:rPr lang="sr-Latn-RS" dirty="0" smtClean="0"/>
              <a:t> </a:t>
            </a:r>
            <a:r>
              <a:rPr lang="sr-Latn-RS" dirty="0" err="1" smtClean="0"/>
              <a:t>large</a:t>
            </a:r>
            <a:r>
              <a:rPr lang="sr-Latn-RS" dirty="0" smtClean="0"/>
              <a:t> </a:t>
            </a:r>
            <a:r>
              <a:rPr lang="sr-Latn-RS" dirty="0" err="1" smtClean="0"/>
              <a:t>amount</a:t>
            </a:r>
            <a:r>
              <a:rPr lang="sr-Latn-RS" dirty="0" smtClean="0"/>
              <a:t> </a:t>
            </a:r>
            <a:r>
              <a:rPr lang="sr-Latn-RS" dirty="0" err="1" smtClean="0"/>
              <a:t>and</a:t>
            </a:r>
            <a:r>
              <a:rPr lang="sr-Latn-RS" dirty="0" smtClean="0"/>
              <a:t> in </a:t>
            </a:r>
            <a:r>
              <a:rPr lang="sr-Latn-RS" dirty="0" err="1" smtClean="0"/>
              <a:t>the</a:t>
            </a:r>
            <a:r>
              <a:rPr lang="sr-Latn-RS" dirty="0" smtClean="0"/>
              <a:t> </a:t>
            </a:r>
            <a:r>
              <a:rPr lang="sr-Latn-RS" dirty="0" err="1" smtClean="0"/>
              <a:t>short</a:t>
            </a:r>
            <a:r>
              <a:rPr lang="sr-Latn-RS" dirty="0" smtClean="0"/>
              <a:t> time period, </a:t>
            </a:r>
            <a:r>
              <a:rPr lang="sr-Latn-RS" dirty="0" err="1" smtClean="0"/>
              <a:t>patient</a:t>
            </a:r>
            <a:r>
              <a:rPr lang="sr-Latn-RS" dirty="0" smtClean="0"/>
              <a:t> </a:t>
            </a:r>
            <a:r>
              <a:rPr lang="sr-Latn-RS" dirty="0" err="1" smtClean="0"/>
              <a:t>may</a:t>
            </a:r>
            <a:r>
              <a:rPr lang="sr-Latn-RS" dirty="0" smtClean="0"/>
              <a:t> </a:t>
            </a:r>
            <a:r>
              <a:rPr lang="sr-Latn-RS" dirty="0" err="1" smtClean="0"/>
              <a:t>develop</a:t>
            </a:r>
            <a:r>
              <a:rPr lang="sr-Latn-RS" dirty="0" smtClean="0"/>
              <a:t> </a:t>
            </a:r>
            <a:r>
              <a:rPr lang="sr-Latn-RS" dirty="0" err="1" smtClean="0"/>
              <a:t>sympthoms</a:t>
            </a:r>
            <a:r>
              <a:rPr lang="sr-Latn-RS" dirty="0" smtClean="0"/>
              <a:t> </a:t>
            </a:r>
            <a:r>
              <a:rPr lang="sr-Latn-RS" dirty="0" err="1" smtClean="0"/>
              <a:t>and</a:t>
            </a:r>
            <a:r>
              <a:rPr lang="sr-Latn-RS" dirty="0" smtClean="0"/>
              <a:t> </a:t>
            </a:r>
            <a:r>
              <a:rPr lang="sr-Latn-RS" dirty="0" err="1" smtClean="0"/>
              <a:t>signs</a:t>
            </a:r>
            <a:r>
              <a:rPr lang="sr-Latn-RS" dirty="0" smtClean="0"/>
              <a:t> </a:t>
            </a:r>
            <a:r>
              <a:rPr lang="sr-Latn-RS" dirty="0" err="1" smtClean="0"/>
              <a:t>of</a:t>
            </a:r>
            <a:r>
              <a:rPr lang="sr-Latn-RS" dirty="0" smtClean="0"/>
              <a:t> </a:t>
            </a:r>
            <a:r>
              <a:rPr lang="sr-Latn-RS" dirty="0" err="1" smtClean="0"/>
              <a:t>the</a:t>
            </a:r>
            <a:r>
              <a:rPr lang="sr-Latn-RS" dirty="0" smtClean="0"/>
              <a:t> </a:t>
            </a:r>
            <a:r>
              <a:rPr lang="sr-Latn-RS" dirty="0" err="1" smtClean="0">
                <a:solidFill>
                  <a:srgbClr val="FF0000"/>
                </a:solidFill>
              </a:rPr>
              <a:t>hemorragic</a:t>
            </a:r>
            <a:r>
              <a:rPr lang="sr-Latn-RS" dirty="0" smtClean="0">
                <a:solidFill>
                  <a:srgbClr val="FF0000"/>
                </a:solidFill>
              </a:rPr>
              <a:t> </a:t>
            </a:r>
            <a:r>
              <a:rPr lang="sr-Latn-RS" dirty="0" err="1" smtClean="0">
                <a:solidFill>
                  <a:srgbClr val="FF0000"/>
                </a:solidFill>
              </a:rPr>
              <a:t>shock</a:t>
            </a:r>
            <a:r>
              <a:rPr lang="sr-Latn-RS" dirty="0" smtClean="0">
                <a:solidFill>
                  <a:srgbClr val="FF0000"/>
                </a:solidFill>
              </a:rPr>
              <a:t>.</a:t>
            </a:r>
            <a:endParaRPr lang="sr-Latn-RS" dirty="0">
              <a:solidFill>
                <a:srgbClr val="FF0000"/>
              </a:solidFill>
            </a:endParaRPr>
          </a:p>
        </p:txBody>
      </p:sp>
    </p:spTree>
    <p:extLst>
      <p:ext uri="{BB962C8B-B14F-4D97-AF65-F5344CB8AC3E}">
        <p14:creationId xmlns:p14="http://schemas.microsoft.com/office/powerpoint/2010/main" val="2764372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1268760"/>
            <a:ext cx="8229600" cy="638770"/>
          </a:xfrm>
        </p:spPr>
        <p:txBody>
          <a:bodyPr/>
          <a:lstStyle/>
          <a:p>
            <a:r>
              <a:rPr lang="sr-Latn-RS" dirty="0"/>
              <a:t>Disturbed </a:t>
            </a:r>
            <a:r>
              <a:rPr lang="sr-Latn-RS" dirty="0" err="1" smtClean="0"/>
              <a:t>erithropoesis</a:t>
            </a:r>
            <a:r>
              <a:rPr lang="sr-Latn-RS" dirty="0"/>
              <a:t/>
            </a:r>
            <a:br>
              <a:rPr lang="sr-Latn-RS" dirty="0"/>
            </a:br>
            <a:endParaRPr lang="sr-Latn-RS" dirty="0"/>
          </a:p>
        </p:txBody>
      </p:sp>
      <p:sp>
        <p:nvSpPr>
          <p:cNvPr id="4" name="Rectangle 1"/>
          <p:cNvSpPr>
            <a:spLocks noGrp="1" noChangeArrowheads="1"/>
          </p:cNvSpPr>
          <p:nvPr>
            <p:ph idx="1"/>
          </p:nvPr>
        </p:nvSpPr>
        <p:spPr bwMode="auto">
          <a:xfrm>
            <a:off x="174161" y="1772816"/>
            <a:ext cx="8795678" cy="492315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 rIns="0" bIns="-1587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100" b="0" i="0" u="none" strike="noStrike" cap="none" normalizeH="0" baseline="0" dirty="0" err="1" smtClean="0">
                <a:ln>
                  <a:noFill/>
                </a:ln>
                <a:solidFill>
                  <a:srgbClr val="00B050"/>
                </a:solidFill>
                <a:effectLst/>
                <a:latin typeface="inherit"/>
              </a:rPr>
              <a:t>Stem</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cell</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reproduction</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and</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differentiation</a:t>
            </a:r>
            <a:r>
              <a:rPr kumimoji="0" lang="sr-Latn-RS" altLang="sr-Latn-RS" sz="2100" b="0" i="0" u="none" strike="noStrike" cap="none" normalizeH="0" baseline="0" dirty="0" smtClean="0">
                <a:ln>
                  <a:noFill/>
                </a:ln>
                <a:solidFill>
                  <a:srgbClr val="00B050"/>
                </a:solidFill>
                <a:effectLst/>
                <a:latin typeface="inherit"/>
              </a:rPr>
              <a:t> disorder: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100" b="0" i="0" u="none" strike="noStrike" cap="none" normalizeH="0" baseline="0" dirty="0" err="1" smtClean="0">
                <a:ln>
                  <a:noFill/>
                </a:ln>
                <a:solidFill>
                  <a:srgbClr val="202124"/>
                </a:solidFill>
                <a:effectLst/>
                <a:latin typeface="inherit"/>
              </a:rPr>
              <a:t>aplastic</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anemia</a:t>
            </a:r>
            <a:r>
              <a:rPr kumimoji="0" lang="sr-Latn-RS" altLang="sr-Latn-RS" sz="2100" b="0" i="0" u="none" strike="noStrike" cap="none" normalizeH="0" baseline="0" dirty="0" smtClean="0">
                <a:ln>
                  <a:noFill/>
                </a:ln>
                <a:solidFill>
                  <a:srgbClr val="202124"/>
                </a:solidFill>
                <a:effectLst/>
                <a:latin typeface="inherit"/>
              </a:rPr>
              <a:t>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100" b="0" i="0" u="none" strike="noStrike" cap="none" normalizeH="0" baseline="0" dirty="0" smtClean="0">
                <a:ln>
                  <a:noFill/>
                </a:ln>
                <a:solidFill>
                  <a:srgbClr val="202124"/>
                </a:solidFill>
                <a:effectLst/>
                <a:latin typeface="inherit"/>
              </a:rPr>
              <a:t>PNH (</a:t>
            </a:r>
            <a:r>
              <a:rPr kumimoji="0" lang="sr-Latn-RS" altLang="sr-Latn-RS" sz="2100" b="0" i="0" u="none" strike="noStrike" cap="none" normalizeH="0" baseline="0" dirty="0" err="1" smtClean="0">
                <a:ln>
                  <a:noFill/>
                </a:ln>
                <a:solidFill>
                  <a:srgbClr val="202124"/>
                </a:solidFill>
                <a:effectLst/>
                <a:latin typeface="inherit"/>
              </a:rPr>
              <a:t>Paroxysmal</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night</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hemoglobinuria</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and</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others</a:t>
            </a:r>
            <a:r>
              <a:rPr kumimoji="0" lang="sr-Latn-RS" altLang="sr-Latn-RS" sz="2100" b="0" i="0" u="none" strike="noStrike" cap="none" normalizeH="0" baseline="0" dirty="0" smtClean="0">
                <a:ln>
                  <a:noFill/>
                </a:ln>
                <a:solidFill>
                  <a:srgbClr val="202124"/>
                </a:solidFill>
                <a:effectLst/>
                <a:latin typeface="inherit"/>
              </a:rPr>
              <a:t>. </a:t>
            </a:r>
            <a:endParaRPr lang="sr-Latn-RS" altLang="sr-Latn-RS" sz="2100" dirty="0">
              <a:solidFill>
                <a:srgbClr val="202124"/>
              </a:solidFill>
              <a:latin typeface="inherit"/>
            </a:endParaRPr>
          </a:p>
          <a:p>
            <a:pPr marR="0" lvl="0" algn="l" defTabSz="914400" rtl="0" eaLnBrk="0" fontAlgn="base" latinLnBrk="0" hangingPunct="0">
              <a:lnSpc>
                <a:spcPct val="100000"/>
              </a:lnSpc>
              <a:spcBef>
                <a:spcPct val="0"/>
              </a:spcBef>
              <a:spcAft>
                <a:spcPct val="0"/>
              </a:spcAft>
              <a:buClrTx/>
              <a:buSzTx/>
              <a:buFontTx/>
              <a:buChar char="-"/>
              <a:tabLst/>
            </a:pPr>
            <a:endParaRPr kumimoji="0" lang="sr-Latn-RS" altLang="sr-Latn-RS" sz="2100" b="0" i="0" u="none" strike="noStrike" cap="none" normalizeH="0" baseline="0" dirty="0" smtClean="0">
              <a:ln>
                <a:noFill/>
              </a:ln>
              <a:solidFill>
                <a:srgbClr val="202124"/>
              </a:solidFill>
              <a:effectLst/>
              <a:latin typeface="inherit"/>
            </a:endParaRPr>
          </a:p>
          <a:p>
            <a:pPr marL="0" marR="0" lvl="0" indent="0" algn="l" defTabSz="914400" rtl="0" eaLnBrk="0" fontAlgn="base" latinLnBrk="0" hangingPunct="0">
              <a:lnSpc>
                <a:spcPct val="100000"/>
              </a:lnSpc>
              <a:spcBef>
                <a:spcPct val="0"/>
              </a:spcBef>
              <a:spcAft>
                <a:spcPct val="0"/>
              </a:spcAft>
              <a:buClrTx/>
              <a:buSzTx/>
              <a:buNone/>
              <a:tabLst/>
            </a:pPr>
            <a:r>
              <a:rPr kumimoji="0" lang="sr-Latn-RS" altLang="sr-Latn-RS" sz="2100" b="0" i="0" u="none" strike="noStrike" cap="none" normalizeH="0" baseline="0" dirty="0" smtClean="0">
                <a:ln>
                  <a:noFill/>
                </a:ln>
                <a:solidFill>
                  <a:srgbClr val="00B050"/>
                </a:solidFill>
                <a:effectLst/>
                <a:latin typeface="inherit"/>
              </a:rPr>
              <a:t>Disorder </a:t>
            </a:r>
            <a:r>
              <a:rPr kumimoji="0" lang="sr-Latn-RS" altLang="sr-Latn-RS" sz="2100" b="0" i="0" u="none" strike="noStrike" cap="none" normalizeH="0" baseline="0" dirty="0" err="1" smtClean="0">
                <a:ln>
                  <a:noFill/>
                </a:ln>
                <a:solidFill>
                  <a:srgbClr val="00B050"/>
                </a:solidFill>
                <a:effectLst/>
                <a:latin typeface="inherit"/>
              </a:rPr>
              <a:t>of</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reproduction</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and</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differentiation</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of</a:t>
            </a:r>
            <a:r>
              <a:rPr kumimoji="0" lang="sr-Latn-RS" altLang="sr-Latn-RS" sz="2100" b="0" i="0" u="none" strike="noStrike" cap="none" normalizeH="0" baseline="0" dirty="0" smtClean="0">
                <a:ln>
                  <a:noFill/>
                </a:ln>
                <a:solidFill>
                  <a:srgbClr val="00B050"/>
                </a:solidFill>
                <a:effectLst/>
                <a:latin typeface="inherit"/>
              </a:rPr>
              <a:t> </a:t>
            </a:r>
          </a:p>
          <a:p>
            <a:pPr marL="0" marR="0" lvl="0" indent="0" algn="l" defTabSz="914400" rtl="0" eaLnBrk="0" fontAlgn="base" latinLnBrk="0" hangingPunct="0">
              <a:lnSpc>
                <a:spcPct val="100000"/>
              </a:lnSpc>
              <a:spcBef>
                <a:spcPct val="0"/>
              </a:spcBef>
              <a:spcAft>
                <a:spcPct val="0"/>
              </a:spcAft>
              <a:buClrTx/>
              <a:buSzTx/>
              <a:buNone/>
              <a:tabLst/>
            </a:pPr>
            <a:r>
              <a:rPr kumimoji="0" lang="sr-Latn-RS" altLang="sr-Latn-RS" sz="2100" b="0" i="0" u="none" strike="noStrike" cap="none" normalizeH="0" baseline="0" dirty="0" err="1" smtClean="0">
                <a:ln>
                  <a:noFill/>
                </a:ln>
                <a:solidFill>
                  <a:srgbClr val="00B050"/>
                </a:solidFill>
                <a:effectLst/>
                <a:latin typeface="inherit"/>
              </a:rPr>
              <a:t>unipotent</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stem</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cells</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destined</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for</a:t>
            </a:r>
            <a:r>
              <a:rPr kumimoji="0" lang="sr-Latn-RS" altLang="sr-Latn-RS" sz="2100" b="0" i="0" u="none" strike="noStrike" cap="none" normalizeH="0" baseline="0" dirty="0" smtClean="0">
                <a:ln>
                  <a:noFill/>
                </a:ln>
                <a:solidFill>
                  <a:srgbClr val="00B050"/>
                </a:solidFill>
                <a:effectLst/>
                <a:latin typeface="inherit"/>
              </a:rPr>
              <a:t> </a:t>
            </a:r>
            <a:r>
              <a:rPr kumimoji="0" lang="sr-Latn-RS" altLang="sr-Latn-RS" sz="2100" b="0" i="0" u="none" strike="noStrike" cap="none" normalizeH="0" baseline="0" dirty="0" err="1" smtClean="0">
                <a:ln>
                  <a:noFill/>
                </a:ln>
                <a:solidFill>
                  <a:srgbClr val="00B050"/>
                </a:solidFill>
                <a:effectLst/>
                <a:latin typeface="inherit"/>
              </a:rPr>
              <a:t>erythropoiesis</a:t>
            </a:r>
            <a:r>
              <a:rPr kumimoji="0" lang="sr-Latn-RS" altLang="sr-Latn-RS" sz="2100" b="0" i="0" u="none" strike="noStrike" cap="none" normalizeH="0" baseline="0" dirty="0" smtClean="0">
                <a:ln>
                  <a:noFill/>
                </a:ln>
                <a:solidFill>
                  <a:srgbClr val="202124"/>
                </a:solidFill>
                <a:effectLst/>
                <a:latin typeface="inherit"/>
              </a:rPr>
              <a:t>: </a:t>
            </a: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100" b="0" i="0" u="none" strike="noStrike" cap="none" normalizeH="0" baseline="0" dirty="0" smtClean="0">
                <a:ln>
                  <a:noFill/>
                </a:ln>
                <a:solidFill>
                  <a:srgbClr val="202124"/>
                </a:solidFill>
                <a:effectLst/>
                <a:latin typeface="inherit"/>
              </a:rPr>
              <a:t>PRCA ( pure red </a:t>
            </a:r>
            <a:r>
              <a:rPr kumimoji="0" lang="sr-Latn-RS" altLang="sr-Latn-RS" sz="2100" b="0" i="0" u="none" strike="noStrike" cap="none" normalizeH="0" baseline="0" dirty="0" err="1" smtClean="0">
                <a:ln>
                  <a:noFill/>
                </a:ln>
                <a:solidFill>
                  <a:srgbClr val="202124"/>
                </a:solidFill>
                <a:effectLst/>
                <a:latin typeface="inherit"/>
              </a:rPr>
              <a:t>cell</a:t>
            </a:r>
            <a:r>
              <a:rPr kumimoji="0" lang="sr-Latn-RS" altLang="sr-Latn-RS" sz="2100" b="0" i="0" u="none" strike="noStrike" cap="none" normalizeH="0" dirty="0" smtClean="0">
                <a:ln>
                  <a:noFill/>
                </a:ln>
                <a:solidFill>
                  <a:srgbClr val="202124"/>
                </a:solidFill>
                <a:effectLst/>
                <a:latin typeface="inherit"/>
              </a:rPr>
              <a:t> </a:t>
            </a:r>
            <a:r>
              <a:rPr kumimoji="0" lang="sr-Latn-RS" altLang="sr-Latn-RS" sz="2100" b="0" i="0" u="none" strike="noStrike" cap="none" normalizeH="0" dirty="0" err="1" smtClean="0">
                <a:ln>
                  <a:noFill/>
                </a:ln>
                <a:solidFill>
                  <a:srgbClr val="202124"/>
                </a:solidFill>
                <a:effectLst/>
                <a:latin typeface="inherit"/>
              </a:rPr>
              <a:t>anemia</a:t>
            </a:r>
            <a:r>
              <a:rPr kumimoji="0" lang="sr-Latn-RS" altLang="sr-Latn-RS" sz="2100" b="0" i="0" u="none" strike="noStrike" cap="none" normalizeH="0" dirty="0" smtClean="0">
                <a:ln>
                  <a:noFill/>
                </a:ln>
                <a:solidFill>
                  <a:srgbClr val="202124"/>
                </a:solidFill>
                <a:effectLst/>
                <a:latin typeface="inherit"/>
              </a:rPr>
              <a:t>)</a:t>
            </a:r>
            <a:endParaRPr kumimoji="0" lang="sr-Latn-RS" altLang="sr-Latn-RS" sz="2100" b="0" i="0" u="none" strike="noStrike" cap="none" normalizeH="0" baseline="0" dirty="0" smtClean="0">
              <a:ln>
                <a:noFill/>
              </a:ln>
              <a:solidFill>
                <a:srgbClr val="202124"/>
              </a:solidFill>
              <a:effectLst/>
              <a:latin typeface="inherit"/>
            </a:endParaRP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2100" b="0" i="0" u="none" strike="noStrike" cap="none" normalizeH="0" baseline="0" dirty="0" err="1" smtClean="0">
                <a:ln>
                  <a:noFill/>
                </a:ln>
                <a:solidFill>
                  <a:srgbClr val="202124"/>
                </a:solidFill>
                <a:effectLst/>
                <a:latin typeface="inherit"/>
              </a:rPr>
              <a:t>anemia</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of</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kidney</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disease</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lack</a:t>
            </a:r>
            <a:r>
              <a:rPr kumimoji="0" lang="sr-Latn-RS" altLang="sr-Latn-RS" sz="2100" b="0" i="0" u="none" strike="noStrike" cap="none" normalizeH="0" dirty="0" smtClean="0">
                <a:ln>
                  <a:noFill/>
                </a:ln>
                <a:solidFill>
                  <a:srgbClr val="202124"/>
                </a:solidFill>
                <a:effectLst/>
                <a:latin typeface="inherit"/>
              </a:rPr>
              <a:t> </a:t>
            </a:r>
            <a:r>
              <a:rPr kumimoji="0" lang="sr-Latn-RS" altLang="sr-Latn-RS" sz="2100" b="0" i="0" u="none" strike="noStrike" cap="none" normalizeH="0" dirty="0" err="1" smtClean="0">
                <a:ln>
                  <a:noFill/>
                </a:ln>
                <a:solidFill>
                  <a:srgbClr val="202124"/>
                </a:solidFill>
                <a:effectLst/>
                <a:latin typeface="inherit"/>
              </a:rPr>
              <a:t>of</a:t>
            </a:r>
            <a:r>
              <a:rPr kumimoji="0" lang="sr-Latn-RS" altLang="sr-Latn-RS" sz="2100" b="0" i="0" u="none" strike="noStrike" cap="none" normalizeH="0" dirty="0" smtClean="0">
                <a:ln>
                  <a:noFill/>
                </a:ln>
                <a:solidFill>
                  <a:srgbClr val="202124"/>
                </a:solidFill>
                <a:effectLst/>
                <a:latin typeface="inherit"/>
              </a:rPr>
              <a:t> </a:t>
            </a:r>
            <a:r>
              <a:rPr kumimoji="0" lang="sr-Latn-RS" altLang="sr-Latn-RS" sz="2100" b="0" i="0" u="none" strike="noStrike" cap="none" normalizeH="0" dirty="0" err="1" smtClean="0">
                <a:ln>
                  <a:noFill/>
                </a:ln>
                <a:solidFill>
                  <a:srgbClr val="202124"/>
                </a:solidFill>
                <a:effectLst/>
                <a:latin typeface="inherit"/>
              </a:rPr>
              <a:t>erythropoetin</a:t>
            </a:r>
            <a:r>
              <a:rPr kumimoji="0" lang="sr-Latn-RS" altLang="sr-Latn-RS" sz="2100" b="0" i="0" u="none" strike="noStrike" cap="none" normalizeH="0" dirty="0" smtClean="0">
                <a:ln>
                  <a:noFill/>
                </a:ln>
                <a:solidFill>
                  <a:srgbClr val="202124"/>
                </a:solidFill>
                <a:effectLst/>
                <a:latin typeface="inherit"/>
              </a:rPr>
              <a:t>)</a:t>
            </a:r>
            <a:r>
              <a:rPr kumimoji="0" lang="sr-Latn-RS" altLang="sr-Latn-RS" sz="2100" b="0" i="0" u="none" strike="noStrike" cap="none" normalizeH="0" baseline="0" dirty="0" smtClean="0">
                <a:ln>
                  <a:noFill/>
                </a:ln>
                <a:solidFill>
                  <a:srgbClr val="202124"/>
                </a:solidFill>
                <a:effectLst/>
                <a:latin typeface="inherit"/>
              </a:rPr>
              <a:t>, </a:t>
            </a:r>
            <a:r>
              <a:rPr kumimoji="0" lang="sr-Latn-RS" altLang="sr-Latn-RS" sz="2100" b="0" i="0" u="none" strike="noStrike" cap="none" normalizeH="0" baseline="0" dirty="0" err="1" smtClean="0">
                <a:ln>
                  <a:noFill/>
                </a:ln>
                <a:solidFill>
                  <a:srgbClr val="202124"/>
                </a:solidFill>
                <a:effectLst/>
                <a:latin typeface="inherit"/>
              </a:rPr>
              <a:t>etc</a:t>
            </a:r>
            <a:r>
              <a:rPr kumimoji="0" lang="sr-Latn-RS" altLang="sr-Latn-RS" sz="2100" b="0" i="0" u="none" strike="noStrike" cap="none" normalizeH="0" baseline="0" dirty="0" smtClean="0">
                <a:ln>
                  <a:noFill/>
                </a:ln>
                <a:solidFill>
                  <a:srgbClr val="202124"/>
                </a:solidFill>
                <a:effectLst/>
                <a:latin typeface="inherit"/>
              </a:rPr>
              <a:t>.</a:t>
            </a:r>
          </a:p>
          <a:p>
            <a:pPr marR="0" lvl="0" algn="l" defTabSz="914400" rtl="0" eaLnBrk="0" fontAlgn="base" latinLnBrk="0" hangingPunct="0">
              <a:lnSpc>
                <a:spcPct val="100000"/>
              </a:lnSpc>
              <a:spcBef>
                <a:spcPct val="0"/>
              </a:spcBef>
              <a:spcAft>
                <a:spcPct val="0"/>
              </a:spcAft>
              <a:buClrTx/>
              <a:buSzTx/>
              <a:buFontTx/>
              <a:buChar char="-"/>
              <a:tabLst/>
            </a:pPr>
            <a:endParaRPr lang="sr-Latn-RS" altLang="sr-Latn-RS" sz="2100" dirty="0">
              <a:solidFill>
                <a:srgbClr val="202124"/>
              </a:solidFill>
              <a:latin typeface="inherit"/>
            </a:endParaRPr>
          </a:p>
          <a:p>
            <a:pPr marL="0" lvl="0" indent="0">
              <a:spcBef>
                <a:spcPct val="0"/>
              </a:spcBef>
              <a:buNone/>
            </a:pPr>
            <a:r>
              <a:rPr lang="sr-Latn-RS" altLang="sr-Latn-RS" sz="2100" dirty="0" smtClean="0">
                <a:solidFill>
                  <a:srgbClr val="00B050"/>
                </a:solidFill>
                <a:latin typeface="inherit"/>
              </a:rPr>
              <a:t>Disorder </a:t>
            </a:r>
            <a:r>
              <a:rPr lang="sr-Latn-RS" altLang="sr-Latn-RS" sz="2100" dirty="0" err="1">
                <a:solidFill>
                  <a:srgbClr val="00B050"/>
                </a:solidFill>
                <a:latin typeface="inherit"/>
              </a:rPr>
              <a:t>of</a:t>
            </a:r>
            <a:r>
              <a:rPr lang="sr-Latn-RS" altLang="sr-Latn-RS" sz="2100" dirty="0">
                <a:solidFill>
                  <a:srgbClr val="00B050"/>
                </a:solidFill>
                <a:latin typeface="inherit"/>
              </a:rPr>
              <a:t> </a:t>
            </a:r>
            <a:r>
              <a:rPr lang="sr-Latn-RS" altLang="sr-Latn-RS" sz="2100" dirty="0" err="1">
                <a:solidFill>
                  <a:srgbClr val="00B050"/>
                </a:solidFill>
                <a:latin typeface="inherit"/>
              </a:rPr>
              <a:t>reproduction</a:t>
            </a:r>
            <a:r>
              <a:rPr lang="sr-Latn-RS" altLang="sr-Latn-RS" sz="2100" dirty="0">
                <a:solidFill>
                  <a:srgbClr val="00B050"/>
                </a:solidFill>
                <a:latin typeface="inherit"/>
              </a:rPr>
              <a:t> </a:t>
            </a:r>
            <a:r>
              <a:rPr lang="sr-Latn-RS" altLang="sr-Latn-RS" sz="2100" dirty="0" err="1">
                <a:solidFill>
                  <a:srgbClr val="00B050"/>
                </a:solidFill>
                <a:latin typeface="inherit"/>
              </a:rPr>
              <a:t>and</a:t>
            </a:r>
            <a:r>
              <a:rPr lang="sr-Latn-RS" altLang="sr-Latn-RS" sz="2100" dirty="0">
                <a:solidFill>
                  <a:srgbClr val="00B050"/>
                </a:solidFill>
                <a:latin typeface="inherit"/>
              </a:rPr>
              <a:t> </a:t>
            </a:r>
            <a:r>
              <a:rPr lang="sr-Latn-RS" altLang="sr-Latn-RS" sz="2100" dirty="0" err="1">
                <a:solidFill>
                  <a:srgbClr val="00B050"/>
                </a:solidFill>
                <a:latin typeface="inherit"/>
              </a:rPr>
              <a:t>differentiation</a:t>
            </a:r>
            <a:r>
              <a:rPr lang="sr-Latn-RS" altLang="sr-Latn-RS" sz="2100" dirty="0">
                <a:solidFill>
                  <a:srgbClr val="00B050"/>
                </a:solidFill>
                <a:latin typeface="inherit"/>
              </a:rPr>
              <a:t> </a:t>
            </a:r>
            <a:r>
              <a:rPr lang="sr-Latn-RS" altLang="sr-Latn-RS" sz="2100" dirty="0" err="1">
                <a:solidFill>
                  <a:srgbClr val="00B050"/>
                </a:solidFill>
                <a:latin typeface="inherit"/>
              </a:rPr>
              <a:t>of</a:t>
            </a:r>
            <a:r>
              <a:rPr lang="sr-Latn-RS" altLang="sr-Latn-RS" sz="2100" dirty="0">
                <a:solidFill>
                  <a:srgbClr val="00B050"/>
                </a:solidFill>
                <a:latin typeface="inherit"/>
              </a:rPr>
              <a:t> </a:t>
            </a:r>
            <a:r>
              <a:rPr lang="sr-Latn-RS" altLang="sr-Latn-RS" sz="2100" dirty="0" err="1">
                <a:solidFill>
                  <a:srgbClr val="00B050"/>
                </a:solidFill>
                <a:latin typeface="inherit"/>
              </a:rPr>
              <a:t>morphologically</a:t>
            </a:r>
            <a:r>
              <a:rPr lang="sr-Latn-RS" altLang="sr-Latn-RS" sz="2100" dirty="0">
                <a:solidFill>
                  <a:srgbClr val="00B050"/>
                </a:solidFill>
                <a:latin typeface="inherit"/>
              </a:rPr>
              <a:t> </a:t>
            </a:r>
            <a:r>
              <a:rPr lang="sr-Latn-RS" altLang="sr-Latn-RS" sz="2100" dirty="0" err="1" smtClean="0">
                <a:solidFill>
                  <a:srgbClr val="00B050"/>
                </a:solidFill>
                <a:latin typeface="inherit"/>
              </a:rPr>
              <a:t>recognized</a:t>
            </a:r>
            <a:r>
              <a:rPr lang="sr-Latn-RS" altLang="sr-Latn-RS" sz="2100" dirty="0" smtClean="0">
                <a:solidFill>
                  <a:srgbClr val="00B050"/>
                </a:solidFill>
                <a:latin typeface="inherit"/>
              </a:rPr>
              <a:t> </a:t>
            </a:r>
          </a:p>
          <a:p>
            <a:pPr marL="0" lvl="0" indent="0">
              <a:spcBef>
                <a:spcPct val="0"/>
              </a:spcBef>
              <a:buNone/>
            </a:pPr>
            <a:r>
              <a:rPr lang="sr-Latn-RS" altLang="sr-Latn-RS" sz="2100" dirty="0" err="1" smtClean="0">
                <a:solidFill>
                  <a:srgbClr val="00B050"/>
                </a:solidFill>
                <a:latin typeface="inherit"/>
              </a:rPr>
              <a:t>precursors</a:t>
            </a:r>
            <a:r>
              <a:rPr lang="sr-Latn-RS" altLang="sr-Latn-RS" sz="2100" dirty="0" smtClean="0">
                <a:solidFill>
                  <a:srgbClr val="00B050"/>
                </a:solidFill>
                <a:latin typeface="inherit"/>
              </a:rPr>
              <a:t> </a:t>
            </a:r>
            <a:r>
              <a:rPr lang="sr-Latn-RS" altLang="sr-Latn-RS" sz="2100" dirty="0" err="1">
                <a:solidFill>
                  <a:srgbClr val="00B050"/>
                </a:solidFill>
                <a:latin typeface="inherit"/>
              </a:rPr>
              <a:t>of</a:t>
            </a:r>
            <a:r>
              <a:rPr lang="sr-Latn-RS" altLang="sr-Latn-RS" sz="2100" dirty="0">
                <a:solidFill>
                  <a:srgbClr val="00B050"/>
                </a:solidFill>
                <a:latin typeface="inherit"/>
              </a:rPr>
              <a:t> </a:t>
            </a:r>
            <a:r>
              <a:rPr lang="sr-Latn-RS" altLang="sr-Latn-RS" sz="2100" dirty="0" err="1">
                <a:solidFill>
                  <a:srgbClr val="00B050"/>
                </a:solidFill>
                <a:latin typeface="inherit"/>
              </a:rPr>
              <a:t>erythropoiesis</a:t>
            </a:r>
            <a:r>
              <a:rPr lang="sr-Latn-RS" altLang="sr-Latn-RS" sz="2100" dirty="0">
                <a:solidFill>
                  <a:srgbClr val="00B050"/>
                </a:solidFill>
                <a:latin typeface="inherit"/>
              </a:rPr>
              <a:t> due to </a:t>
            </a:r>
            <a:r>
              <a:rPr lang="sr-Latn-RS" altLang="sr-Latn-RS" sz="2100" dirty="0" err="1">
                <a:solidFill>
                  <a:srgbClr val="00B050"/>
                </a:solidFill>
                <a:latin typeface="inherit"/>
              </a:rPr>
              <a:t>disturbed</a:t>
            </a:r>
            <a:r>
              <a:rPr lang="sr-Latn-RS" altLang="sr-Latn-RS" sz="2100" dirty="0">
                <a:solidFill>
                  <a:srgbClr val="00B050"/>
                </a:solidFill>
                <a:latin typeface="inherit"/>
              </a:rPr>
              <a:t> DNA </a:t>
            </a:r>
            <a:r>
              <a:rPr lang="sr-Latn-RS" altLang="sr-Latn-RS" sz="2100" dirty="0" err="1">
                <a:solidFill>
                  <a:srgbClr val="00B050"/>
                </a:solidFill>
                <a:latin typeface="inherit"/>
              </a:rPr>
              <a:t>synthesis</a:t>
            </a:r>
            <a:r>
              <a:rPr lang="sr-Latn-RS" altLang="sr-Latn-RS" sz="2100" dirty="0">
                <a:solidFill>
                  <a:srgbClr val="00B050"/>
                </a:solidFill>
                <a:latin typeface="inherit"/>
              </a:rPr>
              <a:t> </a:t>
            </a:r>
            <a:endParaRPr lang="sr-Latn-RS" altLang="sr-Latn-RS" sz="2100" dirty="0" smtClean="0">
              <a:solidFill>
                <a:srgbClr val="00B050"/>
              </a:solidFill>
              <a:latin typeface="inherit"/>
            </a:endParaRPr>
          </a:p>
          <a:p>
            <a:pPr marL="0" lvl="0" indent="0">
              <a:spcBef>
                <a:spcPct val="0"/>
              </a:spcBef>
              <a:buNone/>
            </a:pPr>
            <a:r>
              <a:rPr lang="sr-Latn-RS" altLang="sr-Latn-RS" sz="2100" dirty="0" smtClean="0">
                <a:solidFill>
                  <a:srgbClr val="00B050"/>
                </a:solidFill>
                <a:latin typeface="inherit"/>
              </a:rPr>
              <a:t>(</a:t>
            </a:r>
            <a:r>
              <a:rPr lang="sr-Latn-RS" altLang="sr-Latn-RS" sz="2100" dirty="0" err="1">
                <a:solidFill>
                  <a:srgbClr val="00B050"/>
                </a:solidFill>
                <a:latin typeface="inherit"/>
              </a:rPr>
              <a:t>megaloblastic</a:t>
            </a:r>
            <a:r>
              <a:rPr lang="sr-Latn-RS" altLang="sr-Latn-RS" sz="2100" dirty="0">
                <a:solidFill>
                  <a:srgbClr val="00B050"/>
                </a:solidFill>
                <a:latin typeface="inherit"/>
              </a:rPr>
              <a:t> </a:t>
            </a:r>
            <a:r>
              <a:rPr lang="sr-Latn-RS" altLang="sr-Latn-RS" sz="2100" dirty="0" err="1">
                <a:solidFill>
                  <a:srgbClr val="00B050"/>
                </a:solidFill>
                <a:latin typeface="inherit"/>
              </a:rPr>
              <a:t>anemia</a:t>
            </a:r>
            <a:r>
              <a:rPr lang="sr-Latn-RS" altLang="sr-Latn-RS" sz="2100" dirty="0">
                <a:solidFill>
                  <a:srgbClr val="00B050"/>
                </a:solidFill>
                <a:latin typeface="inherit"/>
              </a:rPr>
              <a:t>): </a:t>
            </a:r>
          </a:p>
          <a:p>
            <a:pPr lvl="0">
              <a:spcBef>
                <a:spcPct val="0"/>
              </a:spcBef>
              <a:buFontTx/>
              <a:buChar char="-"/>
            </a:pPr>
            <a:r>
              <a:rPr lang="sr-Latn-RS" altLang="sr-Latn-RS" sz="2100" dirty="0">
                <a:solidFill>
                  <a:srgbClr val="202124"/>
                </a:solidFill>
                <a:latin typeface="inherit"/>
              </a:rPr>
              <a:t>B12 deficit </a:t>
            </a:r>
          </a:p>
          <a:p>
            <a:pPr lvl="0">
              <a:spcBef>
                <a:spcPct val="0"/>
              </a:spcBef>
              <a:buFontTx/>
              <a:buChar char="-"/>
            </a:pPr>
            <a:r>
              <a:rPr lang="sr-Latn-RS" altLang="sr-Latn-RS" sz="2100" dirty="0" err="1" smtClean="0">
                <a:solidFill>
                  <a:srgbClr val="202124"/>
                </a:solidFill>
                <a:latin typeface="inherit"/>
              </a:rPr>
              <a:t>folate</a:t>
            </a:r>
            <a:r>
              <a:rPr lang="sr-Latn-RS" altLang="sr-Latn-RS" sz="2100" dirty="0" smtClean="0">
                <a:solidFill>
                  <a:srgbClr val="202124"/>
                </a:solidFill>
                <a:latin typeface="inherit"/>
              </a:rPr>
              <a:t> </a:t>
            </a:r>
            <a:r>
              <a:rPr lang="sr-Latn-RS" altLang="sr-Latn-RS" sz="2100" dirty="0" err="1">
                <a:solidFill>
                  <a:srgbClr val="202124"/>
                </a:solidFill>
                <a:latin typeface="inherit"/>
              </a:rPr>
              <a:t>deficiency</a:t>
            </a:r>
            <a:r>
              <a:rPr lang="sr-Latn-RS" altLang="sr-Latn-RS" sz="2100" dirty="0">
                <a:solidFill>
                  <a:srgbClr val="202124"/>
                </a:solidFill>
                <a:latin typeface="inherit"/>
              </a:rPr>
              <a:t> </a:t>
            </a:r>
          </a:p>
          <a:p>
            <a:pPr lvl="0">
              <a:spcBef>
                <a:spcPct val="0"/>
              </a:spcBef>
              <a:buFontTx/>
              <a:buChar char="-"/>
            </a:pPr>
            <a:r>
              <a:rPr lang="sr-Latn-RS" altLang="sr-Latn-RS" sz="2100" dirty="0" smtClean="0">
                <a:solidFill>
                  <a:srgbClr val="202124"/>
                </a:solidFill>
                <a:latin typeface="inherit"/>
              </a:rPr>
              <a:t>disorder </a:t>
            </a:r>
            <a:r>
              <a:rPr lang="sr-Latn-RS" altLang="sr-Latn-RS" sz="2100" dirty="0" err="1">
                <a:solidFill>
                  <a:srgbClr val="202124"/>
                </a:solidFill>
                <a:latin typeface="inherit"/>
              </a:rPr>
              <a:t>of</a:t>
            </a:r>
            <a:r>
              <a:rPr lang="sr-Latn-RS" altLang="sr-Latn-RS" sz="2100" dirty="0">
                <a:solidFill>
                  <a:srgbClr val="202124"/>
                </a:solidFill>
                <a:latin typeface="inherit"/>
              </a:rPr>
              <a:t> purine </a:t>
            </a:r>
            <a:r>
              <a:rPr lang="sr-Latn-RS" altLang="sr-Latn-RS" sz="2100" dirty="0" err="1">
                <a:solidFill>
                  <a:srgbClr val="202124"/>
                </a:solidFill>
                <a:latin typeface="inherit"/>
              </a:rPr>
              <a:t>and</a:t>
            </a:r>
            <a:r>
              <a:rPr lang="sr-Latn-RS" altLang="sr-Latn-RS" sz="2100" dirty="0">
                <a:solidFill>
                  <a:srgbClr val="202124"/>
                </a:solidFill>
                <a:latin typeface="inherit"/>
              </a:rPr>
              <a:t> </a:t>
            </a:r>
            <a:r>
              <a:rPr lang="sr-Latn-RS" altLang="sr-Latn-RS" sz="2100" dirty="0" err="1">
                <a:solidFill>
                  <a:srgbClr val="202124"/>
                </a:solidFill>
                <a:latin typeface="inherit"/>
              </a:rPr>
              <a:t>pyrimidine</a:t>
            </a:r>
            <a:r>
              <a:rPr lang="sr-Latn-RS" altLang="sr-Latn-RS" sz="2100" dirty="0">
                <a:solidFill>
                  <a:srgbClr val="202124"/>
                </a:solidFill>
                <a:latin typeface="inherit"/>
              </a:rPr>
              <a:t> </a:t>
            </a:r>
            <a:r>
              <a:rPr lang="sr-Latn-RS" altLang="sr-Latn-RS" sz="2100" dirty="0" err="1" smtClean="0">
                <a:solidFill>
                  <a:srgbClr val="202124"/>
                </a:solidFill>
                <a:latin typeface="inherit"/>
              </a:rPr>
              <a:t>metabolism</a:t>
            </a:r>
            <a:endParaRPr kumimoji="0" lang="sr-Latn-RS" altLang="sr-Latn-RS" sz="2100" b="0" i="0" u="none" strike="noStrike" cap="none" normalizeH="0" baseline="0" dirty="0" smtClean="0">
              <a:ln>
                <a:noFill/>
              </a:ln>
              <a:solidFill>
                <a:srgbClr val="202124"/>
              </a:solidFill>
              <a:effectLst/>
              <a:latin typeface="inherit"/>
            </a:endParaRPr>
          </a:p>
          <a:p>
            <a:pPr marR="0" lvl="0" algn="l" defTabSz="914400" rtl="0" eaLnBrk="0" fontAlgn="base" latinLnBrk="0" hangingPunct="0">
              <a:lnSpc>
                <a:spcPct val="100000"/>
              </a:lnSpc>
              <a:spcBef>
                <a:spcPct val="0"/>
              </a:spcBef>
              <a:spcAft>
                <a:spcPct val="0"/>
              </a:spcAft>
              <a:buClrTx/>
              <a:buSzTx/>
              <a:buFontTx/>
              <a:buChar char="-"/>
              <a:tabLst/>
            </a:pPr>
            <a:r>
              <a:rPr kumimoji="0" lang="sr-Latn-RS" altLang="sr-Latn-RS" sz="700" b="0" i="0" u="none" strike="noStrike" cap="none" normalizeH="0" baseline="0" dirty="0" smtClean="0">
                <a:ln>
                  <a:noFill/>
                </a:ln>
                <a:solidFill>
                  <a:schemeClr val="tx1"/>
                </a:solidFill>
                <a:effectLst/>
              </a:rPr>
              <a:t> </a:t>
            </a:r>
            <a:endParaRPr kumimoji="0" lang="sr-Latn-RS" altLang="sr-Latn-R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361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r-Latn-RS"/>
          </a:p>
        </p:txBody>
      </p:sp>
      <p:sp>
        <p:nvSpPr>
          <p:cNvPr id="3" name="Čuvar mesta za sadržaj 2"/>
          <p:cNvSpPr>
            <a:spLocks noGrp="1"/>
          </p:cNvSpPr>
          <p:nvPr>
            <p:ph idx="1"/>
          </p:nvPr>
        </p:nvSpPr>
        <p:spPr/>
        <p:txBody>
          <a:bodyPr/>
          <a:lstStyle/>
          <a:p>
            <a:r>
              <a:rPr lang="sr-Latn-RS" dirty="0" err="1" smtClean="0">
                <a:solidFill>
                  <a:srgbClr val="FF0000"/>
                </a:solidFill>
              </a:rPr>
              <a:t>The</a:t>
            </a:r>
            <a:r>
              <a:rPr lang="sr-Latn-RS" dirty="0" smtClean="0">
                <a:solidFill>
                  <a:srgbClr val="FF0000"/>
                </a:solidFill>
              </a:rPr>
              <a:t> </a:t>
            </a:r>
            <a:r>
              <a:rPr lang="sr-Latn-RS" dirty="0" err="1" smtClean="0">
                <a:solidFill>
                  <a:srgbClr val="FF0000"/>
                </a:solidFill>
              </a:rPr>
              <a:t>only</a:t>
            </a:r>
            <a:r>
              <a:rPr lang="sr-Latn-RS" dirty="0" smtClean="0">
                <a:solidFill>
                  <a:srgbClr val="FF0000"/>
                </a:solidFill>
              </a:rPr>
              <a:t> </a:t>
            </a:r>
            <a:r>
              <a:rPr lang="sr-Latn-RS" dirty="0" err="1" smtClean="0">
                <a:solidFill>
                  <a:srgbClr val="FF0000"/>
                </a:solidFill>
              </a:rPr>
              <a:t>currative</a:t>
            </a:r>
            <a:r>
              <a:rPr lang="sr-Latn-RS" dirty="0" smtClean="0">
                <a:solidFill>
                  <a:srgbClr val="FF0000"/>
                </a:solidFill>
              </a:rPr>
              <a:t> </a:t>
            </a:r>
            <a:r>
              <a:rPr lang="sr-Latn-RS" dirty="0" err="1" smtClean="0">
                <a:solidFill>
                  <a:srgbClr val="FF0000"/>
                </a:solidFill>
              </a:rPr>
              <a:t>method</a:t>
            </a:r>
            <a:r>
              <a:rPr lang="sr-Latn-RS" dirty="0" smtClean="0">
                <a:solidFill>
                  <a:srgbClr val="FF0000"/>
                </a:solidFill>
              </a:rPr>
              <a:t> is to </a:t>
            </a:r>
            <a:r>
              <a:rPr lang="sr-Latn-RS" dirty="0" err="1" smtClean="0">
                <a:solidFill>
                  <a:srgbClr val="FF0000"/>
                </a:solidFill>
              </a:rPr>
              <a:t>find</a:t>
            </a:r>
            <a:r>
              <a:rPr lang="sr-Latn-RS" dirty="0" smtClean="0">
                <a:solidFill>
                  <a:srgbClr val="FF0000"/>
                </a:solidFill>
              </a:rPr>
              <a:t> </a:t>
            </a:r>
            <a:r>
              <a:rPr lang="sr-Latn-RS" dirty="0" err="1" smtClean="0">
                <a:solidFill>
                  <a:srgbClr val="FF0000"/>
                </a:solidFill>
              </a:rPr>
              <a:t>and</a:t>
            </a:r>
            <a:r>
              <a:rPr lang="sr-Latn-RS" dirty="0" smtClean="0">
                <a:solidFill>
                  <a:srgbClr val="FF0000"/>
                </a:solidFill>
              </a:rPr>
              <a:t> stop </a:t>
            </a:r>
            <a:r>
              <a:rPr lang="sr-Latn-RS" dirty="0" err="1" smtClean="0">
                <a:solidFill>
                  <a:srgbClr val="FF0000"/>
                </a:solidFill>
              </a:rPr>
              <a:t>the</a:t>
            </a:r>
            <a:r>
              <a:rPr lang="sr-Latn-RS" dirty="0" smtClean="0">
                <a:solidFill>
                  <a:srgbClr val="FF0000"/>
                </a:solidFill>
              </a:rPr>
              <a:t> </a:t>
            </a:r>
            <a:r>
              <a:rPr lang="sr-Latn-RS" dirty="0" err="1" smtClean="0">
                <a:solidFill>
                  <a:srgbClr val="FF0000"/>
                </a:solidFill>
              </a:rPr>
              <a:t>bleeding</a:t>
            </a:r>
            <a:r>
              <a:rPr lang="sr-Latn-RS" dirty="0" smtClean="0">
                <a:solidFill>
                  <a:srgbClr val="FF0000"/>
                </a:solidFill>
              </a:rPr>
              <a:t> at </a:t>
            </a:r>
            <a:r>
              <a:rPr lang="sr-Latn-RS" dirty="0" err="1" smtClean="0">
                <a:solidFill>
                  <a:srgbClr val="FF0000"/>
                </a:solidFill>
              </a:rPr>
              <a:t>its</a:t>
            </a:r>
            <a:r>
              <a:rPr lang="sr-Latn-RS" dirty="0" smtClean="0">
                <a:solidFill>
                  <a:srgbClr val="FF0000"/>
                </a:solidFill>
              </a:rPr>
              <a:t> </a:t>
            </a:r>
            <a:r>
              <a:rPr lang="sr-Latn-RS" dirty="0" err="1" smtClean="0">
                <a:solidFill>
                  <a:srgbClr val="FF0000"/>
                </a:solidFill>
              </a:rPr>
              <a:t>source</a:t>
            </a:r>
            <a:r>
              <a:rPr lang="sr-Latn-RS" dirty="0" smtClean="0"/>
              <a:t>!</a:t>
            </a:r>
          </a:p>
          <a:p>
            <a:endParaRPr lang="sr-Latn-RS" dirty="0"/>
          </a:p>
          <a:p>
            <a:r>
              <a:rPr lang="sr-Latn-RS" dirty="0" smtClean="0"/>
              <a:t>As </a:t>
            </a:r>
            <a:r>
              <a:rPr lang="sr-Latn-RS" dirty="0" err="1" smtClean="0"/>
              <a:t>for</a:t>
            </a:r>
            <a:r>
              <a:rPr lang="sr-Latn-RS" dirty="0" smtClean="0"/>
              <a:t> </a:t>
            </a:r>
            <a:r>
              <a:rPr lang="sr-Latn-RS" dirty="0" err="1" smtClean="0"/>
              <a:t>anemia</a:t>
            </a:r>
            <a:r>
              <a:rPr lang="sr-Latn-RS" dirty="0" smtClean="0"/>
              <a:t>, </a:t>
            </a:r>
            <a:r>
              <a:rPr lang="sr-Latn-RS" dirty="0" err="1" smtClean="0"/>
              <a:t>the</a:t>
            </a:r>
            <a:r>
              <a:rPr lang="sr-Latn-RS" dirty="0" smtClean="0"/>
              <a:t> </a:t>
            </a:r>
            <a:r>
              <a:rPr lang="sr-Latn-RS" dirty="0" err="1" smtClean="0">
                <a:solidFill>
                  <a:srgbClr val="FF0000"/>
                </a:solidFill>
              </a:rPr>
              <a:t>blood</a:t>
            </a:r>
            <a:r>
              <a:rPr lang="sr-Latn-RS" dirty="0" smtClean="0">
                <a:solidFill>
                  <a:srgbClr val="FF0000"/>
                </a:solidFill>
              </a:rPr>
              <a:t> </a:t>
            </a:r>
            <a:r>
              <a:rPr lang="sr-Latn-RS" dirty="0" err="1" smtClean="0">
                <a:solidFill>
                  <a:srgbClr val="FF0000"/>
                </a:solidFill>
              </a:rPr>
              <a:t>loss</a:t>
            </a:r>
            <a:r>
              <a:rPr lang="sr-Latn-RS" dirty="0" smtClean="0">
                <a:solidFill>
                  <a:srgbClr val="FF0000"/>
                </a:solidFill>
              </a:rPr>
              <a:t> </a:t>
            </a:r>
            <a:r>
              <a:rPr lang="sr-Latn-RS" dirty="0" err="1" smtClean="0">
                <a:solidFill>
                  <a:srgbClr val="FF0000"/>
                </a:solidFill>
              </a:rPr>
              <a:t>of</a:t>
            </a:r>
            <a:r>
              <a:rPr lang="sr-Latn-RS" dirty="0" smtClean="0">
                <a:solidFill>
                  <a:srgbClr val="FF0000"/>
                </a:solidFill>
              </a:rPr>
              <a:t> 20% </a:t>
            </a:r>
            <a:r>
              <a:rPr lang="sr-Latn-RS" dirty="0" err="1" smtClean="0"/>
              <a:t>of</a:t>
            </a:r>
            <a:r>
              <a:rPr lang="sr-Latn-RS" dirty="0" smtClean="0"/>
              <a:t> </a:t>
            </a:r>
            <a:r>
              <a:rPr lang="sr-Latn-RS" dirty="0" err="1" smtClean="0"/>
              <a:t>blood</a:t>
            </a:r>
            <a:r>
              <a:rPr lang="sr-Latn-RS" dirty="0" smtClean="0"/>
              <a:t> </a:t>
            </a:r>
            <a:r>
              <a:rPr lang="sr-Latn-RS" dirty="0" err="1" smtClean="0"/>
              <a:t>volume</a:t>
            </a:r>
            <a:r>
              <a:rPr lang="sr-Latn-RS" dirty="0" smtClean="0"/>
              <a:t> </a:t>
            </a:r>
            <a:r>
              <a:rPr lang="sr-Latn-RS" dirty="0" err="1" smtClean="0"/>
              <a:t>or</a:t>
            </a:r>
            <a:r>
              <a:rPr lang="sr-Latn-RS" dirty="0" smtClean="0"/>
              <a:t> more is </a:t>
            </a:r>
            <a:r>
              <a:rPr lang="sr-Latn-RS" dirty="0" err="1" smtClean="0"/>
              <a:t>indication</a:t>
            </a:r>
            <a:r>
              <a:rPr lang="sr-Latn-RS" dirty="0" smtClean="0"/>
              <a:t> </a:t>
            </a:r>
            <a:r>
              <a:rPr lang="sr-Latn-RS" dirty="0" err="1" smtClean="0"/>
              <a:t>for</a:t>
            </a:r>
            <a:r>
              <a:rPr lang="sr-Latn-RS" dirty="0" smtClean="0"/>
              <a:t> </a:t>
            </a:r>
            <a:r>
              <a:rPr lang="sr-Latn-RS" dirty="0" err="1" smtClean="0">
                <a:solidFill>
                  <a:srgbClr val="FF0000"/>
                </a:solidFill>
              </a:rPr>
              <a:t>urgent</a:t>
            </a:r>
            <a:r>
              <a:rPr lang="sr-Latn-RS" dirty="0" smtClean="0">
                <a:solidFill>
                  <a:srgbClr val="FF0000"/>
                </a:solidFill>
              </a:rPr>
              <a:t> </a:t>
            </a:r>
            <a:r>
              <a:rPr lang="sr-Latn-RS" dirty="0" err="1" smtClean="0">
                <a:solidFill>
                  <a:srgbClr val="FF0000"/>
                </a:solidFill>
              </a:rPr>
              <a:t>transfussion</a:t>
            </a:r>
            <a:r>
              <a:rPr lang="sr-Latn-RS" dirty="0" smtClean="0"/>
              <a:t>, no </a:t>
            </a:r>
            <a:r>
              <a:rPr lang="sr-Latn-RS" dirty="0" err="1" smtClean="0"/>
              <a:t>matter</a:t>
            </a:r>
            <a:r>
              <a:rPr lang="sr-Latn-RS" dirty="0" smtClean="0"/>
              <a:t> </a:t>
            </a:r>
            <a:r>
              <a:rPr lang="sr-Latn-RS" dirty="0" err="1" smtClean="0"/>
              <a:t>what</a:t>
            </a:r>
            <a:r>
              <a:rPr lang="sr-Latn-RS" dirty="0" smtClean="0"/>
              <a:t> is </a:t>
            </a:r>
            <a:r>
              <a:rPr lang="sr-Latn-RS" dirty="0" err="1" smtClean="0"/>
              <a:t>the</a:t>
            </a:r>
            <a:r>
              <a:rPr lang="sr-Latn-RS" dirty="0" smtClean="0"/>
              <a:t> </a:t>
            </a:r>
            <a:r>
              <a:rPr lang="sr-Latn-RS" dirty="0" err="1" smtClean="0"/>
              <a:t>current</a:t>
            </a:r>
            <a:r>
              <a:rPr lang="sr-Latn-RS" dirty="0" smtClean="0"/>
              <a:t> </a:t>
            </a:r>
            <a:r>
              <a:rPr lang="sr-Latn-RS" dirty="0" err="1" smtClean="0"/>
              <a:t>result</a:t>
            </a:r>
            <a:r>
              <a:rPr lang="sr-Latn-RS" dirty="0" smtClean="0"/>
              <a:t> in </a:t>
            </a:r>
            <a:r>
              <a:rPr lang="sr-Latn-RS" dirty="0" err="1" smtClean="0"/>
              <a:t>the</a:t>
            </a:r>
            <a:r>
              <a:rPr lang="sr-Latn-RS" dirty="0" smtClean="0"/>
              <a:t> CBC. </a:t>
            </a:r>
            <a:endParaRPr lang="sr-Latn-RS" dirty="0"/>
          </a:p>
        </p:txBody>
      </p:sp>
    </p:spTree>
    <p:extLst>
      <p:ext uri="{BB962C8B-B14F-4D97-AF65-F5344CB8AC3E}">
        <p14:creationId xmlns:p14="http://schemas.microsoft.com/office/powerpoint/2010/main" val="250229981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3"/>
          <p:cNvSpPr txBox="1">
            <a:spLocks noChangeArrowheads="1"/>
          </p:cNvSpPr>
          <p:nvPr/>
        </p:nvSpPr>
        <p:spPr bwMode="auto">
          <a:xfrm>
            <a:off x="1619672" y="1772816"/>
            <a:ext cx="6336704"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FontTx/>
              <a:buNone/>
            </a:pPr>
            <a:endParaRPr lang="sr-Cyrl-CS" altLang="sr-Latn-RS" sz="2000" b="1" dirty="0"/>
          </a:p>
          <a:p>
            <a:pPr>
              <a:buFontTx/>
              <a:buNone/>
            </a:pPr>
            <a:r>
              <a:rPr lang="en" altLang="sr-Latn-RS" sz="6000" b="1" i="1" u="sng" dirty="0" smtClean="0"/>
              <a:t>Aplastic </a:t>
            </a:r>
            <a:r>
              <a:rPr lang="en" altLang="sr-Latn-RS" sz="6000" b="1" i="1" u="sng" dirty="0"/>
              <a:t>anemia</a:t>
            </a:r>
          </a:p>
          <a:p>
            <a:pPr>
              <a:buFontTx/>
              <a:buNone/>
            </a:pPr>
            <a:endParaRPr lang="sr-Cyrl-CS" altLang="sr-Latn-RS" sz="2000" b="1" dirty="0"/>
          </a:p>
          <a:p>
            <a:pPr algn="ctr">
              <a:buFontTx/>
              <a:buNone/>
            </a:pPr>
            <a:endParaRPr lang="en-US" altLang="sr-Latn-RS" sz="3600" b="1" i="1" u="sng" dirty="0"/>
          </a:p>
        </p:txBody>
      </p:sp>
    </p:spTree>
    <p:extLst>
      <p:ext uri="{BB962C8B-B14F-4D97-AF65-F5344CB8AC3E}">
        <p14:creationId xmlns:p14="http://schemas.microsoft.com/office/powerpoint/2010/main" val="30621450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457200" y="1340768"/>
            <a:ext cx="8229600" cy="5472782"/>
          </a:xfrm>
        </p:spPr>
        <p:txBody>
          <a:bodyPr/>
          <a:lstStyle/>
          <a:p>
            <a:r>
              <a:rPr lang="sr-Latn-RS" dirty="0" err="1"/>
              <a:t>Hematopoietic</a:t>
            </a:r>
            <a:r>
              <a:rPr lang="sr-Latn-RS" dirty="0"/>
              <a:t> </a:t>
            </a:r>
            <a:r>
              <a:rPr lang="sr-Latn-RS" dirty="0" err="1"/>
              <a:t>stem</a:t>
            </a:r>
            <a:r>
              <a:rPr lang="sr-Latn-RS" dirty="0"/>
              <a:t> </a:t>
            </a:r>
            <a:r>
              <a:rPr lang="sr-Latn-RS" dirty="0" err="1"/>
              <a:t>cell</a:t>
            </a:r>
            <a:r>
              <a:rPr lang="sr-Latn-RS" dirty="0"/>
              <a:t> </a:t>
            </a:r>
            <a:r>
              <a:rPr lang="sr-Latn-RS" dirty="0" err="1"/>
              <a:t>diseases</a:t>
            </a:r>
            <a:r>
              <a:rPr lang="sr-Latn-RS" dirty="0"/>
              <a:t> </a:t>
            </a:r>
            <a:r>
              <a:rPr lang="sr-Latn-RS" dirty="0" err="1"/>
              <a:t>occur</a:t>
            </a:r>
            <a:r>
              <a:rPr lang="sr-Latn-RS" dirty="0"/>
              <a:t> </a:t>
            </a:r>
            <a:r>
              <a:rPr lang="sr-Latn-RS" dirty="0" err="1"/>
              <a:t>when</a:t>
            </a:r>
            <a:r>
              <a:rPr lang="sr-Latn-RS" dirty="0" smtClean="0"/>
              <a:t>:</a:t>
            </a:r>
          </a:p>
          <a:p>
            <a:r>
              <a:rPr lang="sr-Latn-RS" sz="2800" dirty="0" err="1" smtClean="0"/>
              <a:t>Lack</a:t>
            </a:r>
            <a:r>
              <a:rPr lang="sr-Latn-RS" sz="2800" dirty="0" smtClean="0"/>
              <a:t> </a:t>
            </a:r>
            <a:r>
              <a:rPr lang="sr-Latn-RS" sz="2800" dirty="0" err="1"/>
              <a:t>of</a:t>
            </a:r>
            <a:r>
              <a:rPr lang="sr-Latn-RS" sz="2800" dirty="0"/>
              <a:t> </a:t>
            </a:r>
            <a:r>
              <a:rPr lang="sr-Latn-RS" sz="2800" dirty="0" err="1"/>
              <a:t>self-renewal</a:t>
            </a:r>
            <a:r>
              <a:rPr lang="sr-Latn-RS" sz="2800" dirty="0"/>
              <a:t> </a:t>
            </a:r>
            <a:r>
              <a:rPr lang="sr-Latn-RS" sz="2800" dirty="0" err="1"/>
              <a:t>and</a:t>
            </a:r>
            <a:r>
              <a:rPr lang="sr-Latn-RS" sz="2800" dirty="0"/>
              <a:t> </a:t>
            </a:r>
            <a:r>
              <a:rPr lang="sr-Latn-RS" sz="2800" dirty="0" err="1"/>
              <a:t>differentiation</a:t>
            </a:r>
            <a:r>
              <a:rPr lang="sr-Latn-RS" sz="2800" dirty="0"/>
              <a:t> - </a:t>
            </a:r>
            <a:r>
              <a:rPr lang="sr-Latn-RS" sz="2800" dirty="0" err="1">
                <a:solidFill>
                  <a:srgbClr val="FFC000"/>
                </a:solidFill>
              </a:rPr>
              <a:t>aplastic</a:t>
            </a:r>
            <a:r>
              <a:rPr lang="sr-Latn-RS" sz="2800" dirty="0">
                <a:solidFill>
                  <a:srgbClr val="FFC000"/>
                </a:solidFill>
              </a:rPr>
              <a:t> </a:t>
            </a:r>
            <a:r>
              <a:rPr lang="sr-Latn-RS" sz="2800" dirty="0" err="1" smtClean="0">
                <a:solidFill>
                  <a:srgbClr val="FFC000"/>
                </a:solidFill>
              </a:rPr>
              <a:t>anemia</a:t>
            </a:r>
            <a:endParaRPr lang="sr-Latn-RS" sz="2800" dirty="0" smtClean="0">
              <a:solidFill>
                <a:srgbClr val="FFC000"/>
              </a:solidFill>
            </a:endParaRPr>
          </a:p>
          <a:p>
            <a:r>
              <a:rPr lang="sr-Latn-RS" sz="2800" dirty="0" err="1" smtClean="0"/>
              <a:t>Disturbed</a:t>
            </a:r>
            <a:r>
              <a:rPr lang="sr-Latn-RS" sz="2800" dirty="0" smtClean="0"/>
              <a:t> </a:t>
            </a:r>
            <a:r>
              <a:rPr lang="sr-Latn-RS" sz="2800" dirty="0" err="1"/>
              <a:t>differentiation</a:t>
            </a:r>
            <a:r>
              <a:rPr lang="sr-Latn-RS" sz="2800" dirty="0"/>
              <a:t> </a:t>
            </a:r>
            <a:r>
              <a:rPr lang="sr-Latn-RS" sz="2800" dirty="0" err="1"/>
              <a:t>with</a:t>
            </a:r>
            <a:r>
              <a:rPr lang="sr-Latn-RS" sz="2800" dirty="0"/>
              <a:t> </a:t>
            </a:r>
            <a:r>
              <a:rPr lang="sr-Latn-RS" sz="2800" dirty="0" err="1"/>
              <a:t>weaker</a:t>
            </a:r>
            <a:r>
              <a:rPr lang="sr-Latn-RS" sz="2800" dirty="0"/>
              <a:t> </a:t>
            </a:r>
            <a:r>
              <a:rPr lang="sr-Latn-RS" sz="2800" dirty="0" err="1"/>
              <a:t>proliferation</a:t>
            </a:r>
            <a:r>
              <a:rPr lang="sr-Latn-RS" sz="2800" dirty="0"/>
              <a:t> </a:t>
            </a:r>
            <a:r>
              <a:rPr lang="sr-Latn-RS" sz="2800" dirty="0" smtClean="0"/>
              <a:t>– </a:t>
            </a:r>
            <a:r>
              <a:rPr lang="sr-Latn-RS" sz="2800" dirty="0" smtClean="0">
                <a:solidFill>
                  <a:srgbClr val="FFFF00"/>
                </a:solidFill>
              </a:rPr>
              <a:t>MDS</a:t>
            </a:r>
          </a:p>
          <a:p>
            <a:r>
              <a:rPr lang="sr-Latn-RS" sz="2800" dirty="0" err="1" smtClean="0"/>
              <a:t>Absence</a:t>
            </a:r>
            <a:r>
              <a:rPr lang="sr-Latn-RS" sz="2800" dirty="0" smtClean="0"/>
              <a:t> </a:t>
            </a:r>
            <a:r>
              <a:rPr lang="sr-Latn-RS" sz="2800" dirty="0" err="1"/>
              <a:t>of</a:t>
            </a:r>
            <a:r>
              <a:rPr lang="sr-Latn-RS" sz="2800" dirty="0"/>
              <a:t> </a:t>
            </a:r>
            <a:r>
              <a:rPr lang="sr-Latn-RS" sz="2800" dirty="0" err="1"/>
              <a:t>differentiation</a:t>
            </a:r>
            <a:r>
              <a:rPr lang="sr-Latn-RS" sz="2800" dirty="0"/>
              <a:t> </a:t>
            </a:r>
            <a:r>
              <a:rPr lang="sr-Latn-RS" sz="2800" dirty="0" err="1"/>
              <a:t>with</a:t>
            </a:r>
            <a:r>
              <a:rPr lang="sr-Latn-RS" sz="2800" dirty="0"/>
              <a:t> </a:t>
            </a:r>
            <a:r>
              <a:rPr lang="sr-Latn-RS" sz="2800" dirty="0" err="1"/>
              <a:t>preserved</a:t>
            </a:r>
            <a:r>
              <a:rPr lang="sr-Latn-RS" sz="2800" dirty="0"/>
              <a:t> </a:t>
            </a:r>
            <a:r>
              <a:rPr lang="sr-Latn-RS" sz="2800" dirty="0" err="1"/>
              <a:t>proliferative</a:t>
            </a:r>
            <a:r>
              <a:rPr lang="sr-Latn-RS" sz="2800" dirty="0"/>
              <a:t> </a:t>
            </a:r>
            <a:r>
              <a:rPr lang="sr-Latn-RS" sz="2800" dirty="0" err="1"/>
              <a:t>capacity</a:t>
            </a:r>
            <a:r>
              <a:rPr lang="sr-Latn-RS" sz="2800" dirty="0"/>
              <a:t> - </a:t>
            </a:r>
            <a:r>
              <a:rPr lang="sr-Latn-RS" sz="2800" dirty="0" err="1">
                <a:solidFill>
                  <a:srgbClr val="C00000"/>
                </a:solidFill>
              </a:rPr>
              <a:t>Acute</a:t>
            </a:r>
            <a:r>
              <a:rPr lang="sr-Latn-RS" sz="2800" dirty="0">
                <a:solidFill>
                  <a:srgbClr val="C00000"/>
                </a:solidFill>
              </a:rPr>
              <a:t> </a:t>
            </a:r>
            <a:r>
              <a:rPr lang="sr-Latn-RS" sz="2800" dirty="0" err="1" smtClean="0">
                <a:solidFill>
                  <a:srgbClr val="C00000"/>
                </a:solidFill>
              </a:rPr>
              <a:t>leukemia</a:t>
            </a:r>
            <a:endParaRPr lang="sr-Latn-RS" sz="2800" dirty="0" smtClean="0">
              <a:solidFill>
                <a:srgbClr val="C00000"/>
              </a:solidFill>
            </a:endParaRPr>
          </a:p>
          <a:p>
            <a:r>
              <a:rPr lang="sr-Latn-RS" sz="2800" dirty="0" err="1" smtClean="0"/>
              <a:t>Preserved</a:t>
            </a:r>
            <a:r>
              <a:rPr lang="sr-Latn-RS" sz="2800" dirty="0" smtClean="0"/>
              <a:t> </a:t>
            </a:r>
            <a:r>
              <a:rPr lang="sr-Latn-RS" sz="2800" dirty="0" err="1"/>
              <a:t>differentiation</a:t>
            </a:r>
            <a:r>
              <a:rPr lang="sr-Latn-RS" sz="2800" dirty="0"/>
              <a:t> </a:t>
            </a:r>
            <a:r>
              <a:rPr lang="sr-Latn-RS" sz="2800" dirty="0" err="1"/>
              <a:t>without</a:t>
            </a:r>
            <a:r>
              <a:rPr lang="sr-Latn-RS" sz="2800" dirty="0"/>
              <a:t> </a:t>
            </a:r>
            <a:r>
              <a:rPr lang="sr-Latn-RS" sz="2800" dirty="0" err="1"/>
              <a:t>reducing</a:t>
            </a:r>
            <a:r>
              <a:rPr lang="sr-Latn-RS" sz="2800" dirty="0"/>
              <a:t> </a:t>
            </a:r>
            <a:r>
              <a:rPr lang="sr-Latn-RS" sz="2800" dirty="0" err="1"/>
              <a:t>the</a:t>
            </a:r>
            <a:r>
              <a:rPr lang="sr-Latn-RS" sz="2800" dirty="0"/>
              <a:t> </a:t>
            </a:r>
            <a:r>
              <a:rPr lang="sr-Latn-RS" sz="2800" dirty="0" err="1"/>
              <a:t>proliferative</a:t>
            </a:r>
            <a:r>
              <a:rPr lang="sr-Latn-RS" sz="2800" dirty="0"/>
              <a:t> </a:t>
            </a:r>
            <a:r>
              <a:rPr lang="sr-Latn-RS" sz="2800" dirty="0" err="1"/>
              <a:t>capacity</a:t>
            </a:r>
            <a:r>
              <a:rPr lang="sr-Latn-RS" sz="2800" dirty="0"/>
              <a:t> </a:t>
            </a:r>
            <a:r>
              <a:rPr lang="sr-Latn-RS" sz="2800" dirty="0" err="1"/>
              <a:t>during</a:t>
            </a:r>
            <a:r>
              <a:rPr lang="sr-Latn-RS" sz="2800" dirty="0"/>
              <a:t> </a:t>
            </a:r>
            <a:r>
              <a:rPr lang="sr-Latn-RS" sz="2800" dirty="0" err="1"/>
              <a:t>maturation</a:t>
            </a:r>
            <a:r>
              <a:rPr lang="sr-Latn-RS" sz="2800" dirty="0"/>
              <a:t> - </a:t>
            </a:r>
            <a:r>
              <a:rPr lang="sr-Latn-RS" sz="2800" dirty="0" err="1">
                <a:solidFill>
                  <a:schemeClr val="accent6">
                    <a:lumMod val="60000"/>
                    <a:lumOff val="40000"/>
                  </a:schemeClr>
                </a:solidFill>
              </a:rPr>
              <a:t>Myeloproliferative</a:t>
            </a:r>
            <a:r>
              <a:rPr lang="sr-Latn-RS" sz="2800" dirty="0">
                <a:solidFill>
                  <a:schemeClr val="accent6">
                    <a:lumMod val="60000"/>
                    <a:lumOff val="40000"/>
                  </a:schemeClr>
                </a:solidFill>
              </a:rPr>
              <a:t> </a:t>
            </a:r>
            <a:r>
              <a:rPr lang="sr-Latn-RS" sz="2800" dirty="0" err="1">
                <a:solidFill>
                  <a:schemeClr val="accent6">
                    <a:lumMod val="60000"/>
                    <a:lumOff val="40000"/>
                  </a:schemeClr>
                </a:solidFill>
              </a:rPr>
              <a:t>diseases</a:t>
            </a:r>
            <a:endParaRPr lang="sr-Latn-RS" sz="2800" dirty="0">
              <a:solidFill>
                <a:schemeClr val="accent6">
                  <a:lumMod val="60000"/>
                  <a:lumOff val="40000"/>
                </a:schemeClr>
              </a:solidFill>
            </a:endParaRPr>
          </a:p>
        </p:txBody>
      </p:sp>
    </p:spTree>
    <p:extLst>
      <p:ext uri="{BB962C8B-B14F-4D97-AF65-F5344CB8AC3E}">
        <p14:creationId xmlns:p14="http://schemas.microsoft.com/office/powerpoint/2010/main" val="409608651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179512" y="1125538"/>
            <a:ext cx="8567613" cy="719137"/>
          </a:xfrm>
        </p:spPr>
        <p:txBody>
          <a:bodyPr/>
          <a:lstStyle/>
          <a:p>
            <a:r>
              <a:rPr lang="sl-SI" altLang="sr-Latn-RS" sz="3200" b="1" i="1" u="sng" dirty="0" smtClean="0">
                <a:solidFill>
                  <a:srgbClr val="FFFF66"/>
                </a:solidFill>
              </a:rPr>
              <a:t/>
            </a:r>
            <a:br>
              <a:rPr lang="sl-SI" altLang="sr-Latn-RS" sz="3200" b="1" i="1" u="sng" dirty="0" smtClean="0">
                <a:solidFill>
                  <a:srgbClr val="FFFF66"/>
                </a:solidFill>
              </a:rPr>
            </a:br>
            <a:r>
              <a:rPr lang="en" altLang="sr-Latn-RS" sz="3200" b="1" i="1" u="sng" dirty="0" smtClean="0">
                <a:solidFill>
                  <a:srgbClr val="FFFF66"/>
                </a:solidFill>
              </a:rPr>
              <a:t> </a:t>
            </a:r>
            <a:r>
              <a:rPr lang="sl-SI" altLang="sr-Latn-RS" sz="3200" b="1" i="1" u="sng" dirty="0" smtClean="0">
                <a:solidFill>
                  <a:srgbClr val="FFFF66"/>
                </a:solidFill>
              </a:rPr>
              <a:t/>
            </a:r>
            <a:br>
              <a:rPr lang="sl-SI" altLang="sr-Latn-RS" sz="3200" b="1" i="1" u="sng" dirty="0" smtClean="0">
                <a:solidFill>
                  <a:srgbClr val="FFFF66"/>
                </a:solidFill>
              </a:rPr>
            </a:br>
            <a:r>
              <a:rPr lang="sl-SI" altLang="sr-Latn-RS" sz="3200" b="1" i="1" u="sng" dirty="0" smtClean="0">
                <a:solidFill>
                  <a:schemeClr val="accent6">
                    <a:lumMod val="40000"/>
                    <a:lumOff val="60000"/>
                  </a:schemeClr>
                </a:solidFill>
              </a:rPr>
              <a:t>What accualy happens in the bone marrow</a:t>
            </a:r>
            <a:r>
              <a:rPr lang="sr-Latn-CS" altLang="sr-Latn-RS" sz="3200" b="1" i="1" u="sng" dirty="0" smtClean="0">
                <a:solidFill>
                  <a:schemeClr val="accent6">
                    <a:lumMod val="40000"/>
                    <a:lumOff val="60000"/>
                  </a:schemeClr>
                </a:solidFill>
              </a:rPr>
              <a:t/>
            </a:r>
            <a:br>
              <a:rPr lang="sr-Latn-CS" altLang="sr-Latn-RS" sz="3200" b="1" i="1" u="sng" dirty="0" smtClean="0">
                <a:solidFill>
                  <a:schemeClr val="accent6">
                    <a:lumMod val="40000"/>
                    <a:lumOff val="60000"/>
                  </a:schemeClr>
                </a:solidFill>
              </a:rPr>
            </a:br>
            <a:r>
              <a:rPr lang="sr-Latn-CS" altLang="sr-Latn-RS" sz="3200" b="1" i="1" u="sng" dirty="0" smtClean="0">
                <a:solidFill>
                  <a:srgbClr val="FFFF66"/>
                </a:solidFill>
              </a:rPr>
              <a:t/>
            </a:r>
            <a:br>
              <a:rPr lang="sr-Latn-CS" altLang="sr-Latn-RS" sz="3200" b="1" i="1" u="sng" dirty="0" smtClean="0">
                <a:solidFill>
                  <a:srgbClr val="FFFF66"/>
                </a:solidFill>
              </a:rPr>
            </a:br>
            <a:endParaRPr lang="en-US" altLang="sr-Latn-RS" sz="3200" b="1" i="1" u="sng" dirty="0" smtClean="0">
              <a:solidFill>
                <a:srgbClr val="FFFF66"/>
              </a:solidFill>
            </a:endParaRPr>
          </a:p>
        </p:txBody>
      </p:sp>
      <p:sp>
        <p:nvSpPr>
          <p:cNvPr id="19459" name="Text Box 3"/>
          <p:cNvSpPr txBox="1">
            <a:spLocks noChangeArrowheads="1"/>
          </p:cNvSpPr>
          <p:nvPr/>
        </p:nvSpPr>
        <p:spPr bwMode="auto">
          <a:xfrm>
            <a:off x="498380" y="2060848"/>
            <a:ext cx="8281988" cy="3939540"/>
          </a:xfrm>
          <a:prstGeom prst="rect">
            <a:avLst/>
          </a:prstGeom>
          <a:noFill/>
          <a:ln w="9525">
            <a:noFill/>
            <a:miter lim="800000"/>
            <a:headEnd/>
            <a:tailEnd/>
          </a:ln>
          <a:effectLst/>
        </p:spPr>
        <p:txBody>
          <a:bodyPr>
            <a:spAutoFit/>
          </a:bodyPr>
          <a:lstStyle/>
          <a:p>
            <a:pPr eaLnBrk="1" hangingPunct="1">
              <a:spcBef>
                <a:spcPct val="50000"/>
              </a:spcBef>
              <a:defRPr/>
            </a:pPr>
            <a:r>
              <a:rPr lang="en" sz="2000" dirty="0" smtClean="0">
                <a:latin typeface="Arial" charset="0"/>
              </a:rPr>
              <a:t>It </a:t>
            </a:r>
            <a:r>
              <a:rPr lang="en" sz="2000" dirty="0">
                <a:latin typeface="Arial" charset="0"/>
              </a:rPr>
              <a:t>is characterized by hypoplasia or aplasia of the bone marrow and, most often, consequent </a:t>
            </a:r>
            <a:r>
              <a:rPr lang="en" sz="2000" dirty="0" smtClean="0">
                <a:latin typeface="Arial" charset="0"/>
              </a:rPr>
              <a:t>pancytopenia</a:t>
            </a:r>
            <a:r>
              <a:rPr lang="sr-Latn-RS" sz="2000" dirty="0" smtClean="0">
                <a:latin typeface="Arial" charset="0"/>
              </a:rPr>
              <a:t> in CBC.</a:t>
            </a:r>
          </a:p>
          <a:p>
            <a:pPr eaLnBrk="1" hangingPunct="1">
              <a:spcBef>
                <a:spcPct val="50000"/>
              </a:spcBef>
              <a:defRPr/>
            </a:pPr>
            <a:endParaRPr lang="sl-SI" sz="2000" dirty="0">
              <a:solidFill>
                <a:srgbClr val="FF9900"/>
              </a:solidFill>
              <a:latin typeface="Arial" charset="0"/>
            </a:endParaRPr>
          </a:p>
          <a:p>
            <a:pPr eaLnBrk="1" hangingPunct="1">
              <a:defRPr/>
            </a:pPr>
            <a:r>
              <a:rPr lang="en" sz="2000" dirty="0">
                <a:latin typeface="Arial" charset="0"/>
              </a:rPr>
              <a:t>The defect occurs at the level of the pluripotent stem cell</a:t>
            </a:r>
          </a:p>
          <a:p>
            <a:pPr eaLnBrk="1" hangingPunct="1">
              <a:defRPr/>
            </a:pPr>
            <a:endParaRPr lang="sl-SI" sz="2000" dirty="0">
              <a:latin typeface="Arial" charset="0"/>
            </a:endParaRPr>
          </a:p>
          <a:p>
            <a:pPr eaLnBrk="1" hangingPunct="1">
              <a:defRPr/>
            </a:pPr>
            <a:r>
              <a:rPr lang="en" sz="2000" dirty="0">
                <a:latin typeface="Arial" charset="0"/>
              </a:rPr>
              <a:t>- reduction of the absolute number of progenitors</a:t>
            </a:r>
          </a:p>
          <a:p>
            <a:pPr eaLnBrk="1" hangingPunct="1">
              <a:defRPr/>
            </a:pPr>
            <a:r>
              <a:rPr lang="en" sz="2000" dirty="0">
                <a:latin typeface="Arial" charset="0"/>
              </a:rPr>
              <a:t>- there is an adequate number of progenitors, but without</a:t>
            </a:r>
          </a:p>
          <a:p>
            <a:pPr eaLnBrk="1" hangingPunct="1">
              <a:defRPr/>
            </a:pPr>
            <a:r>
              <a:rPr lang="en" sz="2000" dirty="0">
                <a:latin typeface="Arial" charset="0"/>
              </a:rPr>
              <a:t>proliferation of colonies </a:t>
            </a:r>
            <a:r>
              <a:rPr lang="en" sz="2000" i="1" dirty="0">
                <a:latin typeface="Arial" charset="0"/>
              </a:rPr>
              <a:t>in </a:t>
            </a:r>
            <a:r>
              <a:rPr lang="en" sz="2000" i="1" dirty="0" smtClean="0">
                <a:latin typeface="Arial" charset="0"/>
              </a:rPr>
              <a:t>v</a:t>
            </a:r>
            <a:r>
              <a:rPr lang="sr-Latn-RS" sz="2000" i="1" dirty="0" smtClean="0">
                <a:latin typeface="Arial" charset="0"/>
              </a:rPr>
              <a:t>i</a:t>
            </a:r>
            <a:r>
              <a:rPr lang="en" sz="2000" i="1" dirty="0" smtClean="0">
                <a:latin typeface="Arial" charset="0"/>
              </a:rPr>
              <a:t>tro</a:t>
            </a:r>
            <a:r>
              <a:rPr lang="en" sz="2000" i="1" dirty="0">
                <a:latin typeface="Arial" charset="0"/>
              </a:rPr>
              <a:t>.</a:t>
            </a:r>
          </a:p>
          <a:p>
            <a:pPr eaLnBrk="1" hangingPunct="1">
              <a:defRPr/>
            </a:pPr>
            <a:endParaRPr lang="sl-SI" sz="2000" dirty="0">
              <a:latin typeface="Arial" charset="0"/>
            </a:endParaRPr>
          </a:p>
          <a:p>
            <a:pPr eaLnBrk="1" hangingPunct="1">
              <a:defRPr/>
            </a:pPr>
            <a:endParaRPr lang="sl-SI" sz="2000" dirty="0">
              <a:latin typeface="Arial" charset="0"/>
            </a:endParaRPr>
          </a:p>
          <a:p>
            <a:pPr eaLnBrk="1" hangingPunct="1">
              <a:defRPr/>
            </a:pPr>
            <a:r>
              <a:rPr lang="en" sz="2000" dirty="0">
                <a:latin typeface="Arial" charset="0"/>
              </a:rPr>
              <a:t>As a consequence of the lack of hematopoietic tissue, the proliferation of adipose tissue (fatty bone marrow) occurs</a:t>
            </a:r>
            <a:r>
              <a:rPr lang="en" sz="2000" dirty="0" smtClean="0">
                <a:latin typeface="Arial" charset="0"/>
              </a:rPr>
              <a:t>.</a:t>
            </a:r>
            <a:endParaRPr lang="en" sz="2000" dirty="0">
              <a:latin typeface="Arial" charset="0"/>
            </a:endParaRPr>
          </a:p>
        </p:txBody>
      </p:sp>
      <p:sp>
        <p:nvSpPr>
          <p:cNvPr id="4100" name="AutoShape 4"/>
          <p:cNvSpPr>
            <a:spLocks noChangeArrowheads="1"/>
          </p:cNvSpPr>
          <p:nvPr/>
        </p:nvSpPr>
        <p:spPr bwMode="auto">
          <a:xfrm>
            <a:off x="3708400" y="3501008"/>
            <a:ext cx="359544" cy="360040"/>
          </a:xfrm>
          <a:prstGeom prst="downArrow">
            <a:avLst>
              <a:gd name="adj1" fmla="val 50000"/>
              <a:gd name="adj2" fmla="val 75555"/>
            </a:avLst>
          </a:prstGeom>
          <a:solidFill>
            <a:schemeClr val="accent1"/>
          </a:solidFill>
          <a:ln w="9525">
            <a:solidFill>
              <a:schemeClr val="tx1"/>
            </a:solidFill>
            <a:miter lim="800000"/>
            <a:headEnd/>
            <a:tailEnd/>
          </a:ln>
        </p:spPr>
        <p:txBody>
          <a:bodyPr vert="eaVert"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sr-Latn-RS" sz="1800"/>
          </a:p>
        </p:txBody>
      </p:sp>
      <p:sp>
        <p:nvSpPr>
          <p:cNvPr id="4101" name="AutoShape 5"/>
          <p:cNvSpPr>
            <a:spLocks noChangeArrowheads="1"/>
          </p:cNvSpPr>
          <p:nvPr/>
        </p:nvSpPr>
        <p:spPr bwMode="auto">
          <a:xfrm>
            <a:off x="4427984" y="4437112"/>
            <a:ext cx="216024" cy="893098"/>
          </a:xfrm>
          <a:prstGeom prst="downArrow">
            <a:avLst>
              <a:gd name="adj1" fmla="val 50000"/>
              <a:gd name="adj2" fmla="val 176112"/>
            </a:avLst>
          </a:prstGeom>
          <a:solidFill>
            <a:schemeClr val="accent1"/>
          </a:solidFill>
          <a:ln w="9525">
            <a:solidFill>
              <a:schemeClr val="tx1"/>
            </a:solidFill>
            <a:miter lim="800000"/>
            <a:headEnd/>
            <a:tailEnd/>
          </a:ln>
        </p:spPr>
        <p:txBody>
          <a:bodyPr vert="eaVert"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sr-Latn-RS" sz="1800"/>
          </a:p>
        </p:txBody>
      </p:sp>
    </p:spTree>
    <p:extLst>
      <p:ext uri="{BB962C8B-B14F-4D97-AF65-F5344CB8AC3E}">
        <p14:creationId xmlns:p14="http://schemas.microsoft.com/office/powerpoint/2010/main" val="4086547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9458"/>
                                        </p:tgtEl>
                                        <p:attrNameLst>
                                          <p:attrName>style.visibility</p:attrName>
                                        </p:attrNameLst>
                                      </p:cBhvr>
                                      <p:to>
                                        <p:strVal val="visible"/>
                                      </p:to>
                                    </p:set>
                                    <p:animEffect transition="in" filter="fade">
                                      <p:cBhvr>
                                        <p:cTn id="7" dur="1000">
                                          <p:stCondLst>
                                            <p:cond delay="0"/>
                                          </p:stCondLst>
                                        </p:cTn>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1052513"/>
            <a:ext cx="8229600" cy="1143000"/>
          </a:xfrm>
        </p:spPr>
        <p:txBody>
          <a:bodyPr/>
          <a:lstStyle/>
          <a:p>
            <a:r>
              <a:rPr lang="en" altLang="sr-Latn-RS" sz="3200" b="1" i="1" u="sng" dirty="0" smtClean="0">
                <a:solidFill>
                  <a:schemeClr val="accent6">
                    <a:lumMod val="40000"/>
                    <a:lumOff val="60000"/>
                  </a:schemeClr>
                </a:solidFill>
              </a:rPr>
              <a:t>Classification </a:t>
            </a:r>
            <a:r>
              <a:rPr lang="en" altLang="sr-Latn-RS" sz="2800" b="1" i="1" u="sng" dirty="0" smtClean="0">
                <a:solidFill>
                  <a:schemeClr val="accent6">
                    <a:lumMod val="40000"/>
                    <a:lumOff val="60000"/>
                  </a:schemeClr>
                </a:solidFill>
              </a:rPr>
              <a:t>of aplastic </a:t>
            </a:r>
            <a:r>
              <a:rPr lang="en" altLang="sr-Latn-RS" sz="3200" b="1" i="1" u="sng" dirty="0" smtClean="0">
                <a:solidFill>
                  <a:schemeClr val="accent6">
                    <a:lumMod val="40000"/>
                    <a:lumOff val="60000"/>
                  </a:schemeClr>
                </a:solidFill>
              </a:rPr>
              <a:t>anemias</a:t>
            </a:r>
          </a:p>
        </p:txBody>
      </p:sp>
      <p:sp>
        <p:nvSpPr>
          <p:cNvPr id="5123" name="Rectangle 3"/>
          <p:cNvSpPr>
            <a:spLocks noGrp="1" noChangeArrowheads="1"/>
          </p:cNvSpPr>
          <p:nvPr>
            <p:ph type="body" idx="1"/>
          </p:nvPr>
        </p:nvSpPr>
        <p:spPr>
          <a:xfrm>
            <a:off x="827088" y="2287588"/>
            <a:ext cx="7859712" cy="4525962"/>
          </a:xfrm>
        </p:spPr>
        <p:txBody>
          <a:bodyPr/>
          <a:lstStyle/>
          <a:p>
            <a:pPr algn="ctr"/>
            <a:endParaRPr lang="sr-Latn-CS" altLang="sr-Latn-RS" sz="3600" dirty="0" smtClean="0">
              <a:solidFill>
                <a:schemeClr val="hlink"/>
              </a:solidFill>
            </a:endParaRPr>
          </a:p>
          <a:p>
            <a:pPr>
              <a:buClr>
                <a:srgbClr val="FF9900"/>
              </a:buClr>
            </a:pPr>
            <a:r>
              <a:rPr lang="en" altLang="sr-Latn-RS" sz="2800" b="1" dirty="0" smtClean="0"/>
              <a:t>Congenital aplastic anemia</a:t>
            </a:r>
          </a:p>
          <a:p>
            <a:pPr>
              <a:buClr>
                <a:srgbClr val="FF9900"/>
              </a:buClr>
            </a:pPr>
            <a:r>
              <a:rPr lang="en" altLang="sr-Latn-RS" sz="2800" b="1" dirty="0" smtClean="0"/>
              <a:t>Acquired aplastic anemia</a:t>
            </a:r>
          </a:p>
          <a:p>
            <a:pPr>
              <a:buClr>
                <a:srgbClr val="FF9900"/>
              </a:buClr>
              <a:buFontTx/>
              <a:buNone/>
            </a:pPr>
            <a:r>
              <a:rPr lang="en" altLang="sr-Latn-RS" sz="2800" b="1" dirty="0" smtClean="0"/>
              <a:t>- primary (idiopathic)</a:t>
            </a:r>
          </a:p>
          <a:p>
            <a:pPr>
              <a:buClr>
                <a:srgbClr val="FF9900"/>
              </a:buClr>
              <a:buFontTx/>
              <a:buNone/>
            </a:pPr>
            <a:r>
              <a:rPr lang="en" altLang="sr-Latn-RS" sz="2800" b="1" dirty="0" smtClean="0"/>
              <a:t>- secondary</a:t>
            </a:r>
          </a:p>
        </p:txBody>
      </p:sp>
    </p:spTree>
    <p:extLst>
      <p:ext uri="{BB962C8B-B14F-4D97-AF65-F5344CB8AC3E}">
        <p14:creationId xmlns:p14="http://schemas.microsoft.com/office/powerpoint/2010/main" val="178557072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9750" y="1125538"/>
            <a:ext cx="8229600" cy="692150"/>
          </a:xfrm>
        </p:spPr>
        <p:txBody>
          <a:bodyPr/>
          <a:lstStyle/>
          <a:p>
            <a:r>
              <a:rPr lang="en" altLang="sr-Latn-RS" sz="3200" b="1" i="1" u="sng" dirty="0" smtClean="0">
                <a:solidFill>
                  <a:schemeClr val="accent6">
                    <a:lumMod val="40000"/>
                    <a:lumOff val="60000"/>
                  </a:schemeClr>
                </a:solidFill>
              </a:rPr>
              <a:t>Congenital aplastic anemia</a:t>
            </a:r>
          </a:p>
        </p:txBody>
      </p:sp>
      <p:sp>
        <p:nvSpPr>
          <p:cNvPr id="6147" name="Rectangle 3"/>
          <p:cNvSpPr>
            <a:spLocks noGrp="1" noChangeArrowheads="1"/>
          </p:cNvSpPr>
          <p:nvPr>
            <p:ph type="body" idx="1"/>
          </p:nvPr>
        </p:nvSpPr>
        <p:spPr>
          <a:xfrm>
            <a:off x="622300" y="2033563"/>
            <a:ext cx="8064500" cy="4824437"/>
          </a:xfrm>
        </p:spPr>
        <p:txBody>
          <a:bodyPr/>
          <a:lstStyle/>
          <a:p>
            <a:pPr>
              <a:buFontTx/>
              <a:buNone/>
            </a:pPr>
            <a:r>
              <a:rPr lang="en" altLang="sr-Latn-RS" sz="2800" b="1" dirty="0" smtClean="0"/>
              <a:t>- Fanzoni anemia</a:t>
            </a:r>
          </a:p>
          <a:p>
            <a:pPr>
              <a:buFontTx/>
              <a:buNone/>
            </a:pPr>
            <a:r>
              <a:rPr lang="en" altLang="sr-Latn-RS" sz="2800" b="1" dirty="0" smtClean="0"/>
              <a:t>- Shwachman-Diamond sy.</a:t>
            </a:r>
          </a:p>
          <a:p>
            <a:pPr>
              <a:buFontTx/>
              <a:buNone/>
            </a:pPr>
            <a:r>
              <a:rPr lang="en" altLang="sr-Latn-RS" sz="2800" b="1" dirty="0" smtClean="0"/>
              <a:t>- Dyskeratosis congenita</a:t>
            </a:r>
          </a:p>
          <a:p>
            <a:pPr>
              <a:buFontTx/>
              <a:buNone/>
            </a:pPr>
            <a:r>
              <a:rPr lang="en" altLang="sr-Latn-RS" sz="2800" b="1" dirty="0" smtClean="0"/>
              <a:t>- Amegakaryocytic thrombocytopenia</a:t>
            </a:r>
          </a:p>
          <a:p>
            <a:pPr>
              <a:buFontTx/>
              <a:buNone/>
            </a:pPr>
            <a:r>
              <a:rPr lang="en" altLang="sr-Latn-RS" sz="2800" b="1" dirty="0" smtClean="0"/>
              <a:t>- Other genetic syndromes</a:t>
            </a:r>
            <a:endParaRPr lang="sr-Latn-CS" altLang="sr-Latn-RS" sz="2800" b="1" dirty="0" smtClean="0"/>
          </a:p>
          <a:p>
            <a:pPr>
              <a:buFontTx/>
              <a:buNone/>
            </a:pPr>
            <a:r>
              <a:rPr lang="en" altLang="sr-Latn-RS" sz="2800" b="1" dirty="0" smtClean="0"/>
              <a:t>-Dawn sis.</a:t>
            </a:r>
          </a:p>
          <a:p>
            <a:pPr>
              <a:buFontTx/>
              <a:buNone/>
            </a:pPr>
            <a:r>
              <a:rPr lang="en" altLang="sr-Latn-RS" sz="2800" b="1" dirty="0" smtClean="0"/>
              <a:t>- Dubowitz sy.</a:t>
            </a:r>
          </a:p>
          <a:p>
            <a:pPr>
              <a:buFontTx/>
              <a:buNone/>
            </a:pPr>
            <a:r>
              <a:rPr lang="en" altLang="sr-Latn-RS" sz="2800" b="1" dirty="0" smtClean="0"/>
              <a:t>-Seckel sy.</a:t>
            </a:r>
          </a:p>
          <a:p>
            <a:pPr>
              <a:buFontTx/>
              <a:buNone/>
            </a:pPr>
            <a:r>
              <a:rPr lang="en" altLang="sr-Latn-RS" sz="2800" b="1" dirty="0" smtClean="0"/>
              <a:t>- Reticular dysgenesis</a:t>
            </a:r>
            <a:endParaRPr lang="sr-Latn-CS" altLang="sr-Latn-RS" sz="2800" b="1" dirty="0" smtClean="0"/>
          </a:p>
          <a:p>
            <a:pPr>
              <a:buFontTx/>
              <a:buNone/>
            </a:pPr>
            <a:endParaRPr lang="sr-Latn-CS" altLang="sr-Latn-RS" sz="2800" b="1" dirty="0" smtClean="0"/>
          </a:p>
          <a:p>
            <a:pPr>
              <a:buFontTx/>
              <a:buNone/>
            </a:pPr>
            <a:endParaRPr lang="en-US" altLang="sr-Latn-RS" dirty="0" smtClean="0"/>
          </a:p>
        </p:txBody>
      </p:sp>
    </p:spTree>
    <p:extLst>
      <p:ext uri="{BB962C8B-B14F-4D97-AF65-F5344CB8AC3E}">
        <p14:creationId xmlns:p14="http://schemas.microsoft.com/office/powerpoint/2010/main" val="291655050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836613"/>
            <a:ext cx="8229600" cy="1143000"/>
          </a:xfrm>
        </p:spPr>
        <p:txBody>
          <a:bodyPr/>
          <a:lstStyle/>
          <a:p>
            <a:r>
              <a:rPr lang="en" altLang="sr-Latn-RS" sz="3200" b="1" i="1" u="sng" dirty="0" smtClean="0">
                <a:solidFill>
                  <a:schemeClr val="accent6">
                    <a:lumMod val="40000"/>
                    <a:lumOff val="60000"/>
                  </a:schemeClr>
                </a:solidFill>
              </a:rPr>
              <a:t>Acquired aplastic anemia</a:t>
            </a:r>
          </a:p>
        </p:txBody>
      </p:sp>
      <p:sp>
        <p:nvSpPr>
          <p:cNvPr id="7171" name="Rectangle 3"/>
          <p:cNvSpPr>
            <a:spLocks noGrp="1" noChangeArrowheads="1"/>
          </p:cNvSpPr>
          <p:nvPr>
            <p:ph type="body" idx="1"/>
          </p:nvPr>
        </p:nvSpPr>
        <p:spPr>
          <a:xfrm>
            <a:off x="468313" y="1700213"/>
            <a:ext cx="8229600" cy="4967287"/>
          </a:xfrm>
        </p:spPr>
        <p:txBody>
          <a:bodyPr/>
          <a:lstStyle/>
          <a:p>
            <a:pPr>
              <a:lnSpc>
                <a:spcPct val="90000"/>
              </a:lnSpc>
              <a:buClr>
                <a:srgbClr val="FF9900"/>
              </a:buClr>
            </a:pPr>
            <a:r>
              <a:rPr lang="en" altLang="sr-Latn-RS" sz="2800" b="1" dirty="0" smtClean="0"/>
              <a:t>Primary ( idiopathic )</a:t>
            </a:r>
            <a:endParaRPr lang="sr-Latn-CS" altLang="sr-Latn-RS" sz="2800" b="1" dirty="0" smtClean="0"/>
          </a:p>
          <a:p>
            <a:pPr>
              <a:lnSpc>
                <a:spcPct val="90000"/>
              </a:lnSpc>
              <a:buClr>
                <a:srgbClr val="FF9900"/>
              </a:buClr>
            </a:pPr>
            <a:r>
              <a:rPr lang="en" altLang="sr-Latn-RS" sz="2800" b="1" dirty="0" smtClean="0"/>
              <a:t>Secondary</a:t>
            </a:r>
            <a:endParaRPr lang="sr-Latn-CS" altLang="sr-Latn-RS" sz="2800" b="1" dirty="0" smtClean="0"/>
          </a:p>
          <a:p>
            <a:pPr>
              <a:lnSpc>
                <a:spcPct val="90000"/>
              </a:lnSpc>
              <a:buClr>
                <a:srgbClr val="FF9900"/>
              </a:buClr>
              <a:buFontTx/>
              <a:buNone/>
            </a:pPr>
            <a:r>
              <a:rPr lang="en" altLang="sr-Latn-RS" sz="2800" b="1" dirty="0" smtClean="0"/>
              <a:t>- with handcuffed ionizing radiation</a:t>
            </a:r>
          </a:p>
          <a:p>
            <a:pPr>
              <a:lnSpc>
                <a:spcPct val="90000"/>
              </a:lnSpc>
              <a:buFontTx/>
              <a:buNone/>
            </a:pPr>
            <a:r>
              <a:rPr lang="en" altLang="sr-Latn-RS" sz="2800" b="1" dirty="0" smtClean="0"/>
              <a:t>- caused by drugs and chemical agents</a:t>
            </a:r>
            <a:r>
              <a:rPr lang="sr-Latn-RS" altLang="sr-Latn-RS" sz="2800" b="1" dirty="0" smtClean="0"/>
              <a:t> (</a:t>
            </a:r>
            <a:r>
              <a:rPr lang="sr-Latn-RS" altLang="sr-Latn-RS" sz="2800" b="1" dirty="0" err="1" smtClean="0"/>
              <a:t>Cloramhenicol</a:t>
            </a:r>
            <a:r>
              <a:rPr lang="sr-Latn-RS" altLang="sr-Latn-RS" sz="2800" b="1" dirty="0"/>
              <a:t>)</a:t>
            </a:r>
            <a:endParaRPr lang="en" altLang="sr-Latn-RS" sz="2800" b="1" dirty="0" smtClean="0"/>
          </a:p>
          <a:p>
            <a:pPr>
              <a:lnSpc>
                <a:spcPct val="90000"/>
              </a:lnSpc>
              <a:buFontTx/>
              <a:buNone/>
            </a:pPr>
            <a:r>
              <a:rPr lang="en" altLang="sr-Latn-RS" sz="2800" b="1" dirty="0" smtClean="0"/>
              <a:t>- caused by viral infections</a:t>
            </a:r>
          </a:p>
          <a:p>
            <a:pPr>
              <a:lnSpc>
                <a:spcPct val="90000"/>
              </a:lnSpc>
              <a:buFontTx/>
              <a:buNone/>
            </a:pPr>
            <a:r>
              <a:rPr lang="en" altLang="sr-Latn-RS" sz="2800" b="1" dirty="0" smtClean="0"/>
              <a:t>- in immunological diseases</a:t>
            </a:r>
          </a:p>
          <a:p>
            <a:pPr>
              <a:lnSpc>
                <a:spcPct val="90000"/>
              </a:lnSpc>
              <a:buFontTx/>
              <a:buNone/>
            </a:pPr>
            <a:r>
              <a:rPr lang="en" altLang="sr-Latn-RS" sz="2800" b="1" dirty="0" smtClean="0">
                <a:solidFill>
                  <a:srgbClr val="FF9900"/>
                </a:solidFill>
              </a:rPr>
              <a:t>   </a:t>
            </a:r>
            <a:r>
              <a:rPr lang="en" altLang="sr-Latn-RS" sz="2800" b="1" dirty="0" smtClean="0">
                <a:solidFill>
                  <a:schemeClr val="accent2"/>
                </a:solidFill>
              </a:rPr>
              <a:t>- in pregnancy</a:t>
            </a:r>
          </a:p>
          <a:p>
            <a:pPr>
              <a:lnSpc>
                <a:spcPct val="90000"/>
              </a:lnSpc>
              <a:buFontTx/>
              <a:buNone/>
            </a:pPr>
            <a:r>
              <a:rPr lang="en" altLang="sr-Latn-RS" sz="2800" b="1" dirty="0" smtClean="0">
                <a:solidFill>
                  <a:schemeClr val="accent2"/>
                </a:solidFill>
              </a:rPr>
              <a:t>- in pancreatitis</a:t>
            </a:r>
          </a:p>
          <a:p>
            <a:pPr>
              <a:lnSpc>
                <a:spcPct val="90000"/>
              </a:lnSpc>
              <a:buFontTx/>
              <a:buNone/>
            </a:pPr>
            <a:r>
              <a:rPr lang="en" altLang="sr-Latn-RS" sz="2800" b="1" dirty="0" smtClean="0">
                <a:solidFill>
                  <a:schemeClr val="accent2"/>
                </a:solidFill>
              </a:rPr>
              <a:t>- haemoglobinuria paroxysmalis nocturna</a:t>
            </a:r>
            <a:endParaRPr lang="en-US" altLang="sr-Latn-RS" sz="2800" b="1" dirty="0" smtClean="0">
              <a:solidFill>
                <a:schemeClr val="accent2"/>
              </a:solidFill>
            </a:endParaRPr>
          </a:p>
        </p:txBody>
      </p:sp>
    </p:spTree>
    <p:extLst>
      <p:ext uri="{BB962C8B-B14F-4D97-AF65-F5344CB8AC3E}">
        <p14:creationId xmlns:p14="http://schemas.microsoft.com/office/powerpoint/2010/main" val="64982432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1062038"/>
            <a:ext cx="8229600" cy="706437"/>
          </a:xfrm>
        </p:spPr>
        <p:txBody>
          <a:bodyPr/>
          <a:lstStyle/>
          <a:p>
            <a:r>
              <a:rPr lang="en" altLang="sr-Latn-RS" sz="3200" b="1" i="1" u="sng" smtClean="0">
                <a:solidFill>
                  <a:srgbClr val="FF0000"/>
                </a:solidFill>
              </a:rPr>
              <a:t>Pathogenesis of AA</a:t>
            </a:r>
          </a:p>
        </p:txBody>
      </p:sp>
      <p:sp>
        <p:nvSpPr>
          <p:cNvPr id="8195" name="Rectangle 3"/>
          <p:cNvSpPr>
            <a:spLocks noGrp="1" noChangeArrowheads="1"/>
          </p:cNvSpPr>
          <p:nvPr>
            <p:ph type="body" idx="1"/>
          </p:nvPr>
        </p:nvSpPr>
        <p:spPr>
          <a:xfrm>
            <a:off x="468313" y="1052513"/>
            <a:ext cx="8229600" cy="4525962"/>
          </a:xfrm>
        </p:spPr>
        <p:txBody>
          <a:bodyPr/>
          <a:lstStyle/>
          <a:p>
            <a:pPr>
              <a:buFontTx/>
              <a:buNone/>
            </a:pPr>
            <a:r>
              <a:rPr lang="en" altLang="sr-Latn-RS" smtClean="0">
                <a:solidFill>
                  <a:srgbClr val="FF9900"/>
                </a:solidFill>
              </a:rPr>
              <a:t>   </a:t>
            </a:r>
            <a:endParaRPr lang="sr-Cyrl-CS" altLang="sr-Latn-RS" smtClean="0">
              <a:solidFill>
                <a:srgbClr val="FF9900"/>
              </a:solidFill>
            </a:endParaRPr>
          </a:p>
          <a:p>
            <a:pPr>
              <a:buFontTx/>
              <a:buNone/>
            </a:pPr>
            <a:r>
              <a:rPr lang="en" altLang="sr-Latn-RS" sz="2800" b="1" smtClean="0"/>
              <a:t>Directly</a:t>
            </a:r>
          </a:p>
          <a:p>
            <a:pPr>
              <a:buFontTx/>
              <a:buNone/>
            </a:pPr>
            <a:endParaRPr lang="sr-Cyrl-CS" altLang="sr-Latn-RS" sz="1800" b="1" smtClean="0"/>
          </a:p>
        </p:txBody>
      </p:sp>
      <p:sp>
        <p:nvSpPr>
          <p:cNvPr id="8196" name="Text Box 4"/>
          <p:cNvSpPr txBox="1">
            <a:spLocks noChangeArrowheads="1"/>
          </p:cNvSpPr>
          <p:nvPr/>
        </p:nvSpPr>
        <p:spPr bwMode="auto">
          <a:xfrm>
            <a:off x="4192588" y="2962275"/>
            <a:ext cx="8842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sr-Latn-RS" sz="3600">
              <a:latin typeface="Garamond" panose="02020404030301010803" pitchFamily="18" charset="0"/>
            </a:endParaRPr>
          </a:p>
        </p:txBody>
      </p:sp>
      <p:sp>
        <p:nvSpPr>
          <p:cNvPr id="8197" name="Text Box 5"/>
          <p:cNvSpPr txBox="1">
            <a:spLocks noChangeArrowheads="1"/>
          </p:cNvSpPr>
          <p:nvPr/>
        </p:nvSpPr>
        <p:spPr bwMode="auto">
          <a:xfrm>
            <a:off x="3400425" y="2817813"/>
            <a:ext cx="23955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endParaRPr lang="en-US" altLang="sr-Latn-RS" sz="3600">
              <a:latin typeface="Garamond" panose="02020404030301010803" pitchFamily="18" charset="0"/>
            </a:endParaRPr>
          </a:p>
        </p:txBody>
      </p:sp>
      <p:sp>
        <p:nvSpPr>
          <p:cNvPr id="8198" name="Text Box 6"/>
          <p:cNvSpPr txBox="1">
            <a:spLocks noChangeArrowheads="1"/>
          </p:cNvSpPr>
          <p:nvPr/>
        </p:nvSpPr>
        <p:spPr bwMode="auto">
          <a:xfrm>
            <a:off x="3335338" y="2492375"/>
            <a:ext cx="2151062"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 altLang="sr-Latn-RS" sz="1600" b="1" i="1"/>
              <a:t>STEM CELLS</a:t>
            </a:r>
          </a:p>
          <a:p>
            <a:pPr algn="ctr">
              <a:spcBef>
                <a:spcPct val="0"/>
              </a:spcBef>
              <a:buFontTx/>
              <a:buNone/>
            </a:pPr>
            <a:r>
              <a:rPr lang="en" altLang="sr-Latn-RS" sz="1600" b="1" i="1"/>
              <a:t>HEMATOPOESIS</a:t>
            </a:r>
          </a:p>
        </p:txBody>
      </p:sp>
      <p:sp>
        <p:nvSpPr>
          <p:cNvPr id="23560" name="Text Box 8"/>
          <p:cNvSpPr txBox="1">
            <a:spLocks noChangeArrowheads="1"/>
          </p:cNvSpPr>
          <p:nvPr/>
        </p:nvSpPr>
        <p:spPr bwMode="auto">
          <a:xfrm>
            <a:off x="179388" y="2133600"/>
            <a:ext cx="2290762" cy="641350"/>
          </a:xfrm>
          <a:prstGeom prst="rect">
            <a:avLst/>
          </a:prstGeom>
          <a:noFill/>
          <a:ln w="9525">
            <a:noFill/>
            <a:miter lim="800000"/>
            <a:headEnd/>
            <a:tailEnd/>
          </a:ln>
          <a:effectLst/>
        </p:spPr>
        <p:txBody>
          <a:bodyPr wrap="none">
            <a:spAutoFit/>
          </a:bodyPr>
          <a:lstStyle/>
          <a:p>
            <a:pPr>
              <a:defRPr/>
            </a:pPr>
            <a:r>
              <a:rPr lang="en" b="1">
                <a:effectLst>
                  <a:outerShdw blurRad="38100" dist="38100" dir="2700000" algn="tl">
                    <a:srgbClr val="C0C0C0"/>
                  </a:outerShdw>
                </a:effectLst>
                <a:latin typeface="Garamond" pitchFamily="18" charset="0"/>
              </a:rPr>
              <a:t>viruses, drugs</a:t>
            </a:r>
          </a:p>
          <a:p>
            <a:pPr>
              <a:defRPr/>
            </a:pPr>
            <a:r>
              <a:rPr lang="en" b="1">
                <a:effectLst>
                  <a:outerShdw blurRad="38100" dist="38100" dir="2700000" algn="tl">
                    <a:srgbClr val="C0C0C0"/>
                  </a:outerShdw>
                </a:effectLst>
                <a:latin typeface="Garamond" pitchFamily="18" charset="0"/>
              </a:rPr>
              <a:t>radiation, chemicals</a:t>
            </a:r>
          </a:p>
        </p:txBody>
      </p:sp>
      <p:sp>
        <p:nvSpPr>
          <p:cNvPr id="8200" name="Text Box 9"/>
          <p:cNvSpPr txBox="1">
            <a:spLocks noChangeArrowheads="1"/>
          </p:cNvSpPr>
          <p:nvPr/>
        </p:nvSpPr>
        <p:spPr bwMode="auto">
          <a:xfrm>
            <a:off x="0" y="3644900"/>
            <a:ext cx="3308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1800" b="1">
                <a:latin typeface="Garamond" panose="02020404030301010803" pitchFamily="18" charset="0"/>
              </a:rPr>
              <a:t>immune mechanisms</a:t>
            </a:r>
          </a:p>
          <a:p>
            <a:pPr>
              <a:spcBef>
                <a:spcPct val="0"/>
              </a:spcBef>
              <a:buFontTx/>
              <a:buNone/>
            </a:pPr>
            <a:r>
              <a:rPr lang="en" altLang="sr-Latn-RS" sz="1800" b="1">
                <a:latin typeface="Garamond" panose="02020404030301010803" pitchFamily="18" charset="0"/>
              </a:rPr>
              <a:t>(mediated by T-lymphocytes )</a:t>
            </a:r>
            <a:endParaRPr lang="en-US" altLang="sr-Latn-RS" sz="1800" b="1">
              <a:latin typeface="Garamond" panose="02020404030301010803" pitchFamily="18" charset="0"/>
            </a:endParaRPr>
          </a:p>
        </p:txBody>
      </p:sp>
      <p:sp>
        <p:nvSpPr>
          <p:cNvPr id="8201" name="Text Box 10"/>
          <p:cNvSpPr txBox="1">
            <a:spLocks noChangeArrowheads="1"/>
          </p:cNvSpPr>
          <p:nvPr/>
        </p:nvSpPr>
        <p:spPr bwMode="auto">
          <a:xfrm>
            <a:off x="5795963" y="2420938"/>
            <a:ext cx="641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3600">
                <a:solidFill>
                  <a:srgbClr val="FF9900"/>
                </a:solidFill>
                <a:latin typeface="Garamond" panose="02020404030301010803" pitchFamily="18" charset="0"/>
              </a:rPr>
              <a:t>→</a:t>
            </a:r>
          </a:p>
        </p:txBody>
      </p:sp>
      <p:sp>
        <p:nvSpPr>
          <p:cNvPr id="8202" name="Text Box 11"/>
          <p:cNvSpPr txBox="1">
            <a:spLocks noChangeArrowheads="1"/>
          </p:cNvSpPr>
          <p:nvPr/>
        </p:nvSpPr>
        <p:spPr bwMode="auto">
          <a:xfrm>
            <a:off x="250825" y="3141663"/>
            <a:ext cx="22987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 altLang="sr-Latn-RS" sz="2800" b="1"/>
              <a:t>Indirectly</a:t>
            </a:r>
          </a:p>
        </p:txBody>
      </p:sp>
      <p:sp>
        <p:nvSpPr>
          <p:cNvPr id="8203" name="Text Box 12"/>
          <p:cNvSpPr txBox="1">
            <a:spLocks noChangeArrowheads="1"/>
          </p:cNvSpPr>
          <p:nvPr/>
        </p:nvSpPr>
        <p:spPr bwMode="auto">
          <a:xfrm>
            <a:off x="6445250" y="2276475"/>
            <a:ext cx="2233613"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 altLang="sr-Latn-RS" sz="2600" b="1"/>
              <a:t>Aplastic</a:t>
            </a:r>
          </a:p>
          <a:p>
            <a:pPr algn="ctr">
              <a:spcBef>
                <a:spcPct val="0"/>
              </a:spcBef>
              <a:buFontTx/>
              <a:buNone/>
            </a:pPr>
            <a:r>
              <a:rPr lang="en" altLang="sr-Latn-RS" sz="2600" b="1"/>
              <a:t>anemia</a:t>
            </a:r>
          </a:p>
        </p:txBody>
      </p:sp>
      <p:sp>
        <p:nvSpPr>
          <p:cNvPr id="8204" name="Text Box 13"/>
          <p:cNvSpPr txBox="1">
            <a:spLocks noChangeArrowheads="1"/>
          </p:cNvSpPr>
          <p:nvPr/>
        </p:nvSpPr>
        <p:spPr bwMode="auto">
          <a:xfrm>
            <a:off x="611188" y="5229225"/>
            <a:ext cx="813752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30000"/>
              </a:spcBef>
              <a:buFontTx/>
              <a:buNone/>
            </a:pPr>
            <a:r>
              <a:rPr lang="en" altLang="sr-Latn-RS" sz="2800"/>
              <a:t>Cytokines, interferon gamma and TNF suppress proliferation and induce apoptosis of MHC</a:t>
            </a:r>
            <a:endParaRPr lang="en-US" altLang="sr-Latn-RS" sz="2800"/>
          </a:p>
        </p:txBody>
      </p:sp>
      <p:sp>
        <p:nvSpPr>
          <p:cNvPr id="8205" name="Line 15"/>
          <p:cNvSpPr>
            <a:spLocks noChangeShapeType="1"/>
          </p:cNvSpPr>
          <p:nvPr/>
        </p:nvSpPr>
        <p:spPr bwMode="auto">
          <a:xfrm>
            <a:off x="2411413" y="2060575"/>
            <a:ext cx="792162"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
        <p:nvSpPr>
          <p:cNvPr id="8206" name="Line 16"/>
          <p:cNvSpPr>
            <a:spLocks noChangeShapeType="1"/>
          </p:cNvSpPr>
          <p:nvPr/>
        </p:nvSpPr>
        <p:spPr bwMode="auto">
          <a:xfrm flipV="1">
            <a:off x="2627313" y="2924175"/>
            <a:ext cx="720725"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Latn-RS"/>
          </a:p>
        </p:txBody>
      </p:sp>
    </p:spTree>
    <p:extLst>
      <p:ext uri="{BB962C8B-B14F-4D97-AF65-F5344CB8AC3E}">
        <p14:creationId xmlns:p14="http://schemas.microsoft.com/office/powerpoint/2010/main" val="253801706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1125538"/>
            <a:ext cx="8229600" cy="633412"/>
          </a:xfrm>
        </p:spPr>
        <p:txBody>
          <a:bodyPr/>
          <a:lstStyle/>
          <a:p>
            <a:r>
              <a:rPr lang="en" altLang="sr-Latn-RS" sz="3200" b="1" i="1" u="sng" smtClean="0">
                <a:solidFill>
                  <a:srgbClr val="FF0000"/>
                </a:solidFill>
              </a:rPr>
              <a:t>Viruses</a:t>
            </a:r>
            <a:endParaRPr lang="en-US" altLang="sr-Latn-RS" sz="3200" b="1" i="1" u="sng" smtClean="0">
              <a:solidFill>
                <a:srgbClr val="FF0000"/>
              </a:solidFill>
            </a:endParaRPr>
          </a:p>
        </p:txBody>
      </p:sp>
      <p:sp>
        <p:nvSpPr>
          <p:cNvPr id="9219" name="Rectangle 3"/>
          <p:cNvSpPr>
            <a:spLocks noGrp="1" noChangeArrowheads="1"/>
          </p:cNvSpPr>
          <p:nvPr>
            <p:ph type="body" idx="1"/>
          </p:nvPr>
        </p:nvSpPr>
        <p:spPr>
          <a:xfrm>
            <a:off x="611188" y="1916113"/>
            <a:ext cx="8229600" cy="5759450"/>
          </a:xfrm>
        </p:spPr>
        <p:txBody>
          <a:bodyPr/>
          <a:lstStyle/>
          <a:p>
            <a:pPr lvl="2">
              <a:buFont typeface="Wingdings" panose="05000000000000000000" pitchFamily="2" charset="2"/>
              <a:buChar char="Ø"/>
            </a:pPr>
            <a:r>
              <a:rPr lang="en" altLang="sr-Latn-RS" b="1" dirty="0" smtClean="0"/>
              <a:t>Hepatitis virus (B, C, D)</a:t>
            </a:r>
          </a:p>
          <a:p>
            <a:pPr lvl="2">
              <a:buFont typeface="Wingdings" panose="05000000000000000000" pitchFamily="2" charset="2"/>
              <a:buChar char="Ø"/>
            </a:pPr>
            <a:r>
              <a:rPr lang="en" altLang="sr-Latn-RS" b="1" dirty="0" smtClean="0"/>
              <a:t>EBV, HIV, B19 parvovirus</a:t>
            </a:r>
          </a:p>
          <a:p>
            <a:pPr lvl="2">
              <a:buFont typeface="Wingdings" panose="05000000000000000000" pitchFamily="2" charset="2"/>
              <a:buChar char="Ø"/>
            </a:pPr>
            <a:r>
              <a:rPr lang="en" altLang="sr-Latn-RS" b="1" dirty="0" smtClean="0"/>
              <a:t>Herpes virus and etc </a:t>
            </a:r>
            <a:endParaRPr lang="sr-Latn-RS" altLang="sr-Latn-RS" b="1" dirty="0"/>
          </a:p>
          <a:p>
            <a:pPr lvl="2">
              <a:buFont typeface="Wingdings" panose="05000000000000000000" pitchFamily="2" charset="2"/>
              <a:buChar char="Ø"/>
            </a:pPr>
            <a:endParaRPr lang="sl-SI" altLang="sr-Latn-RS" b="1" dirty="0" smtClean="0"/>
          </a:p>
          <a:p>
            <a:pPr>
              <a:buClr>
                <a:srgbClr val="FF9900"/>
              </a:buClr>
            </a:pPr>
            <a:r>
              <a:rPr lang="en" altLang="sr-Latn-RS" sz="2400" b="1" dirty="0" smtClean="0"/>
              <a:t>I can directly </a:t>
            </a:r>
            <a:r>
              <a:rPr lang="sr-Latn-RS" altLang="sr-Latn-RS" sz="2400" b="1" dirty="0" err="1" smtClean="0"/>
              <a:t>impact</a:t>
            </a:r>
            <a:r>
              <a:rPr lang="sr-Latn-RS" altLang="sr-Latn-RS" sz="2400" b="1" dirty="0" smtClean="0"/>
              <a:t> BM</a:t>
            </a:r>
            <a:endParaRPr lang="en" altLang="sr-Latn-RS" sz="2400" b="1" dirty="0" smtClean="0"/>
          </a:p>
          <a:p>
            <a:pPr>
              <a:buClr>
                <a:srgbClr val="FF9900"/>
              </a:buClr>
            </a:pPr>
            <a:r>
              <a:rPr lang="sr-Latn-RS" altLang="sr-Latn-RS" sz="2400" b="1" dirty="0" err="1" smtClean="0"/>
              <a:t>They</a:t>
            </a:r>
            <a:r>
              <a:rPr lang="sr-Latn-RS" altLang="sr-Latn-RS" sz="2400" b="1" dirty="0" smtClean="0"/>
              <a:t> </a:t>
            </a:r>
            <a:r>
              <a:rPr lang="sr-Latn-RS" altLang="sr-Latn-RS" sz="2400" b="1" dirty="0" err="1" smtClean="0"/>
              <a:t>can</a:t>
            </a:r>
            <a:r>
              <a:rPr lang="sr-Latn-RS" altLang="sr-Latn-RS" sz="2400" b="1" dirty="0" smtClean="0"/>
              <a:t> </a:t>
            </a:r>
            <a:r>
              <a:rPr lang="sr-Latn-RS" altLang="sr-Latn-RS" sz="2400" b="1" dirty="0" err="1" smtClean="0"/>
              <a:t>infect</a:t>
            </a:r>
            <a:r>
              <a:rPr lang="sr-Latn-RS" altLang="sr-Latn-RS" sz="2400" b="1" dirty="0"/>
              <a:t> </a:t>
            </a:r>
            <a:r>
              <a:rPr lang="sr-Latn-RS" altLang="sr-Latn-RS" sz="2400" b="1" dirty="0" smtClean="0"/>
              <a:t>HSC </a:t>
            </a:r>
            <a:r>
              <a:rPr lang="sr-Latn-RS" altLang="sr-Latn-RS" sz="2400" b="1" dirty="0" err="1" smtClean="0"/>
              <a:t>direkly</a:t>
            </a:r>
            <a:r>
              <a:rPr lang="sr-Latn-RS" altLang="sr-Latn-RS" sz="2400" b="1" dirty="0" smtClean="0"/>
              <a:t> </a:t>
            </a:r>
            <a:r>
              <a:rPr lang="sr-Latn-RS" altLang="sr-Latn-RS" sz="2400" b="1" dirty="0" err="1" smtClean="0"/>
              <a:t>and</a:t>
            </a:r>
            <a:r>
              <a:rPr lang="sr-Latn-RS" altLang="sr-Latn-RS" sz="2400" b="1" dirty="0" smtClean="0"/>
              <a:t> </a:t>
            </a:r>
            <a:r>
              <a:rPr lang="sr-Latn-RS" altLang="sr-Latn-RS" sz="2400" b="1" dirty="0" err="1" smtClean="0"/>
              <a:t>lead</a:t>
            </a:r>
            <a:r>
              <a:rPr lang="sr-Latn-RS" altLang="sr-Latn-RS" sz="2400" b="1" dirty="0" smtClean="0"/>
              <a:t> to </a:t>
            </a:r>
            <a:r>
              <a:rPr lang="sr-Latn-RS" altLang="sr-Latn-RS" sz="2400" b="1" dirty="0" err="1" smtClean="0"/>
              <a:t>it</a:t>
            </a:r>
            <a:r>
              <a:rPr lang="sr-Latn-RS" altLang="sr-Latn-RS" sz="2400" b="1" dirty="0" smtClean="0"/>
              <a:t> </a:t>
            </a:r>
            <a:r>
              <a:rPr lang="sr-Latn-RS" altLang="sr-Latn-RS" sz="2400" b="1" dirty="0" err="1" smtClean="0"/>
              <a:t>citolysis</a:t>
            </a:r>
            <a:r>
              <a:rPr lang="en" altLang="sr-Latn-RS" sz="2400" b="1" dirty="0" smtClean="0"/>
              <a:t> </a:t>
            </a:r>
            <a:endParaRPr lang="sr-Latn-RS" altLang="sr-Latn-RS" sz="2400" b="1" dirty="0" smtClean="0"/>
          </a:p>
          <a:p>
            <a:pPr>
              <a:buClr>
                <a:srgbClr val="FF9900"/>
              </a:buClr>
            </a:pPr>
            <a:r>
              <a:rPr lang="sr-Latn-RS" altLang="sr-Latn-RS" sz="2400" b="1" dirty="0" err="1" smtClean="0"/>
              <a:t>Indirectly</a:t>
            </a:r>
            <a:r>
              <a:rPr lang="sr-Latn-RS" altLang="sr-Latn-RS" sz="2400" b="1" dirty="0" smtClean="0"/>
              <a:t> </a:t>
            </a:r>
            <a:r>
              <a:rPr lang="sr-Latn-RS" altLang="sr-Latn-RS" sz="2400" b="1" dirty="0" err="1" smtClean="0"/>
              <a:t>they</a:t>
            </a:r>
            <a:r>
              <a:rPr lang="sr-Latn-RS" altLang="sr-Latn-RS" sz="2400" b="1" dirty="0" smtClean="0"/>
              <a:t> </a:t>
            </a:r>
            <a:r>
              <a:rPr lang="en" altLang="sr-Latn-RS" sz="2400" b="1" dirty="0" smtClean="0"/>
              <a:t>induce secondary </a:t>
            </a:r>
            <a:r>
              <a:rPr lang="sr-Latn-RS" altLang="sr-Latn-RS" sz="2400" b="1" dirty="0" err="1" smtClean="0"/>
              <a:t>immun</a:t>
            </a:r>
            <a:r>
              <a:rPr lang="sr-Latn-RS" altLang="sr-Latn-RS" sz="2400" b="1" dirty="0" smtClean="0"/>
              <a:t> </a:t>
            </a:r>
            <a:r>
              <a:rPr lang="sr-Latn-RS" altLang="sr-Latn-RS" sz="2400" b="1" dirty="0" err="1" smtClean="0"/>
              <a:t>processes</a:t>
            </a:r>
            <a:r>
              <a:rPr lang="sr-Latn-RS" altLang="sr-Latn-RS" sz="2400" b="1" dirty="0" smtClean="0"/>
              <a:t> </a:t>
            </a:r>
            <a:r>
              <a:rPr lang="sr-Latn-RS" altLang="sr-Latn-RS" sz="2400" b="1" dirty="0" err="1" smtClean="0"/>
              <a:t>that</a:t>
            </a:r>
            <a:r>
              <a:rPr lang="sr-Latn-RS" altLang="sr-Latn-RS" sz="2400" b="1" dirty="0" smtClean="0"/>
              <a:t> </a:t>
            </a:r>
            <a:r>
              <a:rPr lang="sr-Latn-RS" altLang="sr-Latn-RS" sz="2400" b="1" dirty="0" err="1" smtClean="0"/>
              <a:t>damage</a:t>
            </a:r>
            <a:r>
              <a:rPr lang="sr-Latn-RS" altLang="sr-Latn-RS" sz="2400" b="1" dirty="0" smtClean="0"/>
              <a:t> HSC</a:t>
            </a:r>
            <a:endParaRPr lang="en" altLang="sr-Latn-RS" sz="2400" b="1" dirty="0" smtClean="0"/>
          </a:p>
          <a:p>
            <a:pPr>
              <a:buFontTx/>
              <a:buNone/>
            </a:pPr>
            <a:r>
              <a:rPr lang="en" altLang="sr-Latn-RS" dirty="0" smtClean="0"/>
              <a:t> </a:t>
            </a:r>
          </a:p>
        </p:txBody>
      </p:sp>
    </p:spTree>
    <p:extLst>
      <p:ext uri="{BB962C8B-B14F-4D97-AF65-F5344CB8AC3E}">
        <p14:creationId xmlns:p14="http://schemas.microsoft.com/office/powerpoint/2010/main" val="399705748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sr-Latn-RS" altLang="sr-Latn-RS" sz="3200" b="1" i="1" u="sng" dirty="0" err="1" smtClean="0">
                <a:solidFill>
                  <a:schemeClr val="accent6">
                    <a:lumMod val="40000"/>
                    <a:lumOff val="60000"/>
                  </a:schemeClr>
                </a:solidFill>
              </a:rPr>
              <a:t>Clinical</a:t>
            </a:r>
            <a:r>
              <a:rPr lang="sr-Latn-RS" altLang="sr-Latn-RS" sz="3200" b="1" i="1" u="sng" dirty="0" smtClean="0">
                <a:solidFill>
                  <a:schemeClr val="accent6">
                    <a:lumMod val="40000"/>
                    <a:lumOff val="60000"/>
                  </a:schemeClr>
                </a:solidFill>
              </a:rPr>
              <a:t> </a:t>
            </a:r>
            <a:r>
              <a:rPr lang="sr-Latn-RS" altLang="sr-Latn-RS" sz="3200" b="1" i="1" u="sng" dirty="0" err="1" smtClean="0">
                <a:solidFill>
                  <a:schemeClr val="accent6">
                    <a:lumMod val="40000"/>
                    <a:lumOff val="60000"/>
                  </a:schemeClr>
                </a:solidFill>
              </a:rPr>
              <a:t>appearance</a:t>
            </a:r>
            <a:endParaRPr lang="en-US" altLang="sr-Latn-RS" sz="3200" b="1" i="1" u="sng" dirty="0" smtClean="0">
              <a:solidFill>
                <a:schemeClr val="accent6">
                  <a:lumMod val="40000"/>
                  <a:lumOff val="60000"/>
                </a:schemeClr>
              </a:solidFill>
            </a:endParaRPr>
          </a:p>
        </p:txBody>
      </p:sp>
      <p:sp>
        <p:nvSpPr>
          <p:cNvPr id="11267" name="Rectangle 3"/>
          <p:cNvSpPr>
            <a:spLocks noGrp="1" noChangeArrowheads="1"/>
          </p:cNvSpPr>
          <p:nvPr>
            <p:ph type="body" idx="1"/>
          </p:nvPr>
        </p:nvSpPr>
        <p:spPr>
          <a:xfrm>
            <a:off x="539750" y="2327275"/>
            <a:ext cx="8229600" cy="4530725"/>
          </a:xfrm>
        </p:spPr>
        <p:txBody>
          <a:bodyPr/>
          <a:lstStyle/>
          <a:p>
            <a:r>
              <a:rPr lang="en" altLang="sr-Latn-RS" sz="2400" b="1" dirty="0" smtClean="0"/>
              <a:t>Weakness, fatigue, infections, bleeding in the skin and mucous membranes</a:t>
            </a:r>
          </a:p>
          <a:p>
            <a:pPr>
              <a:buFontTx/>
              <a:buNone/>
            </a:pPr>
            <a:endParaRPr lang="hr-HR" altLang="sr-Latn-RS" sz="2400" b="1" dirty="0" smtClean="0"/>
          </a:p>
          <a:p>
            <a:r>
              <a:rPr lang="en" altLang="sr-Latn-RS" sz="2400" b="1" dirty="0" smtClean="0"/>
              <a:t>Physical findings: pallor, bleeding in the skin and mucous membranes, feverishness</a:t>
            </a:r>
          </a:p>
          <a:p>
            <a:pPr>
              <a:buFontTx/>
              <a:buNone/>
            </a:pPr>
            <a:endParaRPr lang="hr-HR" altLang="sr-Latn-RS" sz="2400" b="1" dirty="0" smtClean="0"/>
          </a:p>
          <a:p>
            <a:r>
              <a:rPr lang="en" altLang="sr-Latn-RS" sz="2400" b="1" dirty="0" smtClean="0"/>
              <a:t>The most alarming: heavy bleeding from the digestive tract and genitourinary bleeding , bleeding in the CNS</a:t>
            </a:r>
          </a:p>
          <a:p>
            <a:endParaRPr lang="en-US" altLang="sr-Latn-RS" sz="2400" b="1" dirty="0" smtClean="0"/>
          </a:p>
        </p:txBody>
      </p:sp>
    </p:spTree>
    <p:extLst>
      <p:ext uri="{BB962C8B-B14F-4D97-AF65-F5344CB8AC3E}">
        <p14:creationId xmlns:p14="http://schemas.microsoft.com/office/powerpoint/2010/main" val="3944468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5297</Words>
  <Application>Microsoft Office PowerPoint</Application>
  <PresentationFormat>Projekcija na ekranu (4:3)</PresentationFormat>
  <Paragraphs>785</Paragraphs>
  <Slides>114</Slides>
  <Notes>9</Notes>
  <HiddenSlides>0</HiddenSlides>
  <MMClips>0</MMClips>
  <ScaleCrop>false</ScaleCrop>
  <HeadingPairs>
    <vt:vector size="6" baseType="variant">
      <vt:variant>
        <vt:lpstr>Korišćeni fontovi</vt:lpstr>
      </vt:variant>
      <vt:variant>
        <vt:i4>9</vt:i4>
      </vt:variant>
      <vt:variant>
        <vt:lpstr>Tema</vt:lpstr>
      </vt:variant>
      <vt:variant>
        <vt:i4>1</vt:i4>
      </vt:variant>
      <vt:variant>
        <vt:lpstr>Naslovi slajdova</vt:lpstr>
      </vt:variant>
      <vt:variant>
        <vt:i4>114</vt:i4>
      </vt:variant>
    </vt:vector>
  </HeadingPairs>
  <TitlesOfParts>
    <vt:vector size="124" baseType="lpstr">
      <vt:lpstr>Arial</vt:lpstr>
      <vt:lpstr>Calibri</vt:lpstr>
      <vt:lpstr>ElsevierGulliver</vt:lpstr>
      <vt:lpstr>Garamond</vt:lpstr>
      <vt:lpstr>inherit</vt:lpstr>
      <vt:lpstr>Monotype Sorts</vt:lpstr>
      <vt:lpstr>Tahoma</vt:lpstr>
      <vt:lpstr>Times New Roman</vt:lpstr>
      <vt:lpstr>Wingdings</vt:lpstr>
      <vt:lpstr>Default Design</vt:lpstr>
      <vt:lpstr>PowerPoint prezentacija</vt:lpstr>
      <vt:lpstr>PowerPoint prezentacija</vt:lpstr>
      <vt:lpstr>PowerPoint prezentacija</vt:lpstr>
      <vt:lpstr>Erythrocyte parameters</vt:lpstr>
      <vt:lpstr>PowerPoint prezentacija</vt:lpstr>
      <vt:lpstr>Anaemia diagnosis</vt:lpstr>
      <vt:lpstr>PowerPoint prezentacija</vt:lpstr>
      <vt:lpstr>Pathophysiology of anemia</vt:lpstr>
      <vt:lpstr>Disturbed erithropoesis </vt:lpstr>
      <vt:lpstr>Disturbed erythropoesis</vt:lpstr>
      <vt:lpstr>Erythrocyte destruction </vt:lpstr>
      <vt:lpstr> Blood loss </vt:lpstr>
      <vt:lpstr>PowerPoint prezentacija</vt:lpstr>
      <vt:lpstr>Morphological classification</vt:lpstr>
      <vt:lpstr>PowerPoint prezentacija</vt:lpstr>
      <vt:lpstr>Anaemia manifestations</vt:lpstr>
      <vt:lpstr>Sympthoms and signs of anemia</vt:lpstr>
      <vt:lpstr>PowerPoint prezentacija</vt:lpstr>
      <vt:lpstr>PowerPoint prezentacija</vt:lpstr>
      <vt:lpstr>PowerPoint prezentacija</vt:lpstr>
      <vt:lpstr>Iron defficiency causes</vt:lpstr>
      <vt:lpstr>Chronic blood loss</vt:lpstr>
      <vt:lpstr>Symthoms</vt:lpstr>
      <vt:lpstr>Iron deficiency anemia symptoms may include:</vt:lpstr>
      <vt:lpstr>Findings on physical examination may include the following:</vt:lpstr>
      <vt:lpstr>Diagnosis</vt:lpstr>
      <vt:lpstr>CBC results in iron deficiency anemia include the following</vt:lpstr>
      <vt:lpstr>Blood biochemistry </vt:lpstr>
      <vt:lpstr>Additional diagnostic procedures towards the cause of iron deffitiency anemia</vt:lpstr>
      <vt:lpstr>Therapy</vt:lpstr>
      <vt:lpstr>Therapy</vt:lpstr>
      <vt:lpstr>PowerPoint prezentacija</vt:lpstr>
      <vt:lpstr>PowerPoint prezentacija</vt:lpstr>
      <vt:lpstr>PowerPoint prezentacija</vt:lpstr>
      <vt:lpstr>Anemias due to disorders of DNA synthesis (megaloblastic)</vt:lpstr>
      <vt:lpstr>Anemias due to disorders of DNA synthesis (megaloblastic)</vt:lpstr>
      <vt:lpstr>Vitamin B12 </vt:lpstr>
      <vt:lpstr>Folate</vt:lpstr>
      <vt:lpstr>Etiopathophysiological classification of cobalamin deficiency (vit. B12)</vt:lpstr>
      <vt:lpstr> Etiopathophysiological classification of folate deficiency</vt:lpstr>
      <vt:lpstr>Joint role of folate and vitamin B12 in DNA synthesis</vt:lpstr>
      <vt:lpstr>Pernicious anemia</vt:lpstr>
      <vt:lpstr>Signs and sympthoms</vt:lpstr>
      <vt:lpstr>Morphological changes in megaloblastosis due to B12 and folate deficiency </vt:lpstr>
      <vt:lpstr>Diagnosis - biochemical changes in the blood</vt:lpstr>
      <vt:lpstr>Differential diagnosis of vitamin B12 and folate deficiency</vt:lpstr>
      <vt:lpstr>Therapy of megaloblastic anemia as a result of vitamin B12 deficiency </vt:lpstr>
      <vt:lpstr>Therapy of megaloblastic anemia due to folate deficiency</vt:lpstr>
      <vt:lpstr>PowerPoint prezentacija</vt:lpstr>
      <vt:lpstr>PowerPoint prezentacija</vt:lpstr>
      <vt:lpstr>Hemolytic anemia</vt:lpstr>
      <vt:lpstr>Hemolytic anemia</vt:lpstr>
      <vt:lpstr>PowerPoint prezentacija</vt:lpstr>
      <vt:lpstr>Hemolytic anemia</vt:lpstr>
      <vt:lpstr>Hemolytic anemia</vt:lpstr>
      <vt:lpstr>Hemolytic anemia - etiology</vt:lpstr>
      <vt:lpstr>Hemolytic anemia - etiology</vt:lpstr>
      <vt:lpstr>Hemolytic anemia - pathogenesis</vt:lpstr>
      <vt:lpstr>Hemolytic anemia - pathogenesis</vt:lpstr>
      <vt:lpstr>Hemolytic anemia - pathogenesis</vt:lpstr>
      <vt:lpstr>Clinical appearance</vt:lpstr>
      <vt:lpstr>Laboratory findings</vt:lpstr>
      <vt:lpstr>PowerPoint prezentacija</vt:lpstr>
      <vt:lpstr>Differential diagnosis</vt:lpstr>
      <vt:lpstr>Treatment</vt:lpstr>
      <vt:lpstr>Membranopathic hemolytic anemias</vt:lpstr>
      <vt:lpstr>Membranopathic hemolytic anemias</vt:lpstr>
      <vt:lpstr>Enzymopathic hemolytic anemias</vt:lpstr>
      <vt:lpstr>Hemoglobinopathic hemolytic anemias</vt:lpstr>
      <vt:lpstr>Hemoglobinopathic hemolytic anemias</vt:lpstr>
      <vt:lpstr>Isoimmune hemolytic anemia</vt:lpstr>
      <vt:lpstr>Autoimmune hemolytic anemia</vt:lpstr>
      <vt:lpstr>Autoimmune hemolytic anemia</vt:lpstr>
      <vt:lpstr>PowerPoint prezentacija</vt:lpstr>
      <vt:lpstr>PATHOPHYSIOLOGY MECHANISMS</vt:lpstr>
      <vt:lpstr>PATHOPHYSIOLOGY MECHANISMS</vt:lpstr>
      <vt:lpstr>PATHOPHYSIOLOGY MECHANISMS</vt:lpstr>
      <vt:lpstr>The most common clinical entities and anemia in chronic disease</vt:lpstr>
      <vt:lpstr>Clinical appearance</vt:lpstr>
      <vt:lpstr>LABORATORY PARAMETERS  </vt:lpstr>
      <vt:lpstr>Treatment </vt:lpstr>
      <vt:lpstr>TREATMENT</vt:lpstr>
      <vt:lpstr>ERYTHROPOETIN</vt:lpstr>
      <vt:lpstr>THERAPEUTIC GOALS</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   What accualy happens in the bone marrow  </vt:lpstr>
      <vt:lpstr>Classification of aplastic anemias</vt:lpstr>
      <vt:lpstr>Congenital aplastic anemia</vt:lpstr>
      <vt:lpstr>Acquired aplastic anemia</vt:lpstr>
      <vt:lpstr>Pathogenesis of AA</vt:lpstr>
      <vt:lpstr>Viruses</vt:lpstr>
      <vt:lpstr>Clinical appearance</vt:lpstr>
      <vt:lpstr>Laboratory characteristics</vt:lpstr>
      <vt:lpstr>PowerPoint prezentacija</vt:lpstr>
      <vt:lpstr>PowerPoint prezentacija</vt:lpstr>
      <vt:lpstr>Diagnostic algorithm in AA</vt:lpstr>
      <vt:lpstr>Differential diagnosis</vt:lpstr>
      <vt:lpstr>Therapy</vt:lpstr>
      <vt:lpstr>Therapy</vt:lpstr>
      <vt:lpstr>Complications of therapy</vt:lpstr>
      <vt:lpstr> Immunosuppressive therapy</vt:lpstr>
      <vt:lpstr>PowerPoint prezentacija</vt:lpstr>
      <vt:lpstr>Cyclosporin A –  in those refractory to ATG and ALG  (p improvement in a few weeks/months)</vt:lpstr>
      <vt:lpstr>Androgens</vt:lpstr>
      <vt:lpstr>Hematopoietic growth factors</vt:lpstr>
      <vt:lpstr>Late complications of AA</vt:lpstr>
      <vt:lpstr>PowerPoint prezentacija</vt:lpstr>
    </vt:vector>
  </TitlesOfParts>
  <Company>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MyComp</cp:lastModifiedBy>
  <cp:revision>34</cp:revision>
  <dcterms:created xsi:type="dcterms:W3CDTF">2007-04-23T19:01:08Z</dcterms:created>
  <dcterms:modified xsi:type="dcterms:W3CDTF">2024-02-08T12:26:01Z</dcterms:modified>
</cp:coreProperties>
</file>