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sldIdLst>
    <p:sldId id="262" r:id="rId2"/>
    <p:sldId id="263" r:id="rId3"/>
    <p:sldId id="264" r:id="rId4"/>
    <p:sldId id="266" r:id="rId5"/>
    <p:sldId id="338" r:id="rId6"/>
    <p:sldId id="337" r:id="rId7"/>
    <p:sldId id="271" r:id="rId8"/>
    <p:sldId id="269" r:id="rId9"/>
    <p:sldId id="267" r:id="rId10"/>
    <p:sldId id="272" r:id="rId11"/>
    <p:sldId id="273" r:id="rId12"/>
    <p:sldId id="274" r:id="rId13"/>
    <p:sldId id="275" r:id="rId14"/>
    <p:sldId id="276" r:id="rId15"/>
    <p:sldId id="339" r:id="rId16"/>
    <p:sldId id="340" r:id="rId17"/>
    <p:sldId id="278" r:id="rId18"/>
    <p:sldId id="279" r:id="rId19"/>
    <p:sldId id="341" r:id="rId20"/>
    <p:sldId id="280" r:id="rId21"/>
    <p:sldId id="281" r:id="rId22"/>
    <p:sldId id="282" r:id="rId23"/>
    <p:sldId id="283" r:id="rId24"/>
    <p:sldId id="285" r:id="rId25"/>
    <p:sldId id="286" r:id="rId26"/>
    <p:sldId id="287" r:id="rId27"/>
    <p:sldId id="288" r:id="rId28"/>
    <p:sldId id="289" r:id="rId29"/>
    <p:sldId id="293" r:id="rId30"/>
    <p:sldId id="295" r:id="rId31"/>
    <p:sldId id="296" r:id="rId32"/>
    <p:sldId id="290" r:id="rId33"/>
    <p:sldId id="291" r:id="rId34"/>
    <p:sldId id="292" r:id="rId35"/>
    <p:sldId id="297" r:id="rId36"/>
    <p:sldId id="319" r:id="rId37"/>
    <p:sldId id="298" r:id="rId38"/>
    <p:sldId id="299" r:id="rId39"/>
    <p:sldId id="300" r:id="rId40"/>
    <p:sldId id="301" r:id="rId41"/>
    <p:sldId id="302" r:id="rId42"/>
    <p:sldId id="303" r:id="rId43"/>
    <p:sldId id="304" r:id="rId44"/>
    <p:sldId id="305" r:id="rId45"/>
    <p:sldId id="311" r:id="rId46"/>
    <p:sldId id="312" r:id="rId47"/>
    <p:sldId id="313" r:id="rId48"/>
    <p:sldId id="317" r:id="rId49"/>
    <p:sldId id="342" r:id="rId50"/>
    <p:sldId id="343" r:id="rId51"/>
    <p:sldId id="344" r:id="rId52"/>
    <p:sldId id="345" r:id="rId53"/>
    <p:sldId id="346" r:id="rId54"/>
    <p:sldId id="347" r:id="rId55"/>
    <p:sldId id="348" r:id="rId56"/>
    <p:sldId id="349" r:id="rId57"/>
    <p:sldId id="350" r:id="rId58"/>
    <p:sldId id="351" r:id="rId59"/>
    <p:sldId id="352" r:id="rId60"/>
    <p:sldId id="353" r:id="rId61"/>
    <p:sldId id="354" r:id="rId62"/>
    <p:sldId id="355" r:id="rId63"/>
    <p:sldId id="356" r:id="rId64"/>
    <p:sldId id="357" r:id="rId65"/>
    <p:sldId id="358" r:id="rId66"/>
    <p:sldId id="359" r:id="rId67"/>
    <p:sldId id="360" r:id="rId68"/>
    <p:sldId id="361" r:id="rId69"/>
    <p:sldId id="362" r:id="rId70"/>
    <p:sldId id="363" r:id="rId71"/>
    <p:sldId id="364" r:id="rId72"/>
    <p:sldId id="365" r:id="rId73"/>
    <p:sldId id="366" r:id="rId74"/>
    <p:sldId id="367" r:id="rId75"/>
    <p:sldId id="368" r:id="rId76"/>
    <p:sldId id="369" r:id="rId77"/>
    <p:sldId id="370" r:id="rId78"/>
    <p:sldId id="371" r:id="rId79"/>
    <p:sldId id="372" r:id="rId80"/>
    <p:sldId id="373" r:id="rId81"/>
    <p:sldId id="374" r:id="rId82"/>
    <p:sldId id="375" r:id="rId83"/>
    <p:sldId id="376" r:id="rId84"/>
    <p:sldId id="377" r:id="rId85"/>
    <p:sldId id="378" r:id="rId86"/>
    <p:sldId id="379" r:id="rId87"/>
    <p:sldId id="380" r:id="rId88"/>
    <p:sldId id="381" r:id="rId89"/>
    <p:sldId id="382" r:id="rId90"/>
    <p:sldId id="383" r:id="rId91"/>
    <p:sldId id="384" r:id="rId92"/>
    <p:sldId id="385" r:id="rId93"/>
    <p:sldId id="386" r:id="rId94"/>
    <p:sldId id="387" r:id="rId95"/>
    <p:sldId id="388" r:id="rId96"/>
    <p:sldId id="389" r:id="rId97"/>
    <p:sldId id="390" r:id="rId98"/>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FF0000"/>
    <a:srgbClr val="F86D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Umereni stil 2 – Naglašavanj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Umereni stil 4 – Naglašavanj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208DC78D-071D-4B65-BA68-3FA957D23112}" type="datetimeFigureOut">
              <a:rPr lang="en-US"/>
              <a:pPr>
                <a:defRPr/>
              </a:pPr>
              <a:t>2/8/2024</a:t>
            </a:fld>
            <a:endParaRPr lang="en-US"/>
          </a:p>
        </p:txBody>
      </p:sp>
      <p:sp>
        <p:nvSpPr>
          <p:cNvPr id="727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D8D9BC91-39D7-4BAC-A308-891DB75BDB0F}" type="slidenum">
              <a:rPr lang="en-US" altLang="sr-Latn-RS"/>
              <a:pPr/>
              <a:t>‹#›</a:t>
            </a:fld>
            <a:endParaRPr lang="en-US" altLang="sr-Latn-RS"/>
          </a:p>
        </p:txBody>
      </p:sp>
    </p:spTree>
    <p:extLst>
      <p:ext uri="{BB962C8B-B14F-4D97-AF65-F5344CB8AC3E}">
        <p14:creationId xmlns:p14="http://schemas.microsoft.com/office/powerpoint/2010/main" val="36955566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1935969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620502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786151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18A24E6-0579-45B7-B6E8-BF128B980BBF}" type="slidenum">
              <a:rPr lang="sr-Latn-CS" altLang="sr-Latn-RS" smtClean="0"/>
              <a:pPr>
                <a:spcBef>
                  <a:spcPct val="0"/>
                </a:spcBef>
              </a:pPr>
              <a:t>90</a:t>
            </a:fld>
            <a:endParaRPr lang="sr-Latn-CS" altLang="sr-Latn-R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RS" altLang="sr-Latn-R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0388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12AB8445-31C8-48EB-9F0A-D0EEB07BCC6B}" type="slidenum">
              <a:rPr lang="sr-Latn-CS" altLang="sr-Latn-RS" smtClean="0"/>
              <a:pPr>
                <a:spcBef>
                  <a:spcPct val="0"/>
                </a:spcBef>
              </a:pPr>
              <a:t>91</a:t>
            </a:fld>
            <a:endParaRPr lang="sr-Latn-CS" altLang="sr-Latn-R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RS" altLang="sr-Latn-R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3009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3826610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4020090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2627052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645730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smtClean="0"/>
          </a:p>
        </p:txBody>
      </p:sp>
    </p:spTree>
    <p:extLst>
      <p:ext uri="{BB962C8B-B14F-4D97-AF65-F5344CB8AC3E}">
        <p14:creationId xmlns:p14="http://schemas.microsoft.com/office/powerpoint/2010/main" val="1442076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smtClean="0"/>
          </a:p>
        </p:txBody>
      </p:sp>
    </p:spTree>
    <p:extLst>
      <p:ext uri="{BB962C8B-B14F-4D97-AF65-F5344CB8AC3E}">
        <p14:creationId xmlns:p14="http://schemas.microsoft.com/office/powerpoint/2010/main" val="1721228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sr-Latn-RS" altLang="sr-Latn-RS" smtClean="0"/>
          </a:p>
        </p:txBody>
      </p:sp>
    </p:spTree>
    <p:extLst>
      <p:ext uri="{BB962C8B-B14F-4D97-AF65-F5344CB8AC3E}">
        <p14:creationId xmlns:p14="http://schemas.microsoft.com/office/powerpoint/2010/main" val="3568720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10638894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02323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5039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87673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20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2287588"/>
            <a:ext cx="8229600" cy="4525962"/>
          </a:xfrm>
        </p:spPr>
        <p:txBody>
          <a:bodyPr/>
          <a:lstStyle/>
          <a:p>
            <a:pPr lvl="0"/>
            <a:endParaRPr lang="en-US" noProof="0"/>
          </a:p>
        </p:txBody>
      </p:sp>
    </p:spTree>
    <p:extLst>
      <p:ext uri="{BB962C8B-B14F-4D97-AF65-F5344CB8AC3E}">
        <p14:creationId xmlns:p14="http://schemas.microsoft.com/office/powerpoint/2010/main" val="2058942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20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228758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2287588"/>
            <a:ext cx="4038600" cy="2185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625975"/>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4781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3883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57223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734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6266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68824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6208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0261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0334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r-Latn-CS" altLang="sr-Latn-R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r-Latn-CS" altLang="sr-Latn-RS" smtClean="0"/>
              <a:t>Click to edit Master text styles</a:t>
            </a:r>
          </a:p>
          <a:p>
            <a:pPr lvl="1"/>
            <a:r>
              <a:rPr lang="sr-Latn-CS" altLang="sr-Latn-RS" smtClean="0"/>
              <a:t>Second level</a:t>
            </a:r>
          </a:p>
          <a:p>
            <a:pPr lvl="2"/>
            <a:r>
              <a:rPr lang="sr-Latn-CS" altLang="sr-Latn-RS" smtClean="0"/>
              <a:t>Third level</a:t>
            </a:r>
          </a:p>
          <a:p>
            <a:pPr lvl="3"/>
            <a:r>
              <a:rPr lang="sr-Latn-CS" altLang="sr-Latn-RS" smtClean="0"/>
              <a:t>Fourth level</a:t>
            </a:r>
          </a:p>
          <a:p>
            <a:pPr lvl="4"/>
            <a:r>
              <a:rPr lang="sr-Latn-CS" altLang="sr-Latn-RS" smtClean="0"/>
              <a:t>Fifth level</a:t>
            </a:r>
          </a:p>
        </p:txBody>
      </p:sp>
      <p:pic>
        <p:nvPicPr>
          <p:cNvPr id="1028" name="Picture 8"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000250" y="0"/>
            <a:ext cx="485775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txBox="1">
            <a:spLocks noChangeArrowheads="1"/>
          </p:cNvSpPr>
          <p:nvPr/>
        </p:nvSpPr>
        <p:spPr bwMode="auto">
          <a:xfrm>
            <a:off x="500063" y="1428750"/>
            <a:ext cx="80010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pPr>
            <a:r>
              <a:rPr lang="en" altLang="sr-Latn-RS" sz="2000" b="1" dirty="0" smtClean="0"/>
              <a:t>Integrated academic studies of medicine</a:t>
            </a:r>
            <a:r>
              <a:rPr lang="sr-Latn-RS" altLang="sr-Latn-RS" sz="2000" b="1" smtClean="0"/>
              <a:t> IASM 31</a:t>
            </a:r>
            <a:endParaRPr lang="en" altLang="sr-Latn-RS" sz="2000" b="1" dirty="0" smtClean="0"/>
          </a:p>
          <a:p>
            <a:pPr>
              <a:spcBef>
                <a:spcPct val="20000"/>
              </a:spcBef>
            </a:pPr>
            <a:r>
              <a:rPr lang="en" altLang="sr-Latn-RS" sz="2000" b="1" dirty="0" smtClean="0"/>
              <a:t>Internal medicine </a:t>
            </a:r>
            <a:r>
              <a:rPr lang="sr-Latn-RS" altLang="sr-Latn-RS" sz="2000" b="1" dirty="0" smtClean="0"/>
              <a:t>TU 6</a:t>
            </a:r>
            <a:endParaRPr lang="sr-Cyrl-CS" altLang="sr-Latn-RS" sz="2000" b="1" dirty="0" smtClean="0"/>
          </a:p>
          <a:p>
            <a:pPr>
              <a:spcBef>
                <a:spcPct val="20000"/>
              </a:spcBef>
            </a:pPr>
            <a:endParaRPr lang="sr-Cyrl-CS" altLang="sr-Latn-RS" sz="2000" b="1" dirty="0" smtClean="0"/>
          </a:p>
          <a:p>
            <a:pPr>
              <a:spcBef>
                <a:spcPct val="20000"/>
              </a:spcBef>
            </a:pPr>
            <a:r>
              <a:rPr lang="en" altLang="sr-Latn-RS" sz="2000" b="1" dirty="0" smtClean="0"/>
              <a:t>Teaching unit: </a:t>
            </a:r>
            <a:r>
              <a:rPr lang="en" altLang="sr-Latn-RS" sz="2800" b="1" i="1" u="sng" dirty="0" smtClean="0"/>
              <a:t>Chronic lymphoproliferative diseases</a:t>
            </a:r>
          </a:p>
          <a:p>
            <a:pPr>
              <a:spcBef>
                <a:spcPct val="20000"/>
              </a:spcBef>
            </a:pPr>
            <a:endParaRPr lang="sr-Cyrl-CS" altLang="sr-Latn-RS" sz="2000" b="1" dirty="0"/>
          </a:p>
          <a:p>
            <a:pPr>
              <a:spcBef>
                <a:spcPct val="20000"/>
              </a:spcBef>
            </a:pPr>
            <a:r>
              <a:rPr lang="en" altLang="sr-Latn-RS" sz="2000" b="1" dirty="0" smtClean="0"/>
              <a:t>Lecturer: </a:t>
            </a:r>
            <a:r>
              <a:rPr lang="sr-Latn-RS" altLang="sr-Latn-RS" sz="2400" b="1" i="1" u="sng" dirty="0" err="1" smtClean="0">
                <a:solidFill>
                  <a:schemeClr val="accent2">
                    <a:lumMod val="60000"/>
                    <a:lumOff val="40000"/>
                  </a:schemeClr>
                </a:solidFill>
              </a:rPr>
              <a:t>Ass</a:t>
            </a:r>
            <a:r>
              <a:rPr lang="sr-Latn-RS" altLang="sr-Latn-RS" sz="2400" b="1" i="1" u="sng" dirty="0" smtClean="0">
                <a:solidFill>
                  <a:schemeClr val="accent2">
                    <a:lumMod val="60000"/>
                    <a:lumOff val="40000"/>
                  </a:schemeClr>
                </a:solidFill>
              </a:rPr>
              <a:t> </a:t>
            </a:r>
            <a:r>
              <a:rPr lang="sr-Latn-RS" altLang="sr-Latn-RS" sz="2400" b="1" i="1" u="sng" dirty="0" err="1" smtClean="0">
                <a:solidFill>
                  <a:schemeClr val="accent2">
                    <a:lumMod val="60000"/>
                    <a:lumOff val="40000"/>
                  </a:schemeClr>
                </a:solidFill>
              </a:rPr>
              <a:t>Prof</a:t>
            </a:r>
            <a:r>
              <a:rPr lang="sr-Latn-RS" altLang="sr-Latn-RS" sz="2400" b="1" i="1" u="sng" dirty="0" smtClean="0">
                <a:solidFill>
                  <a:schemeClr val="accent2">
                    <a:lumMod val="60000"/>
                    <a:lumOff val="40000"/>
                  </a:schemeClr>
                </a:solidFill>
              </a:rPr>
              <a:t> Danijela Jovanović</a:t>
            </a:r>
            <a:endParaRPr lang="en" altLang="sr-Latn-RS" sz="2400" b="1" i="1" u="sng" dirty="0" smtClean="0">
              <a:solidFill>
                <a:schemeClr val="accent2">
                  <a:lumMod val="60000"/>
                  <a:lumOff val="40000"/>
                </a:schemeClr>
              </a:solidFill>
            </a:endParaRPr>
          </a:p>
          <a:p>
            <a:pPr algn="ctr">
              <a:spcBef>
                <a:spcPct val="20000"/>
              </a:spcBef>
            </a:pPr>
            <a:endParaRPr lang="en-US" altLang="sr-Latn-RS" sz="3600" b="1" i="1"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 altLang="sr-Latn-RS" smtClean="0">
                <a:solidFill>
                  <a:srgbClr val="FF0000"/>
                </a:solidFill>
              </a:rPr>
              <a:t>Pathogenesis of NHL</a:t>
            </a:r>
            <a:endParaRPr lang="en-US" altLang="sr-Latn-RS" smtClean="0">
              <a:solidFill>
                <a:srgbClr val="FF0000"/>
              </a:solidFill>
            </a:endParaRPr>
          </a:p>
        </p:txBody>
      </p:sp>
      <p:sp>
        <p:nvSpPr>
          <p:cNvPr id="11267" name="Rectangle 3"/>
          <p:cNvSpPr>
            <a:spLocks noGrp="1" noChangeArrowheads="1"/>
          </p:cNvSpPr>
          <p:nvPr>
            <p:ph type="body" idx="1"/>
          </p:nvPr>
        </p:nvSpPr>
        <p:spPr/>
        <p:txBody>
          <a:bodyPr/>
          <a:lstStyle/>
          <a:p>
            <a:endParaRPr lang="en-US" altLang="sr-Latn-RS" dirty="0" smtClean="0"/>
          </a:p>
          <a:p>
            <a:r>
              <a:rPr lang="en" altLang="sr-Latn-RS" dirty="0" smtClean="0"/>
              <a:t>proto-oncogene activation</a:t>
            </a:r>
          </a:p>
          <a:p>
            <a:endParaRPr lang="en-US" altLang="sr-Latn-RS" dirty="0" smtClean="0"/>
          </a:p>
          <a:p>
            <a:r>
              <a:rPr lang="en" altLang="sr-Latn-RS" dirty="0" smtClean="0"/>
              <a:t>inactivation of tumor suppressor </a:t>
            </a:r>
            <a:r>
              <a:rPr lang="en" altLang="sr-Latn-RS" dirty="0" smtClean="0"/>
              <a:t>genes</a:t>
            </a:r>
            <a:endParaRPr lang="sr-Latn-RS" altLang="sr-Latn-RS" dirty="0" smtClean="0"/>
          </a:p>
          <a:p>
            <a:r>
              <a:rPr lang="sr-Latn-RS" altLang="sr-Latn-RS" dirty="0" err="1" smtClean="0"/>
              <a:t>Interuption</a:t>
            </a:r>
            <a:r>
              <a:rPr lang="sr-Latn-RS" altLang="sr-Latn-RS" dirty="0" smtClean="0"/>
              <a:t> </a:t>
            </a:r>
            <a:r>
              <a:rPr lang="sr-Latn-RS" altLang="sr-Latn-RS" dirty="0" err="1" smtClean="0"/>
              <a:t>of</a:t>
            </a:r>
            <a:r>
              <a:rPr lang="sr-Latn-RS" altLang="sr-Latn-RS" dirty="0" smtClean="0"/>
              <a:t> </a:t>
            </a:r>
            <a:r>
              <a:rPr lang="sr-Latn-RS" altLang="sr-Latn-RS" dirty="0" err="1" smtClean="0"/>
              <a:t>normal</a:t>
            </a:r>
            <a:r>
              <a:rPr lang="sr-Latn-RS" altLang="sr-Latn-RS" dirty="0" smtClean="0"/>
              <a:t> </a:t>
            </a:r>
            <a:r>
              <a:rPr lang="sr-Latn-RS" altLang="sr-Latn-RS" dirty="0" err="1" smtClean="0"/>
              <a:t>apoptotic</a:t>
            </a:r>
            <a:r>
              <a:rPr lang="sr-Latn-RS" altLang="sr-Latn-RS" dirty="0" smtClean="0"/>
              <a:t> </a:t>
            </a:r>
            <a:r>
              <a:rPr lang="sr-Latn-RS" altLang="sr-Latn-RS" dirty="0" err="1" smtClean="0"/>
              <a:t>cycle</a:t>
            </a:r>
            <a:r>
              <a:rPr lang="sr-Latn-RS" altLang="sr-Latn-RS" dirty="0" smtClean="0"/>
              <a:t> (</a:t>
            </a:r>
            <a:r>
              <a:rPr lang="sr-Latn-RS" altLang="sr-Latn-RS" dirty="0" err="1" smtClean="0"/>
              <a:t>Lymphoma</a:t>
            </a:r>
            <a:r>
              <a:rPr lang="sr-Latn-RS" altLang="sr-Latn-RS" dirty="0" smtClean="0"/>
              <a:t> </a:t>
            </a:r>
            <a:r>
              <a:rPr lang="sr-Latn-RS" altLang="sr-Latn-RS" dirty="0" err="1" smtClean="0"/>
              <a:t>cells</a:t>
            </a:r>
            <a:r>
              <a:rPr lang="sr-Latn-RS" altLang="sr-Latn-RS" dirty="0" smtClean="0"/>
              <a:t> </a:t>
            </a:r>
            <a:r>
              <a:rPr lang="sr-Latn-RS" altLang="sr-Latn-RS" dirty="0" err="1" smtClean="0"/>
              <a:t>have</a:t>
            </a:r>
            <a:r>
              <a:rPr lang="sr-Latn-RS" altLang="sr-Latn-RS" dirty="0" smtClean="0"/>
              <a:t> </a:t>
            </a:r>
            <a:r>
              <a:rPr lang="sr-Latn-RS" altLang="sr-Latn-RS" dirty="0" err="1" smtClean="0"/>
              <a:t>apoptosis</a:t>
            </a:r>
            <a:r>
              <a:rPr lang="sr-Latn-RS" altLang="sr-Latn-RS" dirty="0" smtClean="0"/>
              <a:t> </a:t>
            </a:r>
            <a:r>
              <a:rPr lang="sr-Latn-RS" altLang="sr-Latn-RS" dirty="0" err="1" smtClean="0"/>
              <a:t>inhibited</a:t>
            </a:r>
            <a:r>
              <a:rPr lang="sr-Latn-RS" altLang="sr-Latn-RS" dirty="0" smtClean="0"/>
              <a:t>)</a:t>
            </a:r>
            <a:endParaRPr lang="en" altLang="sr-Latn-RS" dirty="0" smtClean="0"/>
          </a:p>
          <a:p>
            <a:endParaRPr lang="en-US" altLang="sr-Latn-RS" dirty="0" smtClean="0"/>
          </a:p>
          <a:p>
            <a:r>
              <a:rPr lang="en" altLang="sr-Latn-RS" dirty="0" smtClean="0"/>
              <a:t>4-5 </a:t>
            </a:r>
            <a:r>
              <a:rPr lang="en" altLang="sr-Latn-RS" dirty="0" smtClean="0"/>
              <a:t>changes</a:t>
            </a:r>
            <a:r>
              <a:rPr lang="sr-Latn-RS" altLang="sr-Latn-RS" dirty="0" smtClean="0"/>
              <a:t> </a:t>
            </a:r>
            <a:r>
              <a:rPr lang="sr-Latn-RS" altLang="sr-Latn-RS" dirty="0" err="1" smtClean="0"/>
              <a:t>needed</a:t>
            </a:r>
            <a:endParaRPr lang="en" altLang="sr-Latn-R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 altLang="sr-Latn-RS" smtClean="0">
                <a:solidFill>
                  <a:srgbClr val="FF0000"/>
                </a:solidFill>
              </a:rPr>
              <a:t>Classification of lymphoma</a:t>
            </a:r>
          </a:p>
        </p:txBody>
      </p:sp>
      <p:sp>
        <p:nvSpPr>
          <p:cNvPr id="12291" name="Rectangle 3"/>
          <p:cNvSpPr>
            <a:spLocks noGrp="1" noChangeArrowheads="1"/>
          </p:cNvSpPr>
          <p:nvPr>
            <p:ph type="body" idx="1"/>
          </p:nvPr>
        </p:nvSpPr>
        <p:spPr/>
        <p:txBody>
          <a:bodyPr/>
          <a:lstStyle/>
          <a:p>
            <a:r>
              <a:rPr lang="en" altLang="sr-Latn-RS" dirty="0" smtClean="0">
                <a:solidFill>
                  <a:srgbClr val="FF3399"/>
                </a:solidFill>
              </a:rPr>
              <a:t>Revised </a:t>
            </a:r>
            <a:r>
              <a:rPr lang="en" altLang="sr-Latn-RS" dirty="0" smtClean="0"/>
              <a:t>_</a:t>
            </a:r>
          </a:p>
          <a:p>
            <a:r>
              <a:rPr lang="en" altLang="sr-Latn-RS" dirty="0" smtClean="0">
                <a:solidFill>
                  <a:srgbClr val="FF3399"/>
                </a:solidFill>
              </a:rPr>
              <a:t>It's </a:t>
            </a:r>
            <a:r>
              <a:rPr lang="en" altLang="sr-Latn-RS" dirty="0" smtClean="0"/>
              <a:t>European</a:t>
            </a:r>
          </a:p>
          <a:p>
            <a:r>
              <a:rPr lang="en" altLang="sr-Latn-RS" dirty="0" smtClean="0">
                <a:solidFill>
                  <a:srgbClr val="FF3399"/>
                </a:solidFill>
              </a:rPr>
              <a:t>And </a:t>
            </a:r>
            <a:r>
              <a:rPr lang="en" altLang="sr-Latn-RS" dirty="0" smtClean="0"/>
              <a:t>measured</a:t>
            </a:r>
          </a:p>
          <a:p>
            <a:r>
              <a:rPr lang="en" altLang="sr-Latn-RS" dirty="0" smtClean="0">
                <a:solidFill>
                  <a:srgbClr val="FF3399"/>
                </a:solidFill>
              </a:rPr>
              <a:t>Lymphoma </a:t>
            </a:r>
            <a:r>
              <a:rPr lang="en" altLang="sr-Latn-RS" dirty="0" smtClean="0"/>
              <a:t>classification 1994 .</a:t>
            </a:r>
          </a:p>
          <a:p>
            <a:endParaRPr lang="en-US" altLang="sr-Latn-RS" dirty="0" smtClean="0"/>
          </a:p>
          <a:p>
            <a:r>
              <a:rPr lang="en" altLang="sr-Latn-RS" dirty="0" smtClean="0"/>
              <a:t>WHO classification </a:t>
            </a:r>
            <a:r>
              <a:rPr lang="en" altLang="sr-Latn-RS" dirty="0" smtClean="0"/>
              <a:t>2000 </a:t>
            </a:r>
            <a:r>
              <a:rPr lang="en" altLang="sr-Latn-RS" dirty="0" smtClean="0"/>
              <a:t>and </a:t>
            </a:r>
            <a:r>
              <a:rPr lang="en" altLang="sr-Latn-RS" dirty="0" smtClean="0"/>
              <a:t>2008</a:t>
            </a:r>
            <a:r>
              <a:rPr lang="sr-Latn-RS" altLang="sr-Latn-RS" dirty="0" smtClean="0"/>
              <a:t>, </a:t>
            </a:r>
            <a:r>
              <a:rPr lang="sr-Latn-RS" altLang="sr-Latn-RS" dirty="0" err="1" smtClean="0"/>
              <a:t>lately</a:t>
            </a:r>
            <a:r>
              <a:rPr lang="sr-Latn-RS" altLang="sr-Latn-RS" dirty="0" smtClean="0"/>
              <a:t> </a:t>
            </a:r>
            <a:r>
              <a:rPr lang="sr-Latn-RS" altLang="sr-Latn-RS" dirty="0" err="1" smtClean="0"/>
              <a:t>revised</a:t>
            </a:r>
            <a:r>
              <a:rPr lang="sr-Latn-RS" altLang="sr-Latn-RS" dirty="0" smtClean="0"/>
              <a:t> in 2022.</a:t>
            </a:r>
            <a:endParaRPr lang="en" altLang="sr-Latn-R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 altLang="sr-Latn-RS" smtClean="0">
                <a:solidFill>
                  <a:srgbClr val="FF0000"/>
                </a:solidFill>
              </a:rPr>
              <a:t>Principle of classification</a:t>
            </a:r>
          </a:p>
        </p:txBody>
      </p:sp>
      <p:sp>
        <p:nvSpPr>
          <p:cNvPr id="13315" name="Rectangle 3"/>
          <p:cNvSpPr>
            <a:spLocks noGrp="1" noChangeArrowheads="1"/>
          </p:cNvSpPr>
          <p:nvPr>
            <p:ph type="body" idx="1"/>
          </p:nvPr>
        </p:nvSpPr>
        <p:spPr/>
        <p:txBody>
          <a:bodyPr/>
          <a:lstStyle/>
          <a:p>
            <a:pPr>
              <a:buFontTx/>
              <a:buNone/>
            </a:pPr>
            <a:r>
              <a:rPr lang="en" altLang="sr-Latn-RS" smtClean="0"/>
              <a:t>COMBINATION</a:t>
            </a:r>
          </a:p>
          <a:p>
            <a:endParaRPr lang="en-US" altLang="sr-Latn-RS" smtClean="0"/>
          </a:p>
          <a:p>
            <a:r>
              <a:rPr lang="en" altLang="sr-Latn-RS" smtClean="0"/>
              <a:t>morphological data</a:t>
            </a:r>
          </a:p>
          <a:p>
            <a:r>
              <a:rPr lang="en" altLang="sr-Latn-RS" smtClean="0"/>
              <a:t>immunohistochemical data</a:t>
            </a:r>
          </a:p>
          <a:p>
            <a:r>
              <a:rPr lang="en" altLang="sr-Latn-RS" smtClean="0"/>
              <a:t>clinical data</a:t>
            </a:r>
          </a:p>
          <a:p>
            <a:r>
              <a:rPr lang="en" altLang="sr-Latn-RS" smtClean="0"/>
              <a:t>genetic data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sr-Latn-RS" altLang="sr-Latn-RS" dirty="0" err="1" smtClean="0">
                <a:solidFill>
                  <a:srgbClr val="FF0000"/>
                </a:solidFill>
              </a:rPr>
              <a:t>Classification</a:t>
            </a:r>
            <a:r>
              <a:rPr lang="sr-Latn-RS" altLang="sr-Latn-RS" dirty="0" smtClean="0">
                <a:solidFill>
                  <a:srgbClr val="FF0000"/>
                </a:solidFill>
              </a:rPr>
              <a:t> </a:t>
            </a:r>
            <a:r>
              <a:rPr lang="sr-Latn-RS" altLang="sr-Latn-RS" dirty="0" err="1" smtClean="0">
                <a:solidFill>
                  <a:srgbClr val="FF0000"/>
                </a:solidFill>
              </a:rPr>
              <a:t>categories</a:t>
            </a:r>
            <a:endParaRPr lang="en-US" altLang="sr-Latn-RS" dirty="0" smtClean="0">
              <a:solidFill>
                <a:srgbClr val="FF0000"/>
              </a:solidFill>
            </a:endParaRPr>
          </a:p>
        </p:txBody>
      </p:sp>
      <p:sp>
        <p:nvSpPr>
          <p:cNvPr id="14339" name="Rectangle 3"/>
          <p:cNvSpPr>
            <a:spLocks noGrp="1" noChangeArrowheads="1"/>
          </p:cNvSpPr>
          <p:nvPr>
            <p:ph type="body" idx="1"/>
          </p:nvPr>
        </p:nvSpPr>
        <p:spPr/>
        <p:txBody>
          <a:bodyPr/>
          <a:lstStyle/>
          <a:p>
            <a:endParaRPr lang="en-US" altLang="sr-Latn-RS" smtClean="0">
              <a:solidFill>
                <a:srgbClr val="FFFF00"/>
              </a:solidFill>
            </a:endParaRPr>
          </a:p>
          <a:p>
            <a:r>
              <a:rPr lang="en" altLang="sr-Latn-RS" smtClean="0"/>
              <a:t>Precursor or lymphoblastic neoplasms</a:t>
            </a:r>
          </a:p>
          <a:p>
            <a:endParaRPr lang="en-US" altLang="sr-Latn-RS" smtClean="0"/>
          </a:p>
          <a:p>
            <a:r>
              <a:rPr lang="en" altLang="sr-Latn-RS" smtClean="0"/>
              <a:t>Neoplasms of mature (peripheral) cells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908720"/>
            <a:ext cx="7772400" cy="1143000"/>
          </a:xfrm>
        </p:spPr>
        <p:txBody>
          <a:bodyPr/>
          <a:lstStyle/>
          <a:p>
            <a:r>
              <a:rPr lang="en" altLang="sr-Latn-RS" dirty="0" smtClean="0">
                <a:solidFill>
                  <a:srgbClr val="FF0000"/>
                </a:solidFill>
              </a:rPr>
              <a:t>Precursor neoplasm </a:t>
            </a:r>
            <a:r>
              <a:rPr lang="en" altLang="sr-Latn-RS" dirty="0" smtClean="0">
                <a:solidFill>
                  <a:srgbClr val="FF0000"/>
                </a:solidFill>
              </a:rPr>
              <a:t>types</a:t>
            </a:r>
            <a:endParaRPr lang="en" altLang="sr-Latn-RS" dirty="0" smtClean="0">
              <a:solidFill>
                <a:srgbClr val="FF0000"/>
              </a:solidFill>
            </a:endParaRPr>
          </a:p>
        </p:txBody>
      </p:sp>
      <p:sp>
        <p:nvSpPr>
          <p:cNvPr id="15363" name="Rectangle 3"/>
          <p:cNvSpPr>
            <a:spLocks noGrp="1" noChangeArrowheads="1"/>
          </p:cNvSpPr>
          <p:nvPr>
            <p:ph type="body" idx="1"/>
          </p:nvPr>
        </p:nvSpPr>
        <p:spPr>
          <a:xfrm>
            <a:off x="492504" y="2048100"/>
            <a:ext cx="8229600" cy="4525962"/>
          </a:xfrm>
        </p:spPr>
        <p:txBody>
          <a:bodyPr/>
          <a:lstStyle/>
          <a:p>
            <a:pPr>
              <a:lnSpc>
                <a:spcPct val="90000"/>
              </a:lnSpc>
            </a:pPr>
            <a:endParaRPr lang="en-US" altLang="sr-Latn-RS" sz="2400" dirty="0" smtClean="0">
              <a:solidFill>
                <a:srgbClr val="FFFF00"/>
              </a:solidFill>
            </a:endParaRPr>
          </a:p>
          <a:p>
            <a:pPr>
              <a:lnSpc>
                <a:spcPct val="90000"/>
              </a:lnSpc>
            </a:pPr>
            <a:r>
              <a:rPr lang="en" altLang="sr-Latn-RS" sz="2400" dirty="0" smtClean="0"/>
              <a:t>Precursor B lymphoblastic leukemia or</a:t>
            </a:r>
            <a:endParaRPr lang="sr-Latn-CS" altLang="sr-Latn-RS" sz="2400" dirty="0" smtClean="0"/>
          </a:p>
          <a:p>
            <a:pPr>
              <a:lnSpc>
                <a:spcPct val="90000"/>
              </a:lnSpc>
              <a:buFontTx/>
              <a:buNone/>
            </a:pPr>
            <a:r>
              <a:rPr lang="en" altLang="sr-Latn-RS" sz="2400" dirty="0" smtClean="0"/>
              <a:t>B-lymphoblastic lymphoma</a:t>
            </a:r>
          </a:p>
          <a:p>
            <a:pPr>
              <a:lnSpc>
                <a:spcPct val="90000"/>
              </a:lnSpc>
            </a:pPr>
            <a:endParaRPr lang="en-US" altLang="sr-Latn-RS" sz="2400" dirty="0" smtClean="0"/>
          </a:p>
          <a:p>
            <a:pPr>
              <a:lnSpc>
                <a:spcPct val="90000"/>
              </a:lnSpc>
            </a:pPr>
            <a:r>
              <a:rPr lang="en" altLang="sr-Latn-RS" sz="2400" dirty="0" smtClean="0"/>
              <a:t>Precursor T lymphoblastic leukemia or</a:t>
            </a:r>
            <a:endParaRPr lang="sr-Latn-CS" altLang="sr-Latn-RS" sz="2400" dirty="0" smtClean="0"/>
          </a:p>
          <a:p>
            <a:pPr>
              <a:lnSpc>
                <a:spcPct val="90000"/>
              </a:lnSpc>
              <a:buFontTx/>
              <a:buNone/>
            </a:pPr>
            <a:r>
              <a:rPr lang="en" altLang="sr-Latn-RS" sz="2400" dirty="0" smtClean="0"/>
              <a:t>T-lymphoblastic lymphoma</a:t>
            </a:r>
            <a:endParaRPr lang="sr-Latn-CS" altLang="sr-Latn-RS" sz="2400" dirty="0" smtClean="0"/>
          </a:p>
          <a:p>
            <a:pPr algn="ctr">
              <a:lnSpc>
                <a:spcPct val="90000"/>
              </a:lnSpc>
              <a:buFontTx/>
              <a:buNone/>
            </a:pPr>
            <a:endParaRPr lang="sr-Latn-CS" altLang="sr-Latn-RS" sz="2400" dirty="0" smtClean="0"/>
          </a:p>
          <a:p>
            <a:pPr algn="ctr">
              <a:lnSpc>
                <a:spcPct val="90000"/>
              </a:lnSpc>
              <a:buFontTx/>
              <a:buNone/>
            </a:pPr>
            <a:r>
              <a:rPr lang="en" altLang="sr-Latn-RS" sz="2400" dirty="0" smtClean="0">
                <a:solidFill>
                  <a:schemeClr val="accent2"/>
                </a:solidFill>
              </a:rPr>
              <a:t>lymphoblastic leukemia and lymphoblastic lymphoma are the same disease with different clinical presentation</a:t>
            </a:r>
          </a:p>
          <a:p>
            <a:pPr algn="ctr">
              <a:lnSpc>
                <a:spcPct val="90000"/>
              </a:lnSpc>
              <a:buFontTx/>
              <a:buNone/>
            </a:pPr>
            <a:r>
              <a:rPr lang="en" altLang="sr-Latn-RS" sz="2400" dirty="0" smtClean="0">
                <a:solidFill>
                  <a:schemeClr val="accent2"/>
                </a:solidFill>
              </a:rPr>
              <a:t>lymphoma </a:t>
            </a:r>
            <a:r>
              <a:rPr lang="en" altLang="sr-Latn-RS" sz="2400" dirty="0" smtClean="0">
                <a:solidFill>
                  <a:schemeClr val="accent2"/>
                </a:solidFill>
              </a:rPr>
              <a:t>- less than 20% lymphoblasts in the bone marrow</a:t>
            </a:r>
          </a:p>
          <a:p>
            <a:pPr algn="ctr">
              <a:lnSpc>
                <a:spcPct val="90000"/>
              </a:lnSpc>
              <a:buFontTx/>
              <a:buNone/>
            </a:pPr>
            <a:endParaRPr lang="en-US" altLang="sr-Latn-RS" sz="4400" dirty="0" smtClean="0">
              <a:solidFill>
                <a:schemeClr val="accent2"/>
              </a:solidFill>
            </a:endParaRPr>
          </a:p>
          <a:p>
            <a:pPr>
              <a:lnSpc>
                <a:spcPct val="90000"/>
              </a:lnSpc>
              <a:buFontTx/>
              <a:buNone/>
            </a:pPr>
            <a:endParaRPr lang="en-US" altLang="sr-Latn-RS" sz="2400" dirty="0" smtClean="0">
              <a:solidFill>
                <a:schemeClr val="accent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251520" y="1124744"/>
            <a:ext cx="8229600" cy="782786"/>
          </a:xfrm>
        </p:spPr>
        <p:txBody>
          <a:bodyPr/>
          <a:lstStyle/>
          <a:p>
            <a:r>
              <a:rPr lang="sr-Latn-RS" sz="2800" dirty="0" smtClean="0"/>
              <a:t>Mature B </a:t>
            </a:r>
            <a:r>
              <a:rPr lang="sr-Latn-RS" sz="2800" dirty="0" err="1" smtClean="0"/>
              <a:t>cell</a:t>
            </a:r>
            <a:r>
              <a:rPr lang="sr-Latn-RS" sz="2800" dirty="0" smtClean="0"/>
              <a:t> </a:t>
            </a:r>
            <a:r>
              <a:rPr lang="sr-Latn-RS" sz="2800" dirty="0" err="1" smtClean="0"/>
              <a:t>lymphoma</a:t>
            </a:r>
            <a:r>
              <a:rPr lang="sr-Latn-RS" sz="2800" dirty="0" smtClean="0"/>
              <a:t> </a:t>
            </a:r>
            <a:r>
              <a:rPr lang="sr-Latn-RS" sz="2800" dirty="0" err="1" smtClean="0"/>
              <a:t>types</a:t>
            </a:r>
            <a:r>
              <a:rPr lang="sr-Latn-RS" sz="2800" dirty="0" smtClean="0"/>
              <a:t> (WHO 2022)</a:t>
            </a:r>
            <a:endParaRPr lang="sr-Latn-RS" sz="2800" dirty="0"/>
          </a:p>
        </p:txBody>
      </p:sp>
      <p:sp>
        <p:nvSpPr>
          <p:cNvPr id="3" name="Čuvar mesta za sadržaj 2"/>
          <p:cNvSpPr>
            <a:spLocks noGrp="1"/>
          </p:cNvSpPr>
          <p:nvPr>
            <p:ph idx="1"/>
          </p:nvPr>
        </p:nvSpPr>
        <p:spPr>
          <a:xfrm>
            <a:off x="395536" y="2060848"/>
            <a:ext cx="8229600" cy="4525962"/>
          </a:xfrm>
        </p:spPr>
        <p:txBody>
          <a:bodyPr/>
          <a:lstStyle/>
          <a:p>
            <a:r>
              <a:rPr lang="sr-Latn-RS" sz="1800" i="1" dirty="0" err="1"/>
              <a:t>Tumour-like</a:t>
            </a:r>
            <a:r>
              <a:rPr lang="sr-Latn-RS" sz="1800" i="1" dirty="0"/>
              <a:t> </a:t>
            </a:r>
            <a:r>
              <a:rPr lang="sr-Latn-RS" sz="1800" i="1" dirty="0" err="1"/>
              <a:t>lesions</a:t>
            </a:r>
            <a:r>
              <a:rPr lang="sr-Latn-RS" sz="1800" i="1" dirty="0"/>
              <a:t> </a:t>
            </a:r>
            <a:r>
              <a:rPr lang="sr-Latn-RS" sz="1800" i="1" dirty="0" err="1"/>
              <a:t>with</a:t>
            </a:r>
            <a:r>
              <a:rPr lang="sr-Latn-RS" sz="1800" i="1" dirty="0"/>
              <a:t> B-</a:t>
            </a:r>
            <a:r>
              <a:rPr lang="sr-Latn-RS" sz="1800" i="1" dirty="0" err="1"/>
              <a:t>cell</a:t>
            </a:r>
            <a:r>
              <a:rPr lang="sr-Latn-RS" sz="1800" i="1" dirty="0"/>
              <a:t> </a:t>
            </a:r>
            <a:r>
              <a:rPr lang="sr-Latn-RS" sz="1800" i="1" dirty="0" err="1"/>
              <a:t>predominance</a:t>
            </a:r>
            <a:endParaRPr lang="sr-Latn-RS" sz="1800" dirty="0"/>
          </a:p>
          <a:p>
            <a:r>
              <a:rPr lang="sr-Latn-RS" sz="1800" i="1" dirty="0"/>
              <a:t>Pre-</a:t>
            </a:r>
            <a:r>
              <a:rPr lang="sr-Latn-RS" sz="1800" i="1" dirty="0" err="1"/>
              <a:t>neoplastic</a:t>
            </a:r>
            <a:r>
              <a:rPr lang="sr-Latn-RS" sz="1800" i="1" dirty="0"/>
              <a:t> </a:t>
            </a:r>
            <a:r>
              <a:rPr lang="sr-Latn-RS" sz="1800" i="1" dirty="0" err="1"/>
              <a:t>and</a:t>
            </a:r>
            <a:r>
              <a:rPr lang="sr-Latn-RS" sz="1800" i="1" dirty="0"/>
              <a:t> </a:t>
            </a:r>
            <a:r>
              <a:rPr lang="sr-Latn-RS" sz="1800" i="1" dirty="0" err="1"/>
              <a:t>neoplastic</a:t>
            </a:r>
            <a:r>
              <a:rPr lang="sr-Latn-RS" sz="1800" i="1" dirty="0"/>
              <a:t> </a:t>
            </a:r>
            <a:r>
              <a:rPr lang="sr-Latn-RS" sz="1800" i="1" dirty="0" err="1"/>
              <a:t>small</a:t>
            </a:r>
            <a:r>
              <a:rPr lang="sr-Latn-RS" sz="1800" i="1" dirty="0"/>
              <a:t> </a:t>
            </a:r>
            <a:r>
              <a:rPr lang="sr-Latn-RS" sz="1800" i="1" dirty="0" err="1"/>
              <a:t>lymphocytic</a:t>
            </a:r>
            <a:r>
              <a:rPr lang="sr-Latn-RS" sz="1800" i="1" dirty="0"/>
              <a:t> </a:t>
            </a:r>
            <a:r>
              <a:rPr lang="sr-Latn-RS" sz="1800" i="1" dirty="0" err="1"/>
              <a:t>proliferations</a:t>
            </a:r>
            <a:endParaRPr lang="sr-Latn-RS" sz="1800" dirty="0"/>
          </a:p>
          <a:p>
            <a:r>
              <a:rPr lang="sr-Latn-RS" sz="1800" i="1" dirty="0" err="1"/>
              <a:t>Splenic</a:t>
            </a:r>
            <a:r>
              <a:rPr lang="sr-Latn-RS" sz="1800" i="1" dirty="0"/>
              <a:t> B-</a:t>
            </a:r>
            <a:r>
              <a:rPr lang="sr-Latn-RS" sz="1800" i="1" dirty="0" err="1"/>
              <a:t>cell</a:t>
            </a:r>
            <a:r>
              <a:rPr lang="sr-Latn-RS" sz="1800" i="1" dirty="0"/>
              <a:t> </a:t>
            </a:r>
            <a:r>
              <a:rPr lang="sr-Latn-RS" sz="1800" i="1" dirty="0" err="1"/>
              <a:t>lymphomas</a:t>
            </a:r>
            <a:r>
              <a:rPr lang="sr-Latn-RS" sz="1800" i="1" dirty="0"/>
              <a:t> </a:t>
            </a:r>
            <a:r>
              <a:rPr lang="sr-Latn-RS" sz="1800" i="1" dirty="0" err="1"/>
              <a:t>and</a:t>
            </a:r>
            <a:r>
              <a:rPr lang="sr-Latn-RS" sz="1800" i="1" dirty="0"/>
              <a:t> </a:t>
            </a:r>
            <a:r>
              <a:rPr lang="sr-Latn-RS" sz="1800" i="1" dirty="0" err="1"/>
              <a:t>leukaemias</a:t>
            </a:r>
            <a:endParaRPr lang="sr-Latn-RS" sz="1800" dirty="0"/>
          </a:p>
          <a:p>
            <a:r>
              <a:rPr lang="sr-Latn-RS" sz="1800" i="1" dirty="0" err="1"/>
              <a:t>Lymphoplasmacytic</a:t>
            </a:r>
            <a:r>
              <a:rPr lang="sr-Latn-RS" sz="1800" i="1" dirty="0"/>
              <a:t> </a:t>
            </a:r>
            <a:r>
              <a:rPr lang="sr-Latn-RS" sz="1800" i="1" dirty="0" err="1"/>
              <a:t>lymphoma</a:t>
            </a:r>
            <a:endParaRPr lang="sr-Latn-RS" sz="1800" dirty="0"/>
          </a:p>
          <a:p>
            <a:r>
              <a:rPr lang="sr-Latn-RS" sz="1800" i="1" dirty="0" err="1"/>
              <a:t>Marginal</a:t>
            </a:r>
            <a:r>
              <a:rPr lang="sr-Latn-RS" sz="1800" i="1" dirty="0"/>
              <a:t> zone </a:t>
            </a:r>
            <a:r>
              <a:rPr lang="sr-Latn-RS" sz="1800" i="1" dirty="0" err="1"/>
              <a:t>lymphoma</a:t>
            </a:r>
            <a:endParaRPr lang="sr-Latn-RS" sz="1800" dirty="0"/>
          </a:p>
          <a:p>
            <a:r>
              <a:rPr lang="sr-Latn-RS" sz="1800" i="1" dirty="0" err="1"/>
              <a:t>Follicular</a:t>
            </a:r>
            <a:r>
              <a:rPr lang="sr-Latn-RS" sz="1800" i="1" dirty="0"/>
              <a:t> </a:t>
            </a:r>
            <a:r>
              <a:rPr lang="sr-Latn-RS" sz="1800" i="1" dirty="0" err="1"/>
              <a:t>lymphoma</a:t>
            </a:r>
            <a:endParaRPr lang="sr-Latn-RS" sz="1800" dirty="0"/>
          </a:p>
          <a:p>
            <a:r>
              <a:rPr lang="sr-Latn-RS" sz="1800" i="1" dirty="0" err="1"/>
              <a:t>Cutaneous</a:t>
            </a:r>
            <a:r>
              <a:rPr lang="sr-Latn-RS" sz="1800" i="1" dirty="0"/>
              <a:t> </a:t>
            </a:r>
            <a:r>
              <a:rPr lang="sr-Latn-RS" sz="1800" i="1" dirty="0" err="1"/>
              <a:t>follicle</a:t>
            </a:r>
            <a:r>
              <a:rPr lang="sr-Latn-RS" sz="1800" i="1" dirty="0"/>
              <a:t> centre </a:t>
            </a:r>
            <a:r>
              <a:rPr lang="sr-Latn-RS" sz="1800" i="1" dirty="0" err="1"/>
              <a:t>lymphoma</a:t>
            </a:r>
            <a:endParaRPr lang="sr-Latn-RS" sz="1800" dirty="0"/>
          </a:p>
          <a:p>
            <a:r>
              <a:rPr lang="sr-Latn-RS" sz="1800" i="1" dirty="0" err="1"/>
              <a:t>Mantle</a:t>
            </a:r>
            <a:r>
              <a:rPr lang="sr-Latn-RS" sz="1800" i="1" dirty="0"/>
              <a:t> </a:t>
            </a:r>
            <a:r>
              <a:rPr lang="sr-Latn-RS" sz="1800" i="1" dirty="0" err="1"/>
              <a:t>cell</a:t>
            </a:r>
            <a:r>
              <a:rPr lang="sr-Latn-RS" sz="1800" i="1" dirty="0"/>
              <a:t> </a:t>
            </a:r>
            <a:r>
              <a:rPr lang="sr-Latn-RS" sz="1800" i="1" dirty="0" err="1"/>
              <a:t>lymphoma</a:t>
            </a:r>
            <a:endParaRPr lang="sr-Latn-RS" sz="1800" dirty="0"/>
          </a:p>
          <a:p>
            <a:r>
              <a:rPr lang="sr-Latn-RS" sz="1800" i="1" dirty="0" err="1"/>
              <a:t>Transformations</a:t>
            </a:r>
            <a:r>
              <a:rPr lang="sr-Latn-RS" sz="1800" i="1" dirty="0"/>
              <a:t> </a:t>
            </a:r>
            <a:r>
              <a:rPr lang="sr-Latn-RS" sz="1800" i="1" dirty="0" err="1"/>
              <a:t>of</a:t>
            </a:r>
            <a:r>
              <a:rPr lang="sr-Latn-RS" sz="1800" i="1" dirty="0"/>
              <a:t> </a:t>
            </a:r>
            <a:r>
              <a:rPr lang="sr-Latn-RS" sz="1800" i="1" dirty="0" err="1"/>
              <a:t>indolent</a:t>
            </a:r>
            <a:r>
              <a:rPr lang="sr-Latn-RS" sz="1800" i="1" dirty="0"/>
              <a:t> B-</a:t>
            </a:r>
            <a:r>
              <a:rPr lang="sr-Latn-RS" sz="1800" i="1" dirty="0" err="1"/>
              <a:t>cell</a:t>
            </a:r>
            <a:r>
              <a:rPr lang="sr-Latn-RS" sz="1800" i="1" dirty="0"/>
              <a:t> </a:t>
            </a:r>
            <a:r>
              <a:rPr lang="sr-Latn-RS" sz="1800" i="1" dirty="0" err="1"/>
              <a:t>lymphomas</a:t>
            </a:r>
            <a:endParaRPr lang="sr-Latn-RS" sz="1800" dirty="0"/>
          </a:p>
          <a:p>
            <a:r>
              <a:rPr lang="sr-Latn-RS" sz="1800" i="1" dirty="0" err="1"/>
              <a:t>Large</a:t>
            </a:r>
            <a:r>
              <a:rPr lang="sr-Latn-RS" sz="1800" i="1" dirty="0"/>
              <a:t> B-</a:t>
            </a:r>
            <a:r>
              <a:rPr lang="sr-Latn-RS" sz="1800" i="1" dirty="0" err="1"/>
              <a:t>cell</a:t>
            </a:r>
            <a:r>
              <a:rPr lang="sr-Latn-RS" sz="1800" i="1" dirty="0"/>
              <a:t> </a:t>
            </a:r>
            <a:r>
              <a:rPr lang="sr-Latn-RS" sz="1800" i="1" dirty="0" err="1"/>
              <a:t>lymphomas</a:t>
            </a:r>
            <a:endParaRPr lang="sr-Latn-RS" sz="1800" dirty="0"/>
          </a:p>
          <a:p>
            <a:r>
              <a:rPr lang="sr-Latn-RS" sz="1800" i="1" dirty="0" err="1"/>
              <a:t>Burkitt</a:t>
            </a:r>
            <a:r>
              <a:rPr lang="sr-Latn-RS" sz="1800" i="1" dirty="0"/>
              <a:t> </a:t>
            </a:r>
            <a:r>
              <a:rPr lang="sr-Latn-RS" sz="1800" i="1" dirty="0" err="1"/>
              <a:t>lymphoma</a:t>
            </a:r>
            <a:endParaRPr lang="sr-Latn-RS" sz="1800" dirty="0"/>
          </a:p>
          <a:p>
            <a:r>
              <a:rPr lang="sr-Latn-RS" sz="1800" i="1" dirty="0"/>
              <a:t>KSHV/HHV8-associated B-</a:t>
            </a:r>
            <a:r>
              <a:rPr lang="sr-Latn-RS" sz="1800" i="1" dirty="0" err="1"/>
              <a:t>cell</a:t>
            </a:r>
            <a:r>
              <a:rPr lang="sr-Latn-RS" sz="1800" i="1" dirty="0"/>
              <a:t> </a:t>
            </a:r>
            <a:r>
              <a:rPr lang="sr-Latn-RS" sz="1800" i="1" dirty="0" err="1"/>
              <a:t>lymphoid</a:t>
            </a:r>
            <a:r>
              <a:rPr lang="sr-Latn-RS" sz="1800" i="1" dirty="0"/>
              <a:t> </a:t>
            </a:r>
            <a:r>
              <a:rPr lang="sr-Latn-RS" sz="1800" i="1" dirty="0" err="1"/>
              <a:t>proliferations</a:t>
            </a:r>
            <a:r>
              <a:rPr lang="sr-Latn-RS" sz="1800" i="1" dirty="0"/>
              <a:t> </a:t>
            </a:r>
            <a:r>
              <a:rPr lang="sr-Latn-RS" sz="1800" i="1" dirty="0" err="1"/>
              <a:t>and</a:t>
            </a:r>
            <a:r>
              <a:rPr lang="sr-Latn-RS" sz="1800" i="1" dirty="0"/>
              <a:t> </a:t>
            </a:r>
            <a:r>
              <a:rPr lang="sr-Latn-RS" sz="1800" i="1" dirty="0" err="1"/>
              <a:t>lymphomas</a:t>
            </a:r>
            <a:endParaRPr lang="sr-Latn-RS" sz="1800" dirty="0"/>
          </a:p>
          <a:p>
            <a:r>
              <a:rPr lang="sr-Latn-RS" sz="1800" i="1" dirty="0" err="1"/>
              <a:t>Lymphoid</a:t>
            </a:r>
            <a:r>
              <a:rPr lang="sr-Latn-RS" sz="1800" i="1" dirty="0"/>
              <a:t> </a:t>
            </a:r>
            <a:r>
              <a:rPr lang="sr-Latn-RS" sz="1800" i="1" dirty="0" err="1"/>
              <a:t>proliferations</a:t>
            </a:r>
            <a:r>
              <a:rPr lang="sr-Latn-RS" sz="1800" i="1" dirty="0"/>
              <a:t> </a:t>
            </a:r>
            <a:r>
              <a:rPr lang="sr-Latn-RS" sz="1800" i="1" dirty="0" err="1"/>
              <a:t>and</a:t>
            </a:r>
            <a:r>
              <a:rPr lang="sr-Latn-RS" sz="1800" i="1" dirty="0"/>
              <a:t> </a:t>
            </a:r>
            <a:r>
              <a:rPr lang="sr-Latn-RS" sz="1800" i="1" dirty="0" err="1"/>
              <a:t>lymphomas</a:t>
            </a:r>
            <a:r>
              <a:rPr lang="sr-Latn-RS" sz="1800" i="1" dirty="0"/>
              <a:t> </a:t>
            </a:r>
            <a:r>
              <a:rPr lang="sr-Latn-RS" sz="1800" i="1" dirty="0" err="1"/>
              <a:t>associated</a:t>
            </a:r>
            <a:r>
              <a:rPr lang="sr-Latn-RS" sz="1800" i="1" dirty="0"/>
              <a:t> </a:t>
            </a:r>
            <a:r>
              <a:rPr lang="sr-Latn-RS" sz="1800" i="1" dirty="0" err="1"/>
              <a:t>with</a:t>
            </a:r>
            <a:r>
              <a:rPr lang="sr-Latn-RS" sz="1800" i="1" dirty="0"/>
              <a:t> </a:t>
            </a:r>
            <a:r>
              <a:rPr lang="sr-Latn-RS" sz="1800" i="1" dirty="0" err="1"/>
              <a:t>immune</a:t>
            </a:r>
            <a:r>
              <a:rPr lang="sr-Latn-RS" sz="1800" i="1" dirty="0"/>
              <a:t> </a:t>
            </a:r>
            <a:r>
              <a:rPr lang="sr-Latn-RS" sz="1800" i="1" dirty="0" err="1"/>
              <a:t>deficiency</a:t>
            </a:r>
            <a:r>
              <a:rPr lang="sr-Latn-RS" sz="1800" i="1" dirty="0"/>
              <a:t> </a:t>
            </a:r>
            <a:r>
              <a:rPr lang="sr-Latn-RS" sz="1800" i="1" dirty="0" err="1"/>
              <a:t>and</a:t>
            </a:r>
            <a:r>
              <a:rPr lang="sr-Latn-RS" sz="1800" i="1" dirty="0"/>
              <a:t> </a:t>
            </a:r>
            <a:r>
              <a:rPr lang="sr-Latn-RS" sz="1800" i="1" dirty="0" err="1"/>
              <a:t>dysregulation</a:t>
            </a:r>
            <a:endParaRPr lang="sr-Latn-RS" sz="1800" dirty="0"/>
          </a:p>
          <a:p>
            <a:endParaRPr lang="sr-Latn-RS" dirty="0"/>
          </a:p>
        </p:txBody>
      </p:sp>
    </p:spTree>
    <p:extLst>
      <p:ext uri="{BB962C8B-B14F-4D97-AF65-F5344CB8AC3E}">
        <p14:creationId xmlns:p14="http://schemas.microsoft.com/office/powerpoint/2010/main" val="14515998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062038"/>
            <a:ext cx="8229600" cy="854794"/>
          </a:xfrm>
        </p:spPr>
        <p:txBody>
          <a:bodyPr/>
          <a:lstStyle/>
          <a:p>
            <a:r>
              <a:rPr lang="sr-Latn-RS" dirty="0" smtClean="0"/>
              <a:t>T </a:t>
            </a:r>
            <a:r>
              <a:rPr lang="sr-Latn-RS" dirty="0" err="1" smtClean="0"/>
              <a:t>and</a:t>
            </a:r>
            <a:r>
              <a:rPr lang="sr-Latn-RS" dirty="0" smtClean="0"/>
              <a:t> NK </a:t>
            </a:r>
            <a:r>
              <a:rPr lang="sr-Latn-RS" dirty="0" err="1" smtClean="0"/>
              <a:t>cell</a:t>
            </a:r>
            <a:r>
              <a:rPr lang="sr-Latn-RS" dirty="0" smtClean="0"/>
              <a:t> NHL </a:t>
            </a:r>
            <a:r>
              <a:rPr lang="sr-Latn-RS" dirty="0" err="1" smtClean="0"/>
              <a:t>types</a:t>
            </a:r>
            <a:endParaRPr lang="sr-Latn-RS" dirty="0"/>
          </a:p>
        </p:txBody>
      </p:sp>
      <p:sp>
        <p:nvSpPr>
          <p:cNvPr id="3" name="Čuvar mesta za sadržaj 2"/>
          <p:cNvSpPr>
            <a:spLocks noGrp="1"/>
          </p:cNvSpPr>
          <p:nvPr>
            <p:ph idx="1"/>
          </p:nvPr>
        </p:nvSpPr>
        <p:spPr/>
        <p:txBody>
          <a:bodyPr/>
          <a:lstStyle/>
          <a:p>
            <a:r>
              <a:rPr lang="sr-Latn-RS" sz="1800" dirty="0" err="1"/>
              <a:t>Tumour-like</a:t>
            </a:r>
            <a:r>
              <a:rPr lang="sr-Latn-RS" sz="1800" dirty="0"/>
              <a:t> </a:t>
            </a:r>
            <a:r>
              <a:rPr lang="sr-Latn-RS" sz="1800" dirty="0" err="1"/>
              <a:t>lesions</a:t>
            </a:r>
            <a:r>
              <a:rPr lang="sr-Latn-RS" sz="1800" dirty="0"/>
              <a:t> </a:t>
            </a:r>
            <a:r>
              <a:rPr lang="sr-Latn-RS" sz="1800" dirty="0" err="1"/>
              <a:t>with</a:t>
            </a:r>
            <a:r>
              <a:rPr lang="sr-Latn-RS" sz="1800" dirty="0"/>
              <a:t> T-</a:t>
            </a:r>
            <a:r>
              <a:rPr lang="sr-Latn-RS" sz="1800" dirty="0" err="1"/>
              <a:t>cell</a:t>
            </a:r>
            <a:r>
              <a:rPr lang="sr-Latn-RS" sz="1800" dirty="0"/>
              <a:t> </a:t>
            </a:r>
            <a:r>
              <a:rPr lang="sr-Latn-RS" sz="1800" dirty="0" err="1"/>
              <a:t>predominance</a:t>
            </a:r>
            <a:endParaRPr lang="sr-Latn-RS" sz="1800" dirty="0"/>
          </a:p>
          <a:p>
            <a:r>
              <a:rPr lang="sr-Latn-RS" sz="1800" dirty="0" err="1"/>
              <a:t>Precursor</a:t>
            </a:r>
            <a:r>
              <a:rPr lang="sr-Latn-RS" sz="1800" dirty="0"/>
              <a:t> T-</a:t>
            </a:r>
            <a:r>
              <a:rPr lang="sr-Latn-RS" sz="1800" dirty="0" err="1"/>
              <a:t>cell</a:t>
            </a:r>
            <a:r>
              <a:rPr lang="sr-Latn-RS" sz="1800" dirty="0"/>
              <a:t> </a:t>
            </a:r>
            <a:r>
              <a:rPr lang="sr-Latn-RS" sz="1800" dirty="0" err="1"/>
              <a:t>neoplasms</a:t>
            </a:r>
            <a:endParaRPr lang="sr-Latn-RS" sz="1800" dirty="0"/>
          </a:p>
          <a:p>
            <a:r>
              <a:rPr lang="sr-Latn-RS" sz="1800" i="1" dirty="0" smtClean="0"/>
              <a:t>Mature </a:t>
            </a:r>
            <a:r>
              <a:rPr lang="sr-Latn-RS" sz="1800" i="1" dirty="0"/>
              <a:t>T-</a:t>
            </a:r>
            <a:r>
              <a:rPr lang="sr-Latn-RS" sz="1800" i="1" dirty="0" err="1"/>
              <a:t>cell</a:t>
            </a:r>
            <a:r>
              <a:rPr lang="sr-Latn-RS" sz="1800" i="1" dirty="0"/>
              <a:t> </a:t>
            </a:r>
            <a:r>
              <a:rPr lang="sr-Latn-RS" sz="1800" i="1" dirty="0" err="1"/>
              <a:t>and</a:t>
            </a:r>
            <a:r>
              <a:rPr lang="sr-Latn-RS" sz="1800" i="1" dirty="0"/>
              <a:t> NK-</a:t>
            </a:r>
            <a:r>
              <a:rPr lang="sr-Latn-RS" sz="1800" i="1" dirty="0" err="1"/>
              <a:t>cell</a:t>
            </a:r>
            <a:r>
              <a:rPr lang="sr-Latn-RS" sz="1800" i="1" dirty="0"/>
              <a:t> </a:t>
            </a:r>
            <a:r>
              <a:rPr lang="sr-Latn-RS" sz="1800" i="1" dirty="0" err="1"/>
              <a:t>leukaemias</a:t>
            </a:r>
            <a:endParaRPr lang="sr-Latn-RS" sz="1800" dirty="0"/>
          </a:p>
          <a:p>
            <a:r>
              <a:rPr lang="sr-Latn-RS" sz="1800" i="1" dirty="0" err="1"/>
              <a:t>Primary</a:t>
            </a:r>
            <a:r>
              <a:rPr lang="sr-Latn-RS" sz="1800" i="1" dirty="0"/>
              <a:t> </a:t>
            </a:r>
            <a:r>
              <a:rPr lang="sr-Latn-RS" sz="1800" i="1" dirty="0" err="1"/>
              <a:t>cutaneous</a:t>
            </a:r>
            <a:r>
              <a:rPr lang="sr-Latn-RS" sz="1800" i="1" dirty="0"/>
              <a:t> T-</a:t>
            </a:r>
            <a:r>
              <a:rPr lang="sr-Latn-RS" sz="1800" i="1" dirty="0" err="1"/>
              <a:t>cell</a:t>
            </a:r>
            <a:r>
              <a:rPr lang="sr-Latn-RS" sz="1800" i="1" dirty="0"/>
              <a:t> </a:t>
            </a:r>
            <a:r>
              <a:rPr lang="sr-Latn-RS" sz="1800" i="1" dirty="0" err="1"/>
              <a:t>lymphomas</a:t>
            </a:r>
            <a:endParaRPr lang="sr-Latn-RS" sz="1800" dirty="0"/>
          </a:p>
          <a:p>
            <a:r>
              <a:rPr lang="sr-Latn-RS" sz="1800" i="1" dirty="0" err="1"/>
              <a:t>Intestinal</a:t>
            </a:r>
            <a:r>
              <a:rPr lang="sr-Latn-RS" sz="1800" i="1" dirty="0"/>
              <a:t> T-</a:t>
            </a:r>
            <a:r>
              <a:rPr lang="sr-Latn-RS" sz="1800" i="1" dirty="0" err="1"/>
              <a:t>cell</a:t>
            </a:r>
            <a:r>
              <a:rPr lang="sr-Latn-RS" sz="1800" i="1" dirty="0"/>
              <a:t> </a:t>
            </a:r>
            <a:r>
              <a:rPr lang="sr-Latn-RS" sz="1800" i="1" dirty="0" err="1"/>
              <a:t>and</a:t>
            </a:r>
            <a:r>
              <a:rPr lang="sr-Latn-RS" sz="1800" i="1" dirty="0"/>
              <a:t> NK-</a:t>
            </a:r>
            <a:r>
              <a:rPr lang="sr-Latn-RS" sz="1800" i="1" dirty="0" err="1"/>
              <a:t>cell</a:t>
            </a:r>
            <a:r>
              <a:rPr lang="sr-Latn-RS" sz="1800" i="1" dirty="0"/>
              <a:t> </a:t>
            </a:r>
            <a:r>
              <a:rPr lang="sr-Latn-RS" sz="1800" i="1" dirty="0" err="1"/>
              <a:t>lymphoid</a:t>
            </a:r>
            <a:r>
              <a:rPr lang="sr-Latn-RS" sz="1800" i="1" dirty="0"/>
              <a:t> </a:t>
            </a:r>
            <a:r>
              <a:rPr lang="sr-Latn-RS" sz="1800" i="1" dirty="0" err="1"/>
              <a:t>proliferations</a:t>
            </a:r>
            <a:r>
              <a:rPr lang="sr-Latn-RS" sz="1800" i="1" dirty="0"/>
              <a:t> </a:t>
            </a:r>
            <a:r>
              <a:rPr lang="sr-Latn-RS" sz="1800" i="1" dirty="0" err="1"/>
              <a:t>and</a:t>
            </a:r>
            <a:r>
              <a:rPr lang="sr-Latn-RS" sz="1800" i="1" dirty="0"/>
              <a:t> </a:t>
            </a:r>
            <a:r>
              <a:rPr lang="sr-Latn-RS" sz="1800" i="1" dirty="0" err="1"/>
              <a:t>lymphomas</a:t>
            </a:r>
            <a:endParaRPr lang="sr-Latn-RS" sz="1800" dirty="0"/>
          </a:p>
          <a:p>
            <a:r>
              <a:rPr lang="sr-Latn-RS" sz="1800" i="1" dirty="0" err="1"/>
              <a:t>Hepatosplenic</a:t>
            </a:r>
            <a:r>
              <a:rPr lang="sr-Latn-RS" sz="1800" i="1" dirty="0"/>
              <a:t> T-</a:t>
            </a:r>
            <a:r>
              <a:rPr lang="sr-Latn-RS" sz="1800" i="1" dirty="0" err="1"/>
              <a:t>cell</a:t>
            </a:r>
            <a:r>
              <a:rPr lang="sr-Latn-RS" sz="1800" i="1" dirty="0"/>
              <a:t> </a:t>
            </a:r>
            <a:r>
              <a:rPr lang="sr-Latn-RS" sz="1800" i="1" dirty="0" err="1"/>
              <a:t>lymphoma</a:t>
            </a:r>
            <a:endParaRPr lang="sr-Latn-RS" sz="1800" dirty="0"/>
          </a:p>
          <a:p>
            <a:r>
              <a:rPr lang="sr-Latn-RS" sz="1800" i="1" dirty="0" err="1"/>
              <a:t>Anaplastic</a:t>
            </a:r>
            <a:r>
              <a:rPr lang="sr-Latn-RS" sz="1800" i="1" dirty="0"/>
              <a:t> </a:t>
            </a:r>
            <a:r>
              <a:rPr lang="sr-Latn-RS" sz="1800" i="1" dirty="0" err="1"/>
              <a:t>large</a:t>
            </a:r>
            <a:r>
              <a:rPr lang="sr-Latn-RS" sz="1800" i="1" dirty="0"/>
              <a:t> </a:t>
            </a:r>
            <a:r>
              <a:rPr lang="sr-Latn-RS" sz="1800" i="1" dirty="0" err="1"/>
              <a:t>cell</a:t>
            </a:r>
            <a:r>
              <a:rPr lang="sr-Latn-RS" sz="1800" i="1" dirty="0"/>
              <a:t> </a:t>
            </a:r>
            <a:r>
              <a:rPr lang="sr-Latn-RS" sz="1800" i="1" dirty="0" err="1"/>
              <a:t>lymphoma</a:t>
            </a:r>
            <a:endParaRPr lang="sr-Latn-RS" sz="1800" dirty="0"/>
          </a:p>
          <a:p>
            <a:r>
              <a:rPr lang="sr-Latn-RS" sz="1800" dirty="0" err="1"/>
              <a:t>Nodal</a:t>
            </a:r>
            <a:r>
              <a:rPr lang="sr-Latn-RS" sz="1800" dirty="0"/>
              <a:t> T-</a:t>
            </a:r>
            <a:r>
              <a:rPr lang="sr-Latn-RS" sz="1800" dirty="0" err="1"/>
              <a:t>follicular</a:t>
            </a:r>
            <a:r>
              <a:rPr lang="sr-Latn-RS" sz="1800" dirty="0"/>
              <a:t> </a:t>
            </a:r>
            <a:r>
              <a:rPr lang="sr-Latn-RS" sz="1800" dirty="0" err="1"/>
              <a:t>helper</a:t>
            </a:r>
            <a:r>
              <a:rPr lang="sr-Latn-RS" sz="1800" dirty="0"/>
              <a:t> (TFH) </a:t>
            </a:r>
            <a:r>
              <a:rPr lang="sr-Latn-RS" sz="1800" dirty="0" err="1"/>
              <a:t>cell</a:t>
            </a:r>
            <a:r>
              <a:rPr lang="sr-Latn-RS" sz="1800" dirty="0"/>
              <a:t> </a:t>
            </a:r>
            <a:r>
              <a:rPr lang="sr-Latn-RS" sz="1800" dirty="0" err="1"/>
              <a:t>lymphoma</a:t>
            </a:r>
            <a:endParaRPr lang="sr-Latn-RS" sz="1800" dirty="0"/>
          </a:p>
          <a:p>
            <a:r>
              <a:rPr lang="sr-Latn-RS" sz="1800" i="1" dirty="0" err="1"/>
              <a:t>Other</a:t>
            </a:r>
            <a:r>
              <a:rPr lang="sr-Latn-RS" sz="1800" i="1" dirty="0"/>
              <a:t> </a:t>
            </a:r>
            <a:r>
              <a:rPr lang="sr-Latn-RS" sz="1800" i="1" dirty="0" err="1"/>
              <a:t>peripheral</a:t>
            </a:r>
            <a:r>
              <a:rPr lang="sr-Latn-RS" sz="1800" i="1" dirty="0"/>
              <a:t> T-</a:t>
            </a:r>
            <a:r>
              <a:rPr lang="sr-Latn-RS" sz="1800" i="1" dirty="0" err="1"/>
              <a:t>cell</a:t>
            </a:r>
            <a:r>
              <a:rPr lang="sr-Latn-RS" sz="1800" i="1" dirty="0"/>
              <a:t> </a:t>
            </a:r>
            <a:r>
              <a:rPr lang="sr-Latn-RS" sz="1800" i="1" dirty="0" err="1"/>
              <a:t>lymphomas</a:t>
            </a:r>
            <a:endParaRPr lang="sr-Latn-RS" sz="1800" dirty="0"/>
          </a:p>
          <a:p>
            <a:r>
              <a:rPr lang="sr-Latn-RS" sz="1800" i="1" dirty="0"/>
              <a:t>EBV-</a:t>
            </a:r>
            <a:r>
              <a:rPr lang="sr-Latn-RS" sz="1800" i="1" dirty="0" err="1"/>
              <a:t>positive</a:t>
            </a:r>
            <a:r>
              <a:rPr lang="sr-Latn-RS" sz="1800" i="1" dirty="0"/>
              <a:t> NK/T-</a:t>
            </a:r>
            <a:r>
              <a:rPr lang="sr-Latn-RS" sz="1800" i="1" dirty="0" err="1"/>
              <a:t>cell</a:t>
            </a:r>
            <a:r>
              <a:rPr lang="sr-Latn-RS" sz="1800" i="1" dirty="0"/>
              <a:t> </a:t>
            </a:r>
            <a:r>
              <a:rPr lang="sr-Latn-RS" sz="1800" i="1" dirty="0" err="1"/>
              <a:t>lymphomas</a:t>
            </a:r>
            <a:endParaRPr lang="sr-Latn-RS" sz="1800" dirty="0"/>
          </a:p>
          <a:p>
            <a:r>
              <a:rPr lang="sr-Latn-RS" sz="1800" i="1" dirty="0"/>
              <a:t>EBV-</a:t>
            </a:r>
            <a:r>
              <a:rPr lang="sr-Latn-RS" sz="1800" i="1" dirty="0" err="1"/>
              <a:t>positive</a:t>
            </a:r>
            <a:r>
              <a:rPr lang="sr-Latn-RS" sz="1800" i="1" dirty="0"/>
              <a:t> T- </a:t>
            </a:r>
            <a:r>
              <a:rPr lang="sr-Latn-RS" sz="1800" i="1" dirty="0" err="1"/>
              <a:t>and</a:t>
            </a:r>
            <a:r>
              <a:rPr lang="sr-Latn-RS" sz="1800" i="1" dirty="0"/>
              <a:t> NK-</a:t>
            </a:r>
            <a:r>
              <a:rPr lang="sr-Latn-RS" sz="1800" i="1" dirty="0" err="1"/>
              <a:t>cell</a:t>
            </a:r>
            <a:r>
              <a:rPr lang="sr-Latn-RS" sz="1800" i="1" dirty="0"/>
              <a:t> </a:t>
            </a:r>
            <a:r>
              <a:rPr lang="sr-Latn-RS" sz="1800" i="1" dirty="0" err="1"/>
              <a:t>lymphoid</a:t>
            </a:r>
            <a:r>
              <a:rPr lang="sr-Latn-RS" sz="1800" i="1" dirty="0"/>
              <a:t> </a:t>
            </a:r>
            <a:r>
              <a:rPr lang="sr-Latn-RS" sz="1800" i="1" dirty="0" err="1"/>
              <a:t>proliferations</a:t>
            </a:r>
            <a:r>
              <a:rPr lang="sr-Latn-RS" sz="1800" i="1" dirty="0"/>
              <a:t> </a:t>
            </a:r>
            <a:r>
              <a:rPr lang="sr-Latn-RS" sz="1800" i="1" dirty="0" err="1"/>
              <a:t>and</a:t>
            </a:r>
            <a:r>
              <a:rPr lang="sr-Latn-RS" sz="1800" i="1" dirty="0"/>
              <a:t> </a:t>
            </a:r>
            <a:r>
              <a:rPr lang="sr-Latn-RS" sz="1800" i="1" dirty="0" err="1"/>
              <a:t>lymphomas</a:t>
            </a:r>
            <a:r>
              <a:rPr lang="sr-Latn-RS" sz="1800" i="1" dirty="0"/>
              <a:t> </a:t>
            </a:r>
            <a:r>
              <a:rPr lang="sr-Latn-RS" sz="1800" i="1" dirty="0" err="1"/>
              <a:t>of</a:t>
            </a:r>
            <a:r>
              <a:rPr lang="sr-Latn-RS" sz="1800" i="1" dirty="0"/>
              <a:t> </a:t>
            </a:r>
            <a:r>
              <a:rPr lang="sr-Latn-RS" sz="1800" i="1" dirty="0" err="1"/>
              <a:t>childhood</a:t>
            </a:r>
            <a:endParaRPr lang="sr-Latn-RS" sz="1800" dirty="0"/>
          </a:p>
          <a:p>
            <a:endParaRPr lang="sr-Latn-RS" dirty="0"/>
          </a:p>
        </p:txBody>
      </p:sp>
    </p:spTree>
    <p:extLst>
      <p:ext uri="{BB962C8B-B14F-4D97-AF65-F5344CB8AC3E}">
        <p14:creationId xmlns:p14="http://schemas.microsoft.com/office/powerpoint/2010/main" val="37940215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 altLang="sr-Latn-RS" dirty="0" smtClean="0">
                <a:solidFill>
                  <a:srgbClr val="FF0000"/>
                </a:solidFill>
              </a:rPr>
              <a:t>Symptoms</a:t>
            </a:r>
          </a:p>
        </p:txBody>
      </p:sp>
      <p:sp>
        <p:nvSpPr>
          <p:cNvPr id="17411" name="Rectangle 3"/>
          <p:cNvSpPr>
            <a:spLocks noGrp="1" noChangeArrowheads="1"/>
          </p:cNvSpPr>
          <p:nvPr>
            <p:ph type="body" idx="1"/>
          </p:nvPr>
        </p:nvSpPr>
        <p:spPr>
          <a:xfrm>
            <a:off x="395288" y="2276872"/>
            <a:ext cx="8229600" cy="4093766"/>
          </a:xfrm>
        </p:spPr>
        <p:txBody>
          <a:bodyPr/>
          <a:lstStyle/>
          <a:p>
            <a:r>
              <a:rPr lang="en" altLang="sr-Latn-RS" sz="2800" dirty="0" smtClean="0"/>
              <a:t>persistent </a:t>
            </a:r>
            <a:r>
              <a:rPr lang="en" altLang="sr-Latn-RS" sz="2800" dirty="0" smtClean="0"/>
              <a:t>or progressive, mostly painless enlargement of the lymph nodes</a:t>
            </a:r>
          </a:p>
          <a:p>
            <a:r>
              <a:rPr lang="en" altLang="sr-Latn-RS" sz="2800" dirty="0" smtClean="0"/>
              <a:t>splenomegaly and sometimes hepatomegaly</a:t>
            </a:r>
          </a:p>
          <a:p>
            <a:r>
              <a:rPr lang="en" altLang="sr-Latn-RS" sz="2800" dirty="0" smtClean="0"/>
              <a:t>extranodal tumors</a:t>
            </a:r>
          </a:p>
          <a:p>
            <a:r>
              <a:rPr lang="en" altLang="sr-Latn-RS" sz="2800" dirty="0" smtClean="0"/>
              <a:t>disorders of hematopoiesis</a:t>
            </a:r>
          </a:p>
          <a:p>
            <a:r>
              <a:rPr lang="en" altLang="sr-Latn-RS" sz="2800" dirty="0" smtClean="0"/>
              <a:t>constitutional symptoms (</a:t>
            </a:r>
            <a:r>
              <a:rPr lang="en" altLang="sr-Latn-RS" sz="2800" dirty="0" smtClean="0"/>
              <a:t>subfebrile</a:t>
            </a:r>
            <a:r>
              <a:rPr lang="sr-Latn-RS" altLang="sr-Latn-RS" sz="2800" dirty="0"/>
              <a:t> </a:t>
            </a:r>
            <a:r>
              <a:rPr lang="sr-Latn-RS" altLang="sr-Latn-RS" sz="2800" dirty="0" err="1" smtClean="0"/>
              <a:t>temperatures</a:t>
            </a:r>
            <a:r>
              <a:rPr lang="en" altLang="sr-Latn-RS" sz="2800" dirty="0" smtClean="0"/>
              <a:t>, </a:t>
            </a:r>
            <a:r>
              <a:rPr lang="en" altLang="sr-Latn-RS" sz="2800" dirty="0" smtClean="0"/>
              <a:t>loss of TT, night </a:t>
            </a:r>
            <a:r>
              <a:rPr lang="en" altLang="sr-Latn-RS" sz="2800" dirty="0" smtClean="0"/>
              <a:t>sweats</a:t>
            </a:r>
            <a:r>
              <a:rPr lang="sr-Latn-RS" altLang="sr-Latn-RS" sz="2800" dirty="0" smtClean="0"/>
              <a:t>, </a:t>
            </a:r>
            <a:r>
              <a:rPr lang="sr-Latn-RS" altLang="sr-Latn-RS" sz="2800" dirty="0" err="1" smtClean="0"/>
              <a:t>malaise</a:t>
            </a:r>
            <a:r>
              <a:rPr lang="en" altLang="sr-Latn-RS" sz="2800" dirty="0" smtClean="0"/>
              <a:t>)</a:t>
            </a:r>
            <a:endParaRPr lang="en" altLang="sr-Latn-RS" sz="2800" dirty="0" smtClean="0"/>
          </a:p>
          <a:p>
            <a:r>
              <a:rPr lang="en" altLang="sr-Latn-RS" sz="2800" dirty="0" smtClean="0"/>
              <a:t>non-specific symptoms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827088" y="2492375"/>
            <a:ext cx="785812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buSzPct val="120000"/>
              <a:buFontTx/>
              <a:buBlip>
                <a:blip r:embed="rId2"/>
              </a:buBlip>
            </a:pPr>
            <a:r>
              <a:rPr lang="en" altLang="sr-Latn-RS" dirty="0">
                <a:latin typeface="Imago" pitchFamily="2" charset="0"/>
              </a:rPr>
              <a:t> </a:t>
            </a:r>
            <a:r>
              <a:rPr lang="en" altLang="sr-Latn-RS" sz="2400" dirty="0">
                <a:latin typeface="Imago" pitchFamily="2" charset="0"/>
              </a:rPr>
              <a:t>Since lymphocytes circulate throughout the body, lymphoma can appear in</a:t>
            </a:r>
            <a:r>
              <a:rPr lang="en" altLang="sr-Latn-RS" sz="2400" dirty="0"/>
              <a:t> </a:t>
            </a:r>
            <a:r>
              <a:rPr lang="en" altLang="sr-Latn-RS" sz="2400" dirty="0">
                <a:latin typeface="Imago" pitchFamily="2" charset="0"/>
              </a:rPr>
              <a:t>one lymph node, a group of lymph nodes or in another organ</a:t>
            </a:r>
          </a:p>
          <a:p>
            <a:pPr algn="just"/>
            <a:endParaRPr lang="sr-Cyrl-CS" altLang="sr-Latn-RS" sz="2400" dirty="0">
              <a:latin typeface="Imago" pitchFamily="2" charset="0"/>
            </a:endParaRPr>
          </a:p>
          <a:p>
            <a:pPr algn="just">
              <a:buSzPct val="120000"/>
              <a:buFontTx/>
              <a:buBlip>
                <a:blip r:embed="rId2"/>
              </a:buBlip>
            </a:pPr>
            <a:r>
              <a:rPr lang="en" altLang="sr-Latn-RS" sz="2400" dirty="0">
                <a:latin typeface="Imago" pitchFamily="2" charset="0"/>
              </a:rPr>
              <a:t>It can also affect the liver, bone marrow </a:t>
            </a:r>
            <a:r>
              <a:rPr lang="en" altLang="sr-Latn-RS" sz="2400" dirty="0"/>
              <a:t>, stomach, eye, ovary, lung, bone, </a:t>
            </a:r>
            <a:r>
              <a:rPr lang="sr-Latn-RS" altLang="sr-Latn-RS" sz="2400" dirty="0" err="1" smtClean="0"/>
              <a:t>skin</a:t>
            </a:r>
            <a:r>
              <a:rPr lang="sr-Latn-RS" altLang="sr-Latn-RS" sz="2400" dirty="0" smtClean="0"/>
              <a:t>, </a:t>
            </a:r>
            <a:r>
              <a:rPr lang="en" altLang="sr-Latn-RS" sz="2400" dirty="0" smtClean="0"/>
              <a:t>etc</a:t>
            </a:r>
            <a:r>
              <a:rPr lang="en" altLang="sr-Latn-RS" sz="2400" dirty="0"/>
              <a:t>.</a:t>
            </a:r>
            <a:endParaRPr lang="sr-Cyrl-CS" altLang="sr-Latn-RS" sz="2400" dirty="0">
              <a:latin typeface="Imago" pitchFamily="2" charset="0"/>
            </a:endParaRPr>
          </a:p>
        </p:txBody>
      </p:sp>
      <p:sp>
        <p:nvSpPr>
          <p:cNvPr id="18435" name="Rectangle 4"/>
          <p:cNvSpPr>
            <a:spLocks noGrp="1" noChangeArrowheads="1"/>
          </p:cNvSpPr>
          <p:nvPr>
            <p:ph type="title"/>
          </p:nvPr>
        </p:nvSpPr>
        <p:spPr>
          <a:noFill/>
        </p:spPr>
        <p:txBody>
          <a:bodyPr/>
          <a:lstStyle/>
          <a:p>
            <a:r>
              <a:rPr lang="en" altLang="sr-Latn-RS" smtClean="0">
                <a:solidFill>
                  <a:srgbClr val="FF0000"/>
                </a:solidFill>
              </a:rPr>
              <a:t>Extranodal manifestations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lika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389" y="1340768"/>
            <a:ext cx="3654837" cy="4867501"/>
          </a:xfrm>
          <a:prstGeom prst="rect">
            <a:avLst/>
          </a:prstGeom>
        </p:spPr>
      </p:pic>
      <p:pic>
        <p:nvPicPr>
          <p:cNvPr id="8" name="Slika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0061" y="33415"/>
            <a:ext cx="2624687" cy="3499583"/>
          </a:xfrm>
          <a:prstGeom prst="rect">
            <a:avLst/>
          </a:prstGeom>
        </p:spPr>
      </p:pic>
      <p:pic>
        <p:nvPicPr>
          <p:cNvPr id="9" name="Slika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00242" y="20700"/>
            <a:ext cx="2643758" cy="3525011"/>
          </a:xfrm>
          <a:prstGeom prst="rect">
            <a:avLst/>
          </a:prstGeom>
        </p:spPr>
      </p:pic>
      <p:pic>
        <p:nvPicPr>
          <p:cNvPr id="10" name="Slika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68268" y="3593638"/>
            <a:ext cx="2448272" cy="3264362"/>
          </a:xfrm>
          <a:prstGeom prst="rect">
            <a:avLst/>
          </a:prstGeom>
        </p:spPr>
      </p:pic>
      <p:pic>
        <p:nvPicPr>
          <p:cNvPr id="11" name="Slika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32240" y="3789040"/>
            <a:ext cx="1872642" cy="2939242"/>
          </a:xfrm>
          <a:prstGeom prst="rect">
            <a:avLst/>
          </a:prstGeom>
        </p:spPr>
      </p:pic>
    </p:spTree>
    <p:extLst>
      <p:ext uri="{BB962C8B-B14F-4D97-AF65-F5344CB8AC3E}">
        <p14:creationId xmlns:p14="http://schemas.microsoft.com/office/powerpoint/2010/main" val="4092711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908050"/>
            <a:ext cx="8229600" cy="1125538"/>
          </a:xfrm>
        </p:spPr>
        <p:txBody>
          <a:bodyPr/>
          <a:lstStyle/>
          <a:p>
            <a:r>
              <a:rPr lang="en" altLang="sr-Latn-RS" smtClean="0">
                <a:solidFill>
                  <a:srgbClr val="FF0000"/>
                </a:solidFill>
              </a:rPr>
              <a:t>Hematological malignancies</a:t>
            </a:r>
          </a:p>
        </p:txBody>
      </p:sp>
      <p:sp>
        <p:nvSpPr>
          <p:cNvPr id="3075" name="Rectangle 3"/>
          <p:cNvSpPr>
            <a:spLocks noGrp="1" noChangeArrowheads="1"/>
          </p:cNvSpPr>
          <p:nvPr>
            <p:ph type="body" idx="1"/>
          </p:nvPr>
        </p:nvSpPr>
        <p:spPr>
          <a:xfrm>
            <a:off x="57598" y="1916832"/>
            <a:ext cx="8640315" cy="4713287"/>
          </a:xfrm>
        </p:spPr>
        <p:txBody>
          <a:bodyPr/>
          <a:lstStyle/>
          <a:p>
            <a:pPr>
              <a:buFontTx/>
              <a:buNone/>
            </a:pPr>
            <a:r>
              <a:rPr lang="en" altLang="sr-Latn-RS" sz="2400" b="1" dirty="0" smtClean="0">
                <a:solidFill>
                  <a:srgbClr val="3399FF"/>
                </a:solidFill>
              </a:rPr>
              <a:t>(A) Myeloproliferative diseases (most common)</a:t>
            </a:r>
            <a:endParaRPr lang="sr-Latn-CS" altLang="sr-Latn-RS" sz="2400" b="1" dirty="0" smtClean="0">
              <a:solidFill>
                <a:srgbClr val="3399FF"/>
              </a:solidFill>
            </a:endParaRPr>
          </a:p>
          <a:p>
            <a:pPr>
              <a:buFont typeface="Wingdings" panose="05000000000000000000" pitchFamily="2" charset="2"/>
              <a:buChar char="Ø"/>
            </a:pPr>
            <a:r>
              <a:rPr lang="en" altLang="sr-Latn-RS" sz="2400" dirty="0" smtClean="0"/>
              <a:t>AML, HML, PRV, ET, MF</a:t>
            </a:r>
          </a:p>
          <a:p>
            <a:pPr>
              <a:buFont typeface="Wingdings" panose="05000000000000000000" pitchFamily="2" charset="2"/>
              <a:buNone/>
            </a:pPr>
            <a:endParaRPr lang="sr-Latn-CS" altLang="sr-Latn-RS" sz="2400" b="1" dirty="0" smtClean="0">
              <a:solidFill>
                <a:srgbClr val="3399FF"/>
              </a:solidFill>
            </a:endParaRPr>
          </a:p>
          <a:p>
            <a:pPr>
              <a:buFont typeface="Wingdings" panose="05000000000000000000" pitchFamily="2" charset="2"/>
              <a:buNone/>
            </a:pPr>
            <a:r>
              <a:rPr lang="en" altLang="sr-Latn-RS" sz="2400" b="1" dirty="0" smtClean="0">
                <a:solidFill>
                  <a:srgbClr val="3399FF"/>
                </a:solidFill>
              </a:rPr>
              <a:t>(B) Lymphoproliferative diseases (most common)</a:t>
            </a:r>
            <a:endParaRPr lang="sr-Latn-CS" altLang="sr-Latn-RS" sz="2400" b="1" dirty="0" smtClean="0">
              <a:solidFill>
                <a:srgbClr val="3399FF"/>
              </a:solidFill>
            </a:endParaRPr>
          </a:p>
          <a:p>
            <a:pPr>
              <a:buFont typeface="Wingdings" panose="05000000000000000000" pitchFamily="2" charset="2"/>
              <a:buNone/>
            </a:pPr>
            <a:endParaRPr lang="sr-Latn-CS" altLang="sr-Latn-RS" sz="2400" b="1" dirty="0" smtClean="0">
              <a:solidFill>
                <a:srgbClr val="3399FF"/>
              </a:solidFill>
            </a:endParaRPr>
          </a:p>
          <a:p>
            <a:pPr>
              <a:lnSpc>
                <a:spcPct val="50000"/>
              </a:lnSpc>
              <a:buFont typeface="Wingdings" panose="05000000000000000000" pitchFamily="2" charset="2"/>
              <a:buChar char="Ø"/>
            </a:pPr>
            <a:r>
              <a:rPr lang="en" altLang="sr-Latn-RS" sz="2400" b="1" dirty="0" smtClean="0"/>
              <a:t>Acute lymphoblastic leukemia</a:t>
            </a:r>
            <a:endParaRPr lang="sr-Latn-CS" altLang="sr-Latn-RS" sz="2400" b="1" dirty="0" smtClean="0"/>
          </a:p>
          <a:p>
            <a:pPr>
              <a:lnSpc>
                <a:spcPct val="50000"/>
              </a:lnSpc>
            </a:pPr>
            <a:endParaRPr lang="sr-Latn-CS" altLang="sr-Latn-RS" sz="2400" b="1" dirty="0" smtClean="0"/>
          </a:p>
          <a:p>
            <a:pPr>
              <a:lnSpc>
                <a:spcPct val="50000"/>
              </a:lnSpc>
              <a:buFont typeface="Wingdings" panose="05000000000000000000" pitchFamily="2" charset="2"/>
              <a:buChar char="Ø"/>
            </a:pPr>
            <a:r>
              <a:rPr lang="en" altLang="sr-Latn-RS" sz="2400" b="1" dirty="0" smtClean="0"/>
              <a:t>Chronic lymphocytic leukemia </a:t>
            </a:r>
          </a:p>
          <a:p>
            <a:pPr>
              <a:lnSpc>
                <a:spcPct val="50000"/>
              </a:lnSpc>
            </a:pPr>
            <a:endParaRPr lang="sl-SI" altLang="sr-Latn-RS" sz="2400" b="1" dirty="0" smtClean="0"/>
          </a:p>
          <a:p>
            <a:pPr>
              <a:lnSpc>
                <a:spcPct val="50000"/>
              </a:lnSpc>
              <a:buFont typeface="Wingdings" panose="05000000000000000000" pitchFamily="2" charset="2"/>
              <a:buChar char="Ø"/>
            </a:pPr>
            <a:r>
              <a:rPr lang="en" altLang="sr-Latn-RS" sz="2400" b="1" dirty="0" smtClean="0"/>
              <a:t>Lymphomas </a:t>
            </a:r>
            <a:r>
              <a:rPr lang="en" altLang="sr-Latn-RS" sz="2400" b="1" dirty="0" smtClean="0"/>
              <a:t>(Hodgkin's and non-Hodgkin's lymphoma)</a:t>
            </a:r>
          </a:p>
          <a:p>
            <a:pPr>
              <a:lnSpc>
                <a:spcPct val="50000"/>
              </a:lnSpc>
              <a:buFont typeface="Wingdings" panose="05000000000000000000" pitchFamily="2" charset="2"/>
              <a:buNone/>
            </a:pPr>
            <a:endParaRPr lang="sl-SI" altLang="sr-Latn-RS" sz="2400" b="1" dirty="0" smtClean="0"/>
          </a:p>
          <a:p>
            <a:pPr>
              <a:lnSpc>
                <a:spcPct val="50000"/>
              </a:lnSpc>
              <a:buFont typeface="Wingdings" panose="05000000000000000000" pitchFamily="2" charset="2"/>
              <a:buChar char="Ø"/>
            </a:pPr>
            <a:r>
              <a:rPr lang="en" altLang="sr-Latn-RS" sz="2400" b="1" dirty="0" smtClean="0"/>
              <a:t>Immunoproliferative diseases</a:t>
            </a:r>
          </a:p>
          <a:p>
            <a:pPr>
              <a:buFont typeface="Wingdings" panose="05000000000000000000" pitchFamily="2" charset="2"/>
              <a:buChar char="Ø"/>
            </a:pPr>
            <a:endParaRPr lang="en-US" altLang="sr-Latn-RS" sz="2400" dirty="0" smtClean="0"/>
          </a:p>
        </p:txBody>
      </p:sp>
      <p:sp>
        <p:nvSpPr>
          <p:cNvPr id="4" name="Slobodni oblik 3"/>
          <p:cNvSpPr/>
          <p:nvPr/>
        </p:nvSpPr>
        <p:spPr>
          <a:xfrm>
            <a:off x="-12610" y="4365104"/>
            <a:ext cx="9066626" cy="2003833"/>
          </a:xfrm>
          <a:custGeom>
            <a:avLst/>
            <a:gdLst>
              <a:gd name="connsiteX0" fmla="*/ 4723795 w 9066626"/>
              <a:gd name="connsiteY0" fmla="*/ 139749 h 2003833"/>
              <a:gd name="connsiteX1" fmla="*/ 4360238 w 9066626"/>
              <a:gd name="connsiteY1" fmla="*/ 150766 h 2003833"/>
              <a:gd name="connsiteX2" fmla="*/ 702638 w 9066626"/>
              <a:gd name="connsiteY2" fmla="*/ 128732 h 2003833"/>
              <a:gd name="connsiteX3" fmla="*/ 768739 w 9066626"/>
              <a:gd name="connsiteY3" fmla="*/ 1957532 h 2003833"/>
              <a:gd name="connsiteX4" fmla="*/ 8623766 w 9066626"/>
              <a:gd name="connsiteY4" fmla="*/ 1351604 h 2003833"/>
              <a:gd name="connsiteX5" fmla="*/ 7720382 w 9066626"/>
              <a:gd name="connsiteY5" fmla="*/ 205850 h 2003833"/>
              <a:gd name="connsiteX6" fmla="*/ 4723795 w 9066626"/>
              <a:gd name="connsiteY6" fmla="*/ 139749 h 2003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66626" h="2003833">
                <a:moveTo>
                  <a:pt x="4723795" y="139749"/>
                </a:moveTo>
                <a:cubicBezTo>
                  <a:pt x="4163771" y="130568"/>
                  <a:pt x="4360238" y="150766"/>
                  <a:pt x="4360238" y="150766"/>
                </a:cubicBezTo>
                <a:cubicBezTo>
                  <a:pt x="3690045" y="148930"/>
                  <a:pt x="1301221" y="-172396"/>
                  <a:pt x="702638" y="128732"/>
                </a:cubicBezTo>
                <a:cubicBezTo>
                  <a:pt x="104055" y="429860"/>
                  <a:pt x="-551449" y="1753720"/>
                  <a:pt x="768739" y="1957532"/>
                </a:cubicBezTo>
                <a:cubicBezTo>
                  <a:pt x="2088927" y="2161344"/>
                  <a:pt x="7465159" y="1643551"/>
                  <a:pt x="8623766" y="1351604"/>
                </a:cubicBezTo>
                <a:cubicBezTo>
                  <a:pt x="9782373" y="1059657"/>
                  <a:pt x="8375886" y="409662"/>
                  <a:pt x="7720382" y="205850"/>
                </a:cubicBezTo>
                <a:cubicBezTo>
                  <a:pt x="7064878" y="2038"/>
                  <a:pt x="5283819" y="148930"/>
                  <a:pt x="4723795" y="139749"/>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468313" y="2420938"/>
            <a:ext cx="8229600" cy="3273425"/>
          </a:xfrm>
        </p:spPr>
        <p:txBody>
          <a:bodyPr/>
          <a:lstStyle/>
          <a:p>
            <a:pPr algn="ctr">
              <a:buFontTx/>
              <a:buNone/>
            </a:pPr>
            <a:r>
              <a:rPr lang="en" altLang="sr-Latn-RS" sz="3600" b="1" i="1" smtClean="0">
                <a:solidFill>
                  <a:srgbClr val="FF0000"/>
                </a:solidFill>
              </a:rPr>
              <a:t>Diagnosis of NHL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74725" y="1260475"/>
            <a:ext cx="7591425" cy="808038"/>
          </a:xfrm>
        </p:spPr>
        <p:txBody>
          <a:bodyPr/>
          <a:lstStyle/>
          <a:p>
            <a:r>
              <a:rPr lang="en" altLang="sr-Latn-RS" sz="3200" smtClean="0">
                <a:solidFill>
                  <a:srgbClr val="FF0000"/>
                </a:solidFill>
              </a:rPr>
              <a:t>Diagnosis of lymphoma</a:t>
            </a:r>
          </a:p>
        </p:txBody>
      </p:sp>
      <p:sp>
        <p:nvSpPr>
          <p:cNvPr id="20483" name="Rectangle 3"/>
          <p:cNvSpPr>
            <a:spLocks noGrp="1" noChangeArrowheads="1"/>
          </p:cNvSpPr>
          <p:nvPr>
            <p:ph type="body" idx="1"/>
          </p:nvPr>
        </p:nvSpPr>
        <p:spPr>
          <a:xfrm>
            <a:off x="250825" y="2133600"/>
            <a:ext cx="8497888" cy="4065588"/>
          </a:xfrm>
        </p:spPr>
        <p:txBody>
          <a:bodyPr/>
          <a:lstStyle/>
          <a:p>
            <a:pPr algn="just">
              <a:lnSpc>
                <a:spcPct val="80000"/>
              </a:lnSpc>
            </a:pPr>
            <a:r>
              <a:rPr lang="en" altLang="sr-Latn-RS" sz="2000" b="1" dirty="0" smtClean="0"/>
              <a:t>Anamnesis and physical examination</a:t>
            </a:r>
          </a:p>
          <a:p>
            <a:pPr algn="just">
              <a:lnSpc>
                <a:spcPct val="80000"/>
              </a:lnSpc>
            </a:pPr>
            <a:endParaRPr lang="sr-Latn-CS" altLang="sr-Latn-RS" sz="1000" b="1" dirty="0" smtClean="0"/>
          </a:p>
          <a:p>
            <a:pPr algn="just">
              <a:lnSpc>
                <a:spcPct val="80000"/>
              </a:lnSpc>
            </a:pPr>
            <a:r>
              <a:rPr lang="en" altLang="sr-Latn-RS" sz="2000" b="1" dirty="0" smtClean="0"/>
              <a:t>Laboratory</a:t>
            </a:r>
          </a:p>
          <a:p>
            <a:pPr algn="just">
              <a:lnSpc>
                <a:spcPct val="80000"/>
              </a:lnSpc>
            </a:pPr>
            <a:endParaRPr lang="sr-Latn-CS" altLang="sr-Latn-RS" sz="1000" b="1" dirty="0" smtClean="0"/>
          </a:p>
          <a:p>
            <a:pPr algn="just">
              <a:lnSpc>
                <a:spcPct val="80000"/>
              </a:lnSpc>
            </a:pPr>
            <a:r>
              <a:rPr lang="en" altLang="sr-Latn-RS" sz="2000" b="1" dirty="0" smtClean="0"/>
              <a:t>X-ray</a:t>
            </a:r>
          </a:p>
          <a:p>
            <a:pPr algn="just">
              <a:lnSpc>
                <a:spcPct val="80000"/>
              </a:lnSpc>
            </a:pPr>
            <a:endParaRPr lang="sr-Latn-CS" altLang="sr-Latn-RS" sz="1000" b="1" dirty="0" smtClean="0"/>
          </a:p>
          <a:p>
            <a:pPr algn="just">
              <a:lnSpc>
                <a:spcPct val="80000"/>
              </a:lnSpc>
            </a:pPr>
            <a:r>
              <a:rPr lang="en" altLang="sr-Latn-RS" sz="2000" b="1" dirty="0" smtClean="0"/>
              <a:t>Ultrasound examination</a:t>
            </a:r>
          </a:p>
          <a:p>
            <a:pPr algn="just">
              <a:lnSpc>
                <a:spcPct val="110000"/>
              </a:lnSpc>
              <a:buFontTx/>
              <a:buNone/>
            </a:pPr>
            <a:endParaRPr lang="sr-Latn-CS" altLang="sr-Latn-RS" sz="1000" b="1" dirty="0" smtClean="0">
              <a:solidFill>
                <a:srgbClr val="FF6600"/>
              </a:solidFill>
            </a:endParaRPr>
          </a:p>
          <a:p>
            <a:pPr algn="just">
              <a:lnSpc>
                <a:spcPct val="110000"/>
              </a:lnSpc>
            </a:pPr>
            <a:r>
              <a:rPr lang="en" altLang="sr-Latn-RS" sz="2000" b="1" dirty="0" smtClean="0">
                <a:solidFill>
                  <a:srgbClr val="FF6600"/>
                </a:solidFill>
              </a:rPr>
              <a:t>Biopsy</a:t>
            </a:r>
            <a:r>
              <a:rPr lang="sr-Latn-RS" altLang="sr-Latn-RS" sz="2000" b="1" dirty="0" smtClean="0">
                <a:solidFill>
                  <a:srgbClr val="FF6600"/>
                </a:solidFill>
              </a:rPr>
              <a:t> </a:t>
            </a:r>
            <a:r>
              <a:rPr lang="sr-Latn-RS" altLang="sr-Latn-RS" sz="2000" b="1" dirty="0" err="1" smtClean="0">
                <a:solidFill>
                  <a:srgbClr val="FF6600"/>
                </a:solidFill>
              </a:rPr>
              <a:t>of</a:t>
            </a:r>
            <a:r>
              <a:rPr lang="sr-Latn-RS" altLang="sr-Latn-RS" sz="2000" b="1" dirty="0" smtClean="0">
                <a:solidFill>
                  <a:srgbClr val="FF6600"/>
                </a:solidFill>
              </a:rPr>
              <a:t> </a:t>
            </a:r>
            <a:r>
              <a:rPr lang="sr-Latn-RS" altLang="sr-Latn-RS" sz="2000" b="1" dirty="0" err="1" smtClean="0">
                <a:solidFill>
                  <a:srgbClr val="FF6600"/>
                </a:solidFill>
              </a:rPr>
              <a:t>involved</a:t>
            </a:r>
            <a:r>
              <a:rPr lang="sr-Latn-RS" altLang="sr-Latn-RS" sz="2000" b="1" dirty="0" smtClean="0">
                <a:solidFill>
                  <a:srgbClr val="FF6600"/>
                </a:solidFill>
              </a:rPr>
              <a:t> </a:t>
            </a:r>
            <a:r>
              <a:rPr lang="sr-Latn-RS" altLang="sr-Latn-RS" sz="2000" b="1" dirty="0" err="1" smtClean="0">
                <a:solidFill>
                  <a:srgbClr val="FF6600"/>
                </a:solidFill>
              </a:rPr>
              <a:t>tissue</a:t>
            </a:r>
            <a:endParaRPr lang="en-US" altLang="sr-Latn-RS" sz="2000" b="1" dirty="0" smtClean="0">
              <a:solidFill>
                <a:srgbClr val="FF6600"/>
              </a:solidFill>
            </a:endParaRPr>
          </a:p>
          <a:p>
            <a:pPr algn="just">
              <a:lnSpc>
                <a:spcPct val="80000"/>
              </a:lnSpc>
            </a:pPr>
            <a:endParaRPr lang="sr-Latn-CS" altLang="sr-Latn-RS" sz="1000" dirty="0" smtClean="0"/>
          </a:p>
          <a:p>
            <a:pPr algn="just">
              <a:lnSpc>
                <a:spcPct val="80000"/>
              </a:lnSpc>
            </a:pPr>
            <a:r>
              <a:rPr lang="en" altLang="sr-Latn-RS" sz="2000" b="1" dirty="0" smtClean="0"/>
              <a:t>Computed tomography (CT i.e. scanner)</a:t>
            </a:r>
          </a:p>
          <a:p>
            <a:pPr algn="just">
              <a:lnSpc>
                <a:spcPct val="80000"/>
              </a:lnSpc>
              <a:buFontTx/>
              <a:buNone/>
            </a:pPr>
            <a:endParaRPr lang="sr-Latn-CS" altLang="sr-Latn-RS" sz="1000" b="1" dirty="0" smtClean="0"/>
          </a:p>
          <a:p>
            <a:pPr algn="just">
              <a:lnSpc>
                <a:spcPct val="80000"/>
              </a:lnSpc>
            </a:pPr>
            <a:r>
              <a:rPr lang="en" altLang="sr-Latn-RS" sz="2000" b="1" dirty="0" smtClean="0"/>
              <a:t>Magnetic </a:t>
            </a:r>
            <a:r>
              <a:rPr lang="en" altLang="sr-Latn-RS" sz="2000" b="1" dirty="0" smtClean="0"/>
              <a:t>resonance</a:t>
            </a:r>
            <a:endParaRPr lang="sr-Latn-RS" altLang="sr-Latn-RS" sz="2000" b="1" dirty="0" smtClean="0"/>
          </a:p>
          <a:p>
            <a:pPr algn="just">
              <a:lnSpc>
                <a:spcPct val="80000"/>
              </a:lnSpc>
            </a:pPr>
            <a:r>
              <a:rPr lang="sr-Latn-RS" altLang="sr-Latn-RS" sz="2000" b="1" dirty="0" smtClean="0"/>
              <a:t>Bone </a:t>
            </a:r>
            <a:r>
              <a:rPr lang="sr-Latn-RS" altLang="sr-Latn-RS" sz="2000" b="1" dirty="0" err="1" smtClean="0"/>
              <a:t>marrow</a:t>
            </a:r>
            <a:r>
              <a:rPr lang="sr-Latn-RS" altLang="sr-Latn-RS" sz="2000" b="1" dirty="0" smtClean="0"/>
              <a:t> </a:t>
            </a:r>
            <a:r>
              <a:rPr lang="sr-Latn-RS" altLang="sr-Latn-RS" sz="2000" b="1" dirty="0" err="1" smtClean="0"/>
              <a:t>biopsy</a:t>
            </a:r>
            <a:r>
              <a:rPr lang="sr-Latn-RS" altLang="sr-Latn-RS" sz="2000" b="1" dirty="0" smtClean="0"/>
              <a:t> (</a:t>
            </a:r>
            <a:r>
              <a:rPr lang="sr-Latn-RS" altLang="sr-Latn-RS" sz="2000" b="1" dirty="0" err="1" smtClean="0"/>
              <a:t>trephine</a:t>
            </a:r>
            <a:r>
              <a:rPr lang="sr-Latn-RS" altLang="sr-Latn-RS" sz="2000" b="1" dirty="0" smtClean="0"/>
              <a:t> </a:t>
            </a:r>
            <a:r>
              <a:rPr lang="sr-Latn-RS" altLang="sr-Latn-RS" sz="2000" b="1" dirty="0" err="1" smtClean="0"/>
              <a:t>biopsy</a:t>
            </a:r>
            <a:r>
              <a:rPr lang="sr-Latn-RS" altLang="sr-Latn-RS" sz="2000" b="1" dirty="0" smtClean="0"/>
              <a:t>)</a:t>
            </a:r>
          </a:p>
          <a:p>
            <a:pPr algn="just">
              <a:lnSpc>
                <a:spcPct val="80000"/>
              </a:lnSpc>
            </a:pPr>
            <a:r>
              <a:rPr lang="sr-Latn-RS" altLang="sr-Latn-RS" sz="2000" b="1" dirty="0" err="1" smtClean="0"/>
              <a:t>Genetic</a:t>
            </a:r>
            <a:r>
              <a:rPr lang="sr-Latn-RS" altLang="sr-Latn-RS" sz="2000" b="1" dirty="0" smtClean="0"/>
              <a:t> </a:t>
            </a:r>
            <a:r>
              <a:rPr lang="sr-Latn-RS" altLang="sr-Latn-RS" sz="2000" b="1" dirty="0" err="1" smtClean="0"/>
              <a:t>testing</a:t>
            </a:r>
            <a:endParaRPr lang="sr-Latn-RS" altLang="sr-Latn-RS" sz="2000" b="1" dirty="0" smtClean="0"/>
          </a:p>
          <a:p>
            <a:pPr algn="just">
              <a:lnSpc>
                <a:spcPct val="80000"/>
              </a:lnSpc>
            </a:pPr>
            <a:r>
              <a:rPr lang="sr-Latn-RS" altLang="sr-Latn-RS" sz="2000" b="1" dirty="0" smtClean="0"/>
              <a:t>Virus status </a:t>
            </a:r>
            <a:r>
              <a:rPr lang="sr-Latn-RS" altLang="sr-Latn-RS" sz="2000" b="1" dirty="0" err="1" smtClean="0"/>
              <a:t>testing</a:t>
            </a:r>
            <a:endParaRPr lang="en" altLang="sr-Latn-RS" sz="2000" b="1" dirty="0" smtClean="0"/>
          </a:p>
          <a:p>
            <a:pPr algn="just">
              <a:lnSpc>
                <a:spcPct val="80000"/>
              </a:lnSpc>
            </a:pPr>
            <a:endParaRPr lang="sr-Latn-CS" altLang="sr-Latn-RS" sz="1000" b="1" dirty="0" smtClean="0"/>
          </a:p>
          <a:p>
            <a:pPr algn="just">
              <a:lnSpc>
                <a:spcPct val="110000"/>
              </a:lnSpc>
            </a:pPr>
            <a:endParaRPr lang="sr-Latn-CS" altLang="sr-Latn-RS" sz="2000" b="1"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476375" y="1125538"/>
            <a:ext cx="7200900" cy="847725"/>
          </a:xfrm>
        </p:spPr>
        <p:txBody>
          <a:bodyPr/>
          <a:lstStyle/>
          <a:p>
            <a:r>
              <a:rPr lang="en" altLang="sr-Latn-RS" sz="3200" smtClean="0">
                <a:solidFill>
                  <a:srgbClr val="FF0000"/>
                </a:solidFill>
              </a:rPr>
              <a:t>In order to make a final </a:t>
            </a:r>
            <a:r>
              <a:rPr lang="en" altLang="sr-Latn-RS" sz="3000" smtClean="0">
                <a:solidFill>
                  <a:srgbClr val="FF0000"/>
                </a:solidFill>
              </a:rPr>
              <a:t>diagnosis </a:t>
            </a:r>
            <a:r>
              <a:rPr lang="en" altLang="sr-Latn-RS" sz="3200" smtClean="0">
                <a:solidFill>
                  <a:srgbClr val="FF0000"/>
                </a:solidFill>
              </a:rPr>
              <a:t>, it is necessary:</a:t>
            </a:r>
          </a:p>
        </p:txBody>
      </p:sp>
      <p:sp>
        <p:nvSpPr>
          <p:cNvPr id="21507" name="Rectangle 3"/>
          <p:cNvSpPr>
            <a:spLocks noGrp="1" noChangeArrowheads="1"/>
          </p:cNvSpPr>
          <p:nvPr>
            <p:ph type="body" idx="1"/>
          </p:nvPr>
        </p:nvSpPr>
        <p:spPr>
          <a:xfrm>
            <a:off x="473074" y="2287588"/>
            <a:ext cx="8563421" cy="4525962"/>
          </a:xfrm>
        </p:spPr>
        <p:txBody>
          <a:bodyPr/>
          <a:lstStyle/>
          <a:p>
            <a:pPr algn="just"/>
            <a:r>
              <a:rPr lang="en" altLang="sr-Latn-RS" sz="1800" b="1" dirty="0" smtClean="0">
                <a:solidFill>
                  <a:srgbClr val="FF6600"/>
                </a:solidFill>
              </a:rPr>
              <a:t>Biopsy</a:t>
            </a:r>
            <a:r>
              <a:rPr lang="sr-Latn-RS" altLang="sr-Latn-RS" sz="1800" b="1" dirty="0" smtClean="0">
                <a:solidFill>
                  <a:srgbClr val="FF6600"/>
                </a:solidFill>
              </a:rPr>
              <a:t> </a:t>
            </a:r>
            <a:r>
              <a:rPr lang="sr-Latn-RS" altLang="sr-Latn-RS" sz="1800" b="1" dirty="0" err="1" smtClean="0">
                <a:solidFill>
                  <a:srgbClr val="FF6600"/>
                </a:solidFill>
              </a:rPr>
              <a:t>of</a:t>
            </a:r>
            <a:r>
              <a:rPr lang="sr-Latn-RS" altLang="sr-Latn-RS" sz="1800" b="1" dirty="0" smtClean="0">
                <a:solidFill>
                  <a:srgbClr val="FF6600"/>
                </a:solidFill>
              </a:rPr>
              <a:t> </a:t>
            </a:r>
            <a:r>
              <a:rPr lang="sr-Latn-RS" altLang="sr-Latn-RS" sz="1800" b="1" dirty="0" err="1" smtClean="0">
                <a:solidFill>
                  <a:srgbClr val="FF6600"/>
                </a:solidFill>
              </a:rPr>
              <a:t>involved</a:t>
            </a:r>
            <a:r>
              <a:rPr lang="sr-Latn-RS" altLang="sr-Latn-RS" sz="1800" b="1" dirty="0" smtClean="0">
                <a:solidFill>
                  <a:srgbClr val="FF6600"/>
                </a:solidFill>
              </a:rPr>
              <a:t> </a:t>
            </a:r>
            <a:r>
              <a:rPr lang="sr-Latn-RS" altLang="sr-Latn-RS" sz="1800" b="1" dirty="0" err="1" smtClean="0">
                <a:solidFill>
                  <a:srgbClr val="FF6600"/>
                </a:solidFill>
              </a:rPr>
              <a:t>tissue</a:t>
            </a:r>
            <a:r>
              <a:rPr lang="en" altLang="sr-Latn-RS" sz="1800" dirty="0" smtClean="0"/>
              <a:t>: </a:t>
            </a:r>
            <a:r>
              <a:rPr lang="en" altLang="sr-Latn-RS" sz="1800" dirty="0" smtClean="0"/>
              <a:t>a surgeon takes a sample of tissue for a pathologist to examine under a microscope to check for malignant cells</a:t>
            </a:r>
          </a:p>
          <a:p>
            <a:pPr algn="just"/>
            <a:endParaRPr lang="sr-Cyrl-CS" altLang="sr-Latn-RS" sz="1800" dirty="0" smtClean="0"/>
          </a:p>
          <a:p>
            <a:pPr algn="just"/>
            <a:r>
              <a:rPr lang="en" altLang="sr-Latn-RS" sz="1800" dirty="0" smtClean="0"/>
              <a:t>A biopsy is usually taken from a lymph node, but it can also be taken from other tissues</a:t>
            </a:r>
          </a:p>
          <a:p>
            <a:pPr algn="just"/>
            <a:endParaRPr lang="sr-Cyrl-CS" altLang="sr-Latn-RS" sz="1800" dirty="0" smtClean="0"/>
          </a:p>
          <a:p>
            <a:pPr algn="just"/>
            <a:r>
              <a:rPr lang="en" altLang="sr-Latn-RS" sz="1800" dirty="0" smtClean="0"/>
              <a:t>Sometimes a laparotomy: an operation in which the surgeon takes a sample of tissue, mostly lymph nodes, from the abdomen to be examined under a </a:t>
            </a:r>
            <a:r>
              <a:rPr lang="en" altLang="sr-Latn-RS" sz="1800" dirty="0" smtClean="0"/>
              <a:t>microscope</a:t>
            </a:r>
            <a:endParaRPr lang="sr-Latn-RS" altLang="sr-Latn-RS" sz="1800" dirty="0" smtClean="0"/>
          </a:p>
          <a:p>
            <a:pPr algn="just"/>
            <a:endParaRPr lang="sr-Latn-RS" altLang="sr-Latn-RS" sz="1800" dirty="0"/>
          </a:p>
          <a:p>
            <a:pPr algn="just"/>
            <a:r>
              <a:rPr lang="sr-Latn-RS" altLang="sr-Latn-RS" sz="3600" dirty="0" err="1" smtClean="0">
                <a:solidFill>
                  <a:schemeClr val="accent1">
                    <a:lumMod val="75000"/>
                  </a:schemeClr>
                </a:solidFill>
              </a:rPr>
              <a:t>Microscopic</a:t>
            </a:r>
            <a:r>
              <a:rPr lang="sr-Latn-RS" altLang="sr-Latn-RS" sz="3600" dirty="0" smtClean="0">
                <a:solidFill>
                  <a:schemeClr val="accent1">
                    <a:lumMod val="75000"/>
                  </a:schemeClr>
                </a:solidFill>
              </a:rPr>
              <a:t> </a:t>
            </a:r>
            <a:r>
              <a:rPr lang="sr-Latn-RS" altLang="sr-Latn-RS" sz="3600" dirty="0" err="1" smtClean="0">
                <a:solidFill>
                  <a:schemeClr val="accent1">
                    <a:lumMod val="75000"/>
                  </a:schemeClr>
                </a:solidFill>
              </a:rPr>
              <a:t>analysis</a:t>
            </a:r>
            <a:r>
              <a:rPr lang="sr-Latn-RS" altLang="sr-Latn-RS" sz="3600" dirty="0" smtClean="0">
                <a:solidFill>
                  <a:schemeClr val="accent1">
                    <a:lumMod val="75000"/>
                  </a:schemeClr>
                </a:solidFill>
              </a:rPr>
              <a:t> </a:t>
            </a:r>
          </a:p>
          <a:p>
            <a:pPr marL="0" indent="0" algn="just">
              <a:buNone/>
            </a:pPr>
            <a:r>
              <a:rPr lang="sr-Latn-RS" altLang="sr-Latn-RS" sz="3600" dirty="0" err="1" smtClean="0">
                <a:solidFill>
                  <a:schemeClr val="accent1">
                    <a:lumMod val="75000"/>
                  </a:schemeClr>
                </a:solidFill>
              </a:rPr>
              <a:t>and</a:t>
            </a:r>
            <a:r>
              <a:rPr lang="sr-Latn-RS" altLang="sr-Latn-RS" sz="3600" dirty="0" smtClean="0">
                <a:solidFill>
                  <a:schemeClr val="accent1">
                    <a:lumMod val="75000"/>
                  </a:schemeClr>
                </a:solidFill>
              </a:rPr>
              <a:t> </a:t>
            </a:r>
            <a:r>
              <a:rPr lang="sr-Latn-RS" altLang="sr-Latn-RS" sz="3600" dirty="0" err="1" smtClean="0">
                <a:solidFill>
                  <a:schemeClr val="accent1">
                    <a:lumMod val="75000"/>
                  </a:schemeClr>
                </a:solidFill>
              </a:rPr>
              <a:t>immunohistochemistry</a:t>
            </a:r>
            <a:r>
              <a:rPr lang="sr-Latn-RS" altLang="sr-Latn-RS" sz="3600" dirty="0" smtClean="0">
                <a:solidFill>
                  <a:schemeClr val="accent1">
                    <a:lumMod val="75000"/>
                  </a:schemeClr>
                </a:solidFill>
              </a:rPr>
              <a:t> </a:t>
            </a:r>
            <a:r>
              <a:rPr lang="sr-Latn-RS" altLang="sr-Latn-RS" sz="3600" dirty="0" err="1" smtClean="0">
                <a:solidFill>
                  <a:schemeClr val="accent1">
                    <a:lumMod val="75000"/>
                  </a:schemeClr>
                </a:solidFill>
              </a:rPr>
              <a:t>staining</a:t>
            </a:r>
            <a:r>
              <a:rPr lang="sr-Latn-RS" altLang="sr-Latn-RS" sz="3600" dirty="0" smtClean="0">
                <a:solidFill>
                  <a:schemeClr val="accent1">
                    <a:lumMod val="75000"/>
                  </a:schemeClr>
                </a:solidFill>
              </a:rPr>
              <a:t> </a:t>
            </a:r>
            <a:endParaRPr lang="en" altLang="sr-Latn-RS" sz="3600"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827088" y="2276475"/>
            <a:ext cx="8112125" cy="5832475"/>
          </a:xfrm>
        </p:spPr>
        <p:txBody>
          <a:bodyPr/>
          <a:lstStyle/>
          <a:p>
            <a:pPr algn="just">
              <a:buFont typeface="Wingdings" panose="05000000000000000000" pitchFamily="2" charset="2"/>
              <a:buChar char="Ø"/>
            </a:pPr>
            <a:r>
              <a:rPr lang="en" altLang="sr-Latn-RS" sz="2000" dirty="0" smtClean="0">
                <a:solidFill>
                  <a:schemeClr val="accent2"/>
                </a:solidFill>
              </a:rPr>
              <a:t>surgical biopsy of an enlarged nodule or pathological tumor with sufficient material for additional analyses</a:t>
            </a:r>
            <a:endParaRPr lang="sr-Cyrl-CS" altLang="sr-Latn-RS" sz="2000" dirty="0" smtClean="0">
              <a:solidFill>
                <a:schemeClr val="accent2"/>
              </a:solidFill>
            </a:endParaRPr>
          </a:p>
          <a:p>
            <a:pPr algn="just">
              <a:buFont typeface="Wingdings" panose="05000000000000000000" pitchFamily="2" charset="2"/>
              <a:buNone/>
            </a:pPr>
            <a:endParaRPr lang="sr-Cyrl-CS" altLang="sr-Latn-RS" sz="2000" dirty="0" smtClean="0">
              <a:solidFill>
                <a:schemeClr val="accent2"/>
              </a:solidFill>
            </a:endParaRPr>
          </a:p>
          <a:p>
            <a:pPr algn="just">
              <a:buFont typeface="Wingdings" panose="05000000000000000000" pitchFamily="2" charset="2"/>
              <a:buChar char="Ø"/>
            </a:pPr>
            <a:r>
              <a:rPr lang="en" altLang="sr-Latn-RS" sz="2000" dirty="0" smtClean="0"/>
              <a:t>initially do a </a:t>
            </a:r>
            <a:r>
              <a:rPr lang="sr-Latn-RS" altLang="sr-Latn-RS" sz="2000" dirty="0" err="1" smtClean="0"/>
              <a:t>trephine</a:t>
            </a:r>
            <a:r>
              <a:rPr lang="sr-Latn-RS" altLang="sr-Latn-RS" sz="2000" dirty="0" smtClean="0"/>
              <a:t> </a:t>
            </a:r>
            <a:r>
              <a:rPr lang="en" altLang="sr-Latn-RS" sz="2000" dirty="0" smtClean="0"/>
              <a:t>biopsy </a:t>
            </a:r>
            <a:r>
              <a:rPr lang="en" altLang="sr-Latn-RS" sz="2000" dirty="0" smtClean="0"/>
              <a:t>+ bone marrow aspiration</a:t>
            </a:r>
            <a:endParaRPr lang="sr-Cyrl-CS" altLang="sr-Latn-RS" sz="2000" dirty="0" smtClean="0"/>
          </a:p>
          <a:p>
            <a:pPr algn="just">
              <a:buFont typeface="Wingdings" panose="05000000000000000000" pitchFamily="2" charset="2"/>
              <a:buNone/>
            </a:pPr>
            <a:endParaRPr lang="sl-SI" altLang="sr-Latn-RS" sz="2000" dirty="0" smtClean="0"/>
          </a:p>
          <a:p>
            <a:pPr algn="just">
              <a:buFontTx/>
              <a:buChar char="-"/>
            </a:pPr>
            <a:r>
              <a:rPr lang="en" altLang="sr-Latn-RS" sz="2000" dirty="0" smtClean="0"/>
              <a:t>lumba</a:t>
            </a:r>
            <a:r>
              <a:rPr lang="sr-Latn-RS" altLang="sr-Latn-RS" sz="2000" dirty="0" smtClean="0"/>
              <a:t>l</a:t>
            </a:r>
            <a:r>
              <a:rPr lang="en" altLang="sr-Latn-RS" sz="2000" dirty="0" smtClean="0"/>
              <a:t> punct</a:t>
            </a:r>
            <a:r>
              <a:rPr lang="sr-Latn-RS" altLang="sr-Latn-RS" sz="2000" dirty="0" smtClean="0"/>
              <a:t>ion</a:t>
            </a:r>
            <a:r>
              <a:rPr lang="en" altLang="sr-Latn-RS" sz="2000" dirty="0" smtClean="0"/>
              <a:t> </a:t>
            </a:r>
            <a:r>
              <a:rPr lang="en" altLang="sr-Latn-RS" sz="2000" dirty="0" smtClean="0"/>
              <a:t>is part of the procedure combined with the first prophylactic therapy in highly aggressive lymphomas</a:t>
            </a:r>
          </a:p>
          <a:p>
            <a:pPr algn="just">
              <a:buFontTx/>
              <a:buNone/>
            </a:pPr>
            <a:r>
              <a:rPr lang="en" altLang="sr-Latn-RS" dirty="0" smtClean="0">
                <a:latin typeface="Bookman Old Style" panose="02050604050505020204" pitchFamily="18" charset="0"/>
              </a:rPr>
              <a:t>        </a:t>
            </a:r>
            <a:endParaRPr lang="en-US" altLang="sr-Latn-RS" dirty="0" smtClean="0">
              <a:latin typeface="Bookman Old Style" panose="02050604050505020204"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noFill/>
        </p:spPr>
        <p:txBody>
          <a:bodyPr/>
          <a:lstStyle/>
          <a:p>
            <a:r>
              <a:rPr lang="en" altLang="sr-Latn-RS" sz="3200" b="1" i="1" u="sng" smtClean="0">
                <a:solidFill>
                  <a:srgbClr val="FF0000"/>
                </a:solidFill>
              </a:rPr>
              <a:t>Determining the clinical stage of the disease (staging)</a:t>
            </a:r>
            <a:endParaRPr lang="en-US" altLang="sr-Latn-RS" sz="3200" b="1" i="1" u="sng" smtClean="0">
              <a:solidFill>
                <a:srgbClr val="FF0000"/>
              </a:solidFill>
            </a:endParaRPr>
          </a:p>
        </p:txBody>
      </p:sp>
      <p:sp>
        <p:nvSpPr>
          <p:cNvPr id="23555" name="Rectangle 3"/>
          <p:cNvSpPr>
            <a:spLocks noChangeArrowheads="1"/>
          </p:cNvSpPr>
          <p:nvPr/>
        </p:nvSpPr>
        <p:spPr bwMode="auto">
          <a:xfrm>
            <a:off x="468313" y="2565400"/>
            <a:ext cx="8458200"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80000"/>
              </a:lnSpc>
              <a:spcBef>
                <a:spcPct val="20000"/>
              </a:spcBef>
            </a:pPr>
            <a:r>
              <a:rPr lang="en" altLang="sr-Latn-RS" sz="1600" b="1">
                <a:solidFill>
                  <a:srgbClr val="33CCFF"/>
                </a:solidFill>
              </a:rPr>
              <a:t>I</a:t>
            </a:r>
            <a:r>
              <a:rPr lang="en" altLang="sr-Latn-RS" sz="1600">
                <a:solidFill>
                  <a:srgbClr val="33CCFF"/>
                </a:solidFill>
              </a:rPr>
              <a:t>   </a:t>
            </a:r>
            <a:r>
              <a:rPr lang="en" altLang="sr-Latn-RS" sz="1600"/>
              <a:t>Involvement of only one lymph node or i lymphoid structures _ _</a:t>
            </a:r>
          </a:p>
          <a:p>
            <a:pPr>
              <a:lnSpc>
                <a:spcPct val="80000"/>
              </a:lnSpc>
              <a:spcBef>
                <a:spcPct val="20000"/>
              </a:spcBef>
            </a:pPr>
            <a:r>
              <a:rPr lang="en" altLang="sr-Latn-RS" sz="1600"/>
              <a:t>(spleen, thymus, </a:t>
            </a:r>
            <a:r>
              <a:rPr lang="en" altLang="sr-Latn-RS" sz="1600" i="1"/>
              <a:t>Waldeyer's </a:t>
            </a:r>
            <a:r>
              <a:rPr lang="en" altLang="sr-Latn-RS" sz="1600"/>
              <a:t>ring , tonsils)</a:t>
            </a:r>
          </a:p>
          <a:p>
            <a:pPr>
              <a:lnSpc>
                <a:spcPct val="80000"/>
              </a:lnSpc>
              <a:spcBef>
                <a:spcPct val="20000"/>
              </a:spcBef>
            </a:pPr>
            <a:r>
              <a:rPr lang="en" altLang="sr-Latn-RS" sz="1600" b="1">
                <a:solidFill>
                  <a:srgbClr val="33CCFF"/>
                </a:solidFill>
              </a:rPr>
              <a:t>II</a:t>
            </a:r>
            <a:r>
              <a:rPr lang="en" altLang="sr-Latn-RS" sz="1600" b="1">
                <a:solidFill>
                  <a:srgbClr val="3399FF"/>
                </a:solidFill>
              </a:rPr>
              <a:t>  </a:t>
            </a:r>
            <a:r>
              <a:rPr lang="en" altLang="sr-Latn-RS" sz="1600" b="1"/>
              <a:t> </a:t>
            </a:r>
            <a:r>
              <a:rPr lang="en" altLang="sr-Latn-RS" sz="1600"/>
              <a:t>Involvement of two or more regions of the lymph nodes with the same side of the diaphragm</a:t>
            </a:r>
          </a:p>
          <a:p>
            <a:pPr>
              <a:lnSpc>
                <a:spcPct val="80000"/>
              </a:lnSpc>
              <a:spcBef>
                <a:spcPct val="20000"/>
              </a:spcBef>
            </a:pPr>
            <a:r>
              <a:rPr lang="en" altLang="sr-Latn-RS" sz="1600"/>
              <a:t>(mediast and num are counted as one site; hilar and lymphatic and node v are lateralized</a:t>
            </a:r>
          </a:p>
          <a:p>
            <a:pPr>
              <a:lnSpc>
                <a:spcPct val="80000"/>
              </a:lnSpc>
              <a:spcBef>
                <a:spcPct val="20000"/>
              </a:spcBef>
            </a:pPr>
            <a:r>
              <a:rPr lang="en" altLang="sr-Latn-RS" sz="1600" b="1">
                <a:solidFill>
                  <a:srgbClr val="33CCFF"/>
                </a:solidFill>
              </a:rPr>
              <a:t>III</a:t>
            </a:r>
            <a:r>
              <a:rPr lang="en" altLang="sr-Latn-RS" sz="1600" b="1">
                <a:solidFill>
                  <a:srgbClr val="3399FF"/>
                </a:solidFill>
              </a:rPr>
              <a:t> </a:t>
            </a:r>
            <a:r>
              <a:rPr lang="en" altLang="sr-Latn-RS" sz="1600" b="1"/>
              <a:t>  </a:t>
            </a:r>
            <a:r>
              <a:rPr lang="en" altLang="sr-Latn-RS" sz="1600"/>
              <a:t>Involvement of lymph nodes and structures on both sides of the diaphragm</a:t>
            </a:r>
          </a:p>
          <a:p>
            <a:pPr>
              <a:lnSpc>
                <a:spcPct val="80000"/>
              </a:lnSpc>
              <a:spcBef>
                <a:spcPct val="20000"/>
              </a:spcBef>
            </a:pPr>
            <a:r>
              <a:rPr lang="en" altLang="sr-Latn-RS" sz="1600" b="1">
                <a:solidFill>
                  <a:srgbClr val="33CCFF"/>
                </a:solidFill>
              </a:rPr>
              <a:t>IV</a:t>
            </a:r>
            <a:r>
              <a:rPr lang="en" altLang="sr-Latn-RS" sz="1600" b="1">
                <a:solidFill>
                  <a:srgbClr val="3399FF"/>
                </a:solidFill>
              </a:rPr>
              <a:t> </a:t>
            </a:r>
            <a:r>
              <a:rPr lang="en" altLang="sr-Latn-RS" sz="1600" b="1"/>
              <a:t>  </a:t>
            </a:r>
            <a:r>
              <a:rPr lang="en" altLang="sr-Latn-RS" sz="1600"/>
              <a:t>Involvement of extranodal localizations</a:t>
            </a:r>
          </a:p>
          <a:p>
            <a:pPr>
              <a:lnSpc>
                <a:spcPct val="80000"/>
              </a:lnSpc>
              <a:spcBef>
                <a:spcPct val="20000"/>
              </a:spcBef>
            </a:pPr>
            <a:r>
              <a:rPr lang="en" altLang="sr-Latn-RS" sz="3200" b="1"/>
              <a:t> </a:t>
            </a:r>
            <a:r>
              <a:rPr lang="en" altLang="sr-Latn-RS" sz="2000">
                <a:solidFill>
                  <a:srgbClr val="3399FF"/>
                </a:solidFill>
              </a:rPr>
              <a:t>A </a:t>
            </a:r>
            <a:r>
              <a:rPr lang="en" altLang="sr-Latn-RS" sz="2000"/>
              <a:t>- no symptoms </a:t>
            </a:r>
            <a:r>
              <a:rPr lang="en" altLang="sr-Latn-RS" sz="2000" b="1">
                <a:solidFill>
                  <a:srgbClr val="3399FF"/>
                </a:solidFill>
              </a:rPr>
              <a:t>B </a:t>
            </a:r>
            <a:r>
              <a:rPr lang="en" altLang="sr-Latn-RS" sz="2000"/>
              <a:t>- subfebrile, profuse sweating or weight loss</a:t>
            </a:r>
            <a:endParaRPr lang="sl-SI" altLang="sr-Latn-RS" sz="2000"/>
          </a:p>
          <a:p>
            <a:pPr>
              <a:lnSpc>
                <a:spcPct val="80000"/>
              </a:lnSpc>
              <a:spcBef>
                <a:spcPct val="20000"/>
              </a:spcBef>
              <a:buFontTx/>
              <a:buChar char="•"/>
            </a:pPr>
            <a:endParaRPr lang="sl-SI" altLang="sr-Latn-RS" sz="20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lstStyle/>
          <a:p>
            <a:r>
              <a:rPr lang="en" altLang="sr-Latn-RS" sz="3200" b="1" i="1" u="sng" smtClean="0">
                <a:solidFill>
                  <a:srgbClr val="FF0000"/>
                </a:solidFill>
              </a:rPr>
              <a:t>NHL therapy</a:t>
            </a:r>
          </a:p>
        </p:txBody>
      </p:sp>
      <p:sp>
        <p:nvSpPr>
          <p:cNvPr id="24579" name="Rectangle 3"/>
          <p:cNvSpPr>
            <a:spLocks noGrp="1" noChangeArrowheads="1"/>
          </p:cNvSpPr>
          <p:nvPr>
            <p:ph type="body" idx="4294967295"/>
          </p:nvPr>
        </p:nvSpPr>
        <p:spPr>
          <a:noFill/>
        </p:spPr>
        <p:txBody>
          <a:bodyPr/>
          <a:lstStyle/>
          <a:p>
            <a:pPr algn="ctr">
              <a:buFontTx/>
              <a:buNone/>
            </a:pPr>
            <a:r>
              <a:rPr lang="en" altLang="sr-Latn-RS" sz="2800" b="1" smtClean="0"/>
              <a:t>    </a:t>
            </a:r>
            <a:endParaRPr lang="en-US" altLang="sr-Latn-RS" sz="2800" b="1" smtClean="0"/>
          </a:p>
          <a:p>
            <a:pPr algn="ctr">
              <a:buFontTx/>
              <a:buNone/>
            </a:pPr>
            <a:r>
              <a:rPr lang="en" altLang="sr-Latn-RS" sz="2800" b="1" smtClean="0"/>
              <a:t>Deciding on therapy : What </a:t>
            </a:r>
            <a:r>
              <a:rPr lang="sl-SI" altLang="sr-Latn-RS" sz="2800" b="1" smtClean="0"/>
              <a:t/>
            </a:r>
            <a:br>
              <a:rPr lang="sl-SI" altLang="sr-Latn-RS" sz="2800" b="1" smtClean="0"/>
            </a:br>
            <a:r>
              <a:rPr lang="en" altLang="sr-Latn-RS" sz="2800" b="1" smtClean="0">
                <a:solidFill>
                  <a:srgbClr val="FF0000"/>
                </a:solidFill>
              </a:rPr>
              <a:t>are we guided by?</a:t>
            </a:r>
            <a:endParaRPr lang="en-US" altLang="sr-Latn-RS" sz="2800" b="1" smtClean="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755650" y="908050"/>
            <a:ext cx="8229600" cy="1143000"/>
          </a:xfrm>
        </p:spPr>
        <p:txBody>
          <a:bodyPr/>
          <a:lstStyle/>
          <a:p>
            <a:r>
              <a:rPr lang="en" altLang="sr-Latn-RS" sz="3200" b="1" i="1" u="sng" smtClean="0">
                <a:solidFill>
                  <a:srgbClr val="FF0000"/>
                </a:solidFill>
              </a:rPr>
              <a:t>NHL therapy</a:t>
            </a:r>
          </a:p>
        </p:txBody>
      </p:sp>
      <p:sp>
        <p:nvSpPr>
          <p:cNvPr id="25603" name="Rectangle 3"/>
          <p:cNvSpPr>
            <a:spLocks noChangeArrowheads="1"/>
          </p:cNvSpPr>
          <p:nvPr/>
        </p:nvSpPr>
        <p:spPr bwMode="auto">
          <a:xfrm>
            <a:off x="914400" y="1828800"/>
            <a:ext cx="80772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lnSpc>
                <a:spcPct val="75000"/>
              </a:lnSpc>
              <a:spcBef>
                <a:spcPct val="20000"/>
              </a:spcBef>
            </a:pPr>
            <a:r>
              <a:rPr lang="en" altLang="sr-Latn-RS" b="1">
                <a:solidFill>
                  <a:srgbClr val="990000"/>
                </a:solidFill>
              </a:rPr>
              <a:t>1. What is the goal of therapy </a:t>
            </a:r>
            <a:r>
              <a:rPr lang="en" altLang="sr-Latn-RS"/>
              <a:t>:</a:t>
            </a:r>
          </a:p>
          <a:p>
            <a:pPr algn="just">
              <a:lnSpc>
                <a:spcPct val="75000"/>
              </a:lnSpc>
              <a:spcBef>
                <a:spcPct val="20000"/>
              </a:spcBef>
            </a:pPr>
            <a:r>
              <a:rPr lang="en" altLang="sr-Latn-RS" b="1" i="1"/>
              <a:t>cure, prolongation of survival, therapeutic response,</a:t>
            </a:r>
          </a:p>
          <a:p>
            <a:pPr algn="just">
              <a:lnSpc>
                <a:spcPct val="75000"/>
              </a:lnSpc>
              <a:spcBef>
                <a:spcPct val="20000"/>
              </a:spcBef>
            </a:pPr>
            <a:r>
              <a:rPr lang="en" altLang="sr-Latn-RS" b="1" i="1"/>
              <a:t>quality of life ?</a:t>
            </a:r>
          </a:p>
          <a:p>
            <a:pPr algn="just">
              <a:lnSpc>
                <a:spcPct val="75000"/>
              </a:lnSpc>
              <a:spcBef>
                <a:spcPct val="20000"/>
              </a:spcBef>
            </a:pPr>
            <a:endParaRPr lang="sl-SI" altLang="sr-Latn-RS" b="1" i="1">
              <a:solidFill>
                <a:srgbClr val="990000"/>
              </a:solidFill>
            </a:endParaRPr>
          </a:p>
          <a:p>
            <a:pPr algn="just">
              <a:lnSpc>
                <a:spcPct val="75000"/>
              </a:lnSpc>
              <a:spcBef>
                <a:spcPct val="20000"/>
              </a:spcBef>
            </a:pPr>
            <a:r>
              <a:rPr lang="en" altLang="sr-Latn-RS" b="1">
                <a:solidFill>
                  <a:srgbClr val="990000"/>
                </a:solidFill>
              </a:rPr>
              <a:t>2. Age of the patient </a:t>
            </a:r>
            <a:r>
              <a:rPr lang="en" altLang="sr-Latn-RS"/>
              <a:t>:</a:t>
            </a:r>
          </a:p>
          <a:p>
            <a:pPr algn="just">
              <a:lnSpc>
                <a:spcPct val="75000"/>
              </a:lnSpc>
              <a:spcBef>
                <a:spcPct val="20000"/>
              </a:spcBef>
            </a:pPr>
            <a:r>
              <a:rPr lang="en" altLang="sr-Latn-RS" b="1" i="1"/>
              <a:t>chronological or physiological?</a:t>
            </a:r>
          </a:p>
          <a:p>
            <a:pPr algn="just">
              <a:lnSpc>
                <a:spcPct val="75000"/>
              </a:lnSpc>
              <a:spcBef>
                <a:spcPct val="20000"/>
              </a:spcBef>
            </a:pPr>
            <a:endParaRPr lang="sl-SI" altLang="sr-Latn-RS" b="1" i="1"/>
          </a:p>
          <a:p>
            <a:pPr algn="just">
              <a:lnSpc>
                <a:spcPct val="75000"/>
              </a:lnSpc>
              <a:spcBef>
                <a:spcPct val="20000"/>
              </a:spcBef>
            </a:pPr>
            <a:r>
              <a:rPr lang="en" altLang="sr-Latn-RS" b="1">
                <a:solidFill>
                  <a:srgbClr val="990000"/>
                </a:solidFill>
              </a:rPr>
              <a:t>3. Prognostic factors </a:t>
            </a:r>
            <a:r>
              <a:rPr lang="en" altLang="sr-Latn-RS"/>
              <a:t>:</a:t>
            </a:r>
          </a:p>
          <a:p>
            <a:pPr algn="just">
              <a:lnSpc>
                <a:spcPct val="75000"/>
              </a:lnSpc>
              <a:spcBef>
                <a:spcPct val="20000"/>
              </a:spcBef>
            </a:pPr>
            <a:r>
              <a:rPr lang="en" altLang="sr-Latn-RS" b="1" i="1"/>
              <a:t>IPI, FLIPI, LDH, beta2 microglobulin , K i- 67,</a:t>
            </a:r>
            <a:endParaRPr lang="sr-Latn-CS" altLang="sr-Latn-RS" b="1" i="1"/>
          </a:p>
          <a:p>
            <a:pPr algn="just">
              <a:lnSpc>
                <a:spcPct val="75000"/>
              </a:lnSpc>
              <a:spcBef>
                <a:spcPct val="20000"/>
              </a:spcBef>
            </a:pPr>
            <a:r>
              <a:rPr lang="en" altLang="sr-Latn-RS" b="1" i="1"/>
              <a:t>cytogenetic changes?</a:t>
            </a:r>
            <a:endParaRPr lang="sl-SI" altLang="sr-Latn-RS" b="1" i="1"/>
          </a:p>
          <a:p>
            <a:pPr algn="just">
              <a:lnSpc>
                <a:spcPct val="75000"/>
              </a:lnSpc>
              <a:spcBef>
                <a:spcPct val="20000"/>
              </a:spcBef>
            </a:pPr>
            <a:endParaRPr lang="sl-SI" altLang="sr-Latn-RS" b="1" i="1"/>
          </a:p>
          <a:p>
            <a:pPr algn="just">
              <a:lnSpc>
                <a:spcPct val="75000"/>
              </a:lnSpc>
              <a:spcBef>
                <a:spcPct val="20000"/>
              </a:spcBef>
            </a:pPr>
            <a:r>
              <a:rPr lang="en" altLang="sr-Latn-RS" b="1">
                <a:solidFill>
                  <a:srgbClr val="990000"/>
                </a:solidFill>
              </a:rPr>
              <a:t>4.</a:t>
            </a:r>
            <a:r>
              <a:rPr lang="en" altLang="sr-Latn-RS"/>
              <a:t> </a:t>
            </a:r>
            <a:r>
              <a:rPr lang="en" altLang="sr-Latn-RS" b="1">
                <a:solidFill>
                  <a:srgbClr val="990000"/>
                </a:solidFill>
              </a:rPr>
              <a:t>Clinical features </a:t>
            </a:r>
            <a:r>
              <a:rPr lang="en" altLang="sr-Latn-RS" b="1"/>
              <a:t>:</a:t>
            </a:r>
            <a:endParaRPr lang="sl-SI" altLang="sr-Latn-RS"/>
          </a:p>
          <a:p>
            <a:pPr algn="just">
              <a:lnSpc>
                <a:spcPct val="75000"/>
              </a:lnSpc>
              <a:spcBef>
                <a:spcPct val="20000"/>
              </a:spcBef>
            </a:pPr>
            <a:r>
              <a:rPr lang="en" altLang="sr-Latn-RS" b="1" i="1"/>
              <a:t>voluminousness, degree of marrow and peripheral blood infiltration, </a:t>
            </a:r>
            <a:r>
              <a:rPr lang="en" altLang="sr-Latn-RS" b="1" i="1">
                <a:cs typeface="Arial" panose="020B0604020202020204" pitchFamily="34" charset="0"/>
              </a:rPr>
              <a:t>" </a:t>
            </a:r>
            <a:r>
              <a:rPr lang="en" altLang="sr-Latn-RS" b="1" i="1"/>
              <a:t>special" locations or risk of transformation?</a:t>
            </a:r>
          </a:p>
          <a:p>
            <a:pPr algn="just">
              <a:lnSpc>
                <a:spcPct val="75000"/>
              </a:lnSpc>
              <a:spcBef>
                <a:spcPct val="20000"/>
              </a:spcBef>
            </a:pPr>
            <a:endParaRPr lang="sl-SI" altLang="sr-Latn-RS" b="1" i="1"/>
          </a:p>
          <a:p>
            <a:pPr algn="just">
              <a:lnSpc>
                <a:spcPct val="75000"/>
              </a:lnSpc>
              <a:spcBef>
                <a:spcPct val="20000"/>
              </a:spcBef>
            </a:pPr>
            <a:r>
              <a:rPr lang="en" altLang="sr-Latn-RS" b="1">
                <a:solidFill>
                  <a:srgbClr val="990000"/>
                </a:solidFill>
              </a:rPr>
              <a:t>5.</a:t>
            </a:r>
            <a:r>
              <a:rPr lang="en" altLang="sr-Latn-RS"/>
              <a:t> </a:t>
            </a:r>
            <a:r>
              <a:rPr lang="en" altLang="sr-Latn-RS" b="1">
                <a:solidFill>
                  <a:srgbClr val="990000"/>
                </a:solidFill>
              </a:rPr>
              <a:t>Patient's decision</a:t>
            </a:r>
          </a:p>
          <a:p>
            <a:pPr algn="just">
              <a:lnSpc>
                <a:spcPct val="75000"/>
              </a:lnSpc>
              <a:spcBef>
                <a:spcPct val="20000"/>
              </a:spcBef>
            </a:pPr>
            <a:endParaRPr lang="sl-SI" altLang="sr-Latn-RS" b="1">
              <a:solidFill>
                <a:srgbClr val="990000"/>
              </a:solidFill>
            </a:endParaRPr>
          </a:p>
          <a:p>
            <a:pPr algn="just">
              <a:lnSpc>
                <a:spcPct val="75000"/>
              </a:lnSpc>
              <a:spcBef>
                <a:spcPct val="20000"/>
              </a:spcBef>
            </a:pPr>
            <a:r>
              <a:rPr lang="en" altLang="sr-Latn-RS" sz="2400" b="1" u="sng">
                <a:solidFill>
                  <a:srgbClr val="FF0000"/>
                </a:solidFill>
              </a:rPr>
              <a:t>ALWAYS IN MIND: </a:t>
            </a:r>
            <a:r>
              <a:rPr lang="en" altLang="sr-Latn-RS" sz="2400" b="1" u="sng">
                <a:solidFill>
                  <a:srgbClr val="00FF00"/>
                </a:solidFill>
              </a:rPr>
              <a:t>the benefit/consequence ratio of treatment</a:t>
            </a:r>
            <a:endParaRPr lang="en-US" altLang="sr-Latn-RS" sz="2400" b="1" u="sng">
              <a:solidFill>
                <a:srgbClr val="00FF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468313" y="836613"/>
            <a:ext cx="8229600" cy="1143000"/>
          </a:xfrm>
        </p:spPr>
        <p:txBody>
          <a:bodyPr/>
          <a:lstStyle/>
          <a:p>
            <a:r>
              <a:rPr lang="en" altLang="sr-Latn-RS" sz="3200" b="1" i="1" u="sng" smtClean="0">
                <a:solidFill>
                  <a:srgbClr val="FF0000"/>
                </a:solidFill>
              </a:rPr>
              <a:t>NHL therapy</a:t>
            </a:r>
          </a:p>
        </p:txBody>
      </p:sp>
      <p:sp>
        <p:nvSpPr>
          <p:cNvPr id="26627" name="Rectangle 3"/>
          <p:cNvSpPr>
            <a:spLocks noChangeArrowheads="1"/>
          </p:cNvSpPr>
          <p:nvPr/>
        </p:nvSpPr>
        <p:spPr bwMode="auto">
          <a:xfrm>
            <a:off x="1187450" y="1700213"/>
            <a:ext cx="80772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buClr>
                <a:schemeClr val="bg1"/>
              </a:buClr>
            </a:pPr>
            <a:r>
              <a:rPr lang="en" altLang="sr-Latn-RS" sz="2400" b="1"/>
              <a:t>Who carries out the treatment of a patient with a malignant disease?</a:t>
            </a:r>
            <a:endParaRPr lang="en-US" altLang="sr-Latn-RS" sz="2400" b="1"/>
          </a:p>
          <a:p>
            <a:pPr algn="just">
              <a:lnSpc>
                <a:spcPct val="75000"/>
              </a:lnSpc>
              <a:spcBef>
                <a:spcPct val="20000"/>
              </a:spcBef>
            </a:pPr>
            <a:r>
              <a:rPr lang="en" altLang="sr-Latn-RS" sz="2400" b="1" i="1"/>
              <a:t>          </a:t>
            </a:r>
          </a:p>
          <a:p>
            <a:pPr>
              <a:lnSpc>
                <a:spcPct val="75000"/>
              </a:lnSpc>
              <a:spcBef>
                <a:spcPct val="20000"/>
              </a:spcBef>
            </a:pPr>
            <a:r>
              <a:rPr lang="en" altLang="sr-Latn-RS" sz="2800" b="1" i="1">
                <a:solidFill>
                  <a:srgbClr val="FF0000"/>
                </a:solidFill>
              </a:rPr>
              <a:t>therapeutic approach always</a:t>
            </a:r>
          </a:p>
          <a:p>
            <a:pPr>
              <a:lnSpc>
                <a:spcPct val="75000"/>
              </a:lnSpc>
              <a:spcBef>
                <a:spcPct val="20000"/>
              </a:spcBef>
            </a:pPr>
            <a:r>
              <a:rPr lang="en" altLang="sr-Latn-RS" sz="2800" b="1" i="1">
                <a:solidFill>
                  <a:srgbClr val="FF0000"/>
                </a:solidFill>
              </a:rPr>
              <a:t>multidisciplinary!!!!!</a:t>
            </a:r>
          </a:p>
          <a:p>
            <a:pPr algn="just">
              <a:lnSpc>
                <a:spcPct val="75000"/>
              </a:lnSpc>
              <a:spcBef>
                <a:spcPct val="20000"/>
              </a:spcBef>
            </a:pPr>
            <a:endParaRPr lang="sl-SI" altLang="sr-Latn-RS" sz="2800" b="1" i="1">
              <a:solidFill>
                <a:srgbClr val="FF0000"/>
              </a:solidFill>
            </a:endParaRPr>
          </a:p>
          <a:p>
            <a:pPr algn="just">
              <a:lnSpc>
                <a:spcPct val="75000"/>
              </a:lnSpc>
              <a:spcBef>
                <a:spcPct val="20000"/>
              </a:spcBef>
            </a:pPr>
            <a:endParaRPr lang="en-US" altLang="sr-Latn-RS" sz="2400" b="1" u="sng">
              <a:solidFill>
                <a:srgbClr val="00FF00"/>
              </a:solidFill>
            </a:endParaRPr>
          </a:p>
        </p:txBody>
      </p:sp>
      <p:sp>
        <p:nvSpPr>
          <p:cNvPr id="26628" name="Text Box 4"/>
          <p:cNvSpPr txBox="1">
            <a:spLocks noChangeArrowheads="1"/>
          </p:cNvSpPr>
          <p:nvPr/>
        </p:nvSpPr>
        <p:spPr bwMode="auto">
          <a:xfrm>
            <a:off x="1763713" y="3716338"/>
            <a:ext cx="5545137" cy="420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 altLang="sr-Latn-RS" sz="2400" b="1" i="1" u="sng">
                <a:solidFill>
                  <a:srgbClr val="00FF00"/>
                </a:solidFill>
              </a:rPr>
              <a:t>A team of professionals:</a:t>
            </a:r>
          </a:p>
          <a:p>
            <a:pPr algn="ctr" eaLnBrk="1" hangingPunct="1"/>
            <a:r>
              <a:rPr lang="en" altLang="sr-Latn-RS" b="1"/>
              <a:t>- general practitioner</a:t>
            </a:r>
          </a:p>
          <a:p>
            <a:pPr algn="ctr" eaLnBrk="1" hangingPunct="1"/>
            <a:r>
              <a:rPr lang="en" altLang="sr-Latn-RS" b="1"/>
              <a:t>- hematologist/oncologist</a:t>
            </a:r>
          </a:p>
          <a:p>
            <a:pPr algn="ctr" eaLnBrk="1" hangingPunct="1"/>
            <a:r>
              <a:rPr lang="en" altLang="sr-Latn-RS" b="1"/>
              <a:t>- radiotherapist</a:t>
            </a:r>
          </a:p>
          <a:p>
            <a:pPr algn="ctr" eaLnBrk="1" hangingPunct="1"/>
            <a:r>
              <a:rPr lang="en" altLang="sr-Latn-RS" b="1"/>
              <a:t>- pharmacologist</a:t>
            </a:r>
          </a:p>
          <a:p>
            <a:pPr algn="ctr" eaLnBrk="1" hangingPunct="1"/>
            <a:r>
              <a:rPr lang="en" altLang="sr-Latn-RS" b="1"/>
              <a:t>- physiatrist</a:t>
            </a:r>
          </a:p>
          <a:p>
            <a:pPr algn="ctr" eaLnBrk="1" hangingPunct="1"/>
            <a:r>
              <a:rPr lang="en" altLang="sr-Latn-RS" b="1"/>
              <a:t>- psychologist</a:t>
            </a:r>
          </a:p>
          <a:p>
            <a:pPr algn="ctr" eaLnBrk="1" hangingPunct="1"/>
            <a:r>
              <a:rPr lang="en" altLang="sr-Latn-RS" b="1"/>
              <a:t>- a psychiatrist</a:t>
            </a:r>
          </a:p>
          <a:p>
            <a:pPr algn="ctr" eaLnBrk="1" hangingPunct="1"/>
            <a:r>
              <a:rPr lang="en" altLang="sr-Latn-RS" b="1"/>
              <a:t>- Nurse</a:t>
            </a:r>
          </a:p>
          <a:p>
            <a:pPr algn="ctr" eaLnBrk="1" hangingPunct="1"/>
            <a:r>
              <a:rPr lang="en" altLang="sr-Latn-RS" b="1"/>
              <a:t>- social worker</a:t>
            </a:r>
          </a:p>
          <a:p>
            <a:pPr eaLnBrk="1" hangingPunct="1"/>
            <a:r>
              <a:rPr lang="en" altLang="sr-Latn-RS" sz="2400" b="1"/>
              <a:t> </a:t>
            </a:r>
          </a:p>
          <a:p>
            <a:pPr eaLnBrk="1" hangingPunct="1"/>
            <a:endParaRPr lang="sl-SI" altLang="sr-Latn-RS" sz="2400" b="1"/>
          </a:p>
          <a:p>
            <a:pPr eaLnBrk="1" hangingPunct="1">
              <a:spcBef>
                <a:spcPct val="50000"/>
              </a:spcBef>
            </a:pPr>
            <a:endParaRPr lang="en-US" altLang="sr-Latn-RS" sz="2400"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lstStyle/>
          <a:p>
            <a:r>
              <a:rPr lang="en" altLang="sr-Latn-RS" sz="3200" b="1" i="1" u="sng" smtClean="0">
                <a:solidFill>
                  <a:srgbClr val="FF0000"/>
                </a:solidFill>
              </a:rPr>
              <a:t>NHL therapy</a:t>
            </a:r>
          </a:p>
        </p:txBody>
      </p:sp>
      <p:sp>
        <p:nvSpPr>
          <p:cNvPr id="27651" name="Rectangle 3"/>
          <p:cNvSpPr>
            <a:spLocks noGrp="1" noChangeArrowheads="1"/>
          </p:cNvSpPr>
          <p:nvPr>
            <p:ph type="body" idx="4294967295"/>
          </p:nvPr>
        </p:nvSpPr>
        <p:spPr>
          <a:xfrm>
            <a:off x="539750" y="1989138"/>
            <a:ext cx="7772400" cy="4530725"/>
          </a:xfrm>
        </p:spPr>
        <p:txBody>
          <a:bodyPr/>
          <a:lstStyle/>
          <a:p>
            <a:pPr algn="ctr">
              <a:buFontTx/>
              <a:buNone/>
            </a:pPr>
            <a:r>
              <a:rPr lang="en" altLang="sr-Latn-RS" sz="2800" b="1" i="1" u="sng" smtClean="0"/>
              <a:t>Therapeutic modalities:</a:t>
            </a:r>
          </a:p>
          <a:p>
            <a:pPr algn="ctr">
              <a:buFontTx/>
              <a:buNone/>
            </a:pPr>
            <a:r>
              <a:rPr lang="en" altLang="sr-Latn-RS" sz="2800" i="1" smtClean="0"/>
              <a:t>- watch and wait </a:t>
            </a:r>
            <a:r>
              <a:rPr lang="sr-Latn-CS" altLang="sr-Latn-RS" sz="2800" i="1" smtClean="0"/>
              <a:t/>
            </a:r>
            <a:br>
              <a:rPr lang="sr-Latn-CS" altLang="sr-Latn-RS" sz="2800" i="1" smtClean="0"/>
            </a:br>
            <a:r>
              <a:rPr lang="en" altLang="sr-Latn-RS" sz="2800" i="1" smtClean="0"/>
              <a:t>- radiotherapy </a:t>
            </a:r>
            <a:r>
              <a:rPr lang="sr-Latn-CS" altLang="sr-Latn-RS" sz="2800" i="1" smtClean="0"/>
              <a:t/>
            </a:r>
            <a:br>
              <a:rPr lang="sr-Latn-CS" altLang="sr-Latn-RS" sz="2800" i="1" smtClean="0"/>
            </a:br>
            <a:r>
              <a:rPr lang="en" altLang="sr-Latn-RS" sz="2800" i="1" smtClean="0"/>
              <a:t>- chemotherapy </a:t>
            </a:r>
            <a:r>
              <a:rPr lang="sr-Latn-CS" altLang="sr-Latn-RS" sz="2800" i="1" smtClean="0"/>
              <a:t/>
            </a:r>
            <a:br>
              <a:rPr lang="sr-Latn-CS" altLang="sr-Latn-RS" sz="2800" i="1" smtClean="0"/>
            </a:br>
            <a:r>
              <a:rPr lang="en" altLang="sr-Latn-RS" sz="2800" i="1" smtClean="0"/>
              <a:t>- surgical therapy </a:t>
            </a:r>
            <a:r>
              <a:rPr lang="sr-Latn-CS" altLang="sr-Latn-RS" sz="2800" i="1" smtClean="0"/>
              <a:t/>
            </a:r>
            <a:br>
              <a:rPr lang="sr-Latn-CS" altLang="sr-Latn-RS" sz="2800" i="1" smtClean="0"/>
            </a:br>
            <a:r>
              <a:rPr lang="en" altLang="sr-Latn-RS" sz="2800" i="1" smtClean="0"/>
              <a:t>- biological therapy </a:t>
            </a:r>
            <a:r>
              <a:rPr lang="sr-Latn-CS" altLang="sr-Latn-RS" sz="2800" i="1" smtClean="0"/>
              <a:t/>
            </a:r>
            <a:br>
              <a:rPr lang="sr-Latn-CS" altLang="sr-Latn-RS" sz="2800" i="1" smtClean="0"/>
            </a:br>
            <a:r>
              <a:rPr lang="en" altLang="sr-Latn-RS" sz="2800" i="1" smtClean="0"/>
              <a:t>- combinations</a:t>
            </a:r>
            <a:r>
              <a:rPr lang="sr-Latn-CS" altLang="sr-Latn-RS" sz="2800" i="1" smtClean="0"/>
              <a:t/>
            </a:r>
            <a:br>
              <a:rPr lang="sr-Latn-CS" altLang="sr-Latn-RS" sz="2800" i="1" smtClean="0"/>
            </a:br>
            <a:endParaRPr lang="sr-Latn-CS" altLang="sr-Latn-RS" sz="2800" i="1" smtClean="0"/>
          </a:p>
          <a:p>
            <a:pPr algn="ctr">
              <a:buFontTx/>
              <a:buNone/>
            </a:pPr>
            <a:r>
              <a:rPr lang="en" altLang="sr-Latn-RS" b="1" smtClean="0">
                <a:solidFill>
                  <a:srgbClr val="00FF00"/>
                </a:solidFill>
              </a:rPr>
              <a:t> </a:t>
            </a:r>
            <a:r>
              <a:rPr lang="en" altLang="sr-Latn-RS" b="1" smtClean="0">
                <a:solidFill>
                  <a:srgbClr val="FF0000"/>
                </a:solidFill>
              </a:rPr>
              <a:t>+ treatment of complications</a:t>
            </a:r>
            <a:endParaRPr lang="en-US" altLang="sr-Latn-RS" b="1" smtClean="0">
              <a:solidFill>
                <a:srgbClr val="FF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914400" y="836613"/>
            <a:ext cx="8229600" cy="1143000"/>
          </a:xfrm>
        </p:spPr>
        <p:txBody>
          <a:bodyPr/>
          <a:lstStyle/>
          <a:p>
            <a:r>
              <a:rPr lang="en" altLang="sr-Latn-RS" sz="2800" b="1" i="1" u="sng" smtClean="0">
                <a:solidFill>
                  <a:schemeClr val="tx1"/>
                </a:solidFill>
              </a:rPr>
              <a:t>Radiotherapy</a:t>
            </a:r>
            <a:endParaRPr lang="en-US" altLang="sr-Latn-RS" sz="2800" b="1" i="1" u="sng" smtClean="0">
              <a:solidFill>
                <a:schemeClr val="tx1"/>
              </a:solidFill>
            </a:endParaRPr>
          </a:p>
        </p:txBody>
      </p:sp>
      <p:sp>
        <p:nvSpPr>
          <p:cNvPr id="28675" name="Rectangle 3"/>
          <p:cNvSpPr>
            <a:spLocks noChangeArrowheads="1"/>
          </p:cNvSpPr>
          <p:nvPr/>
        </p:nvSpPr>
        <p:spPr bwMode="auto">
          <a:xfrm>
            <a:off x="468313" y="2105025"/>
            <a:ext cx="80772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lnSpc>
                <a:spcPct val="75000"/>
              </a:lnSpc>
              <a:spcBef>
                <a:spcPct val="20000"/>
              </a:spcBef>
            </a:pPr>
            <a:endParaRPr lang="sr-Latn-RS" altLang="sr-Latn-RS" sz="2400" b="1" u="sng">
              <a:solidFill>
                <a:srgbClr val="00FF00"/>
              </a:solidFill>
            </a:endParaRPr>
          </a:p>
        </p:txBody>
      </p:sp>
      <p:sp>
        <p:nvSpPr>
          <p:cNvPr id="28676" name="Rectangle 4"/>
          <p:cNvSpPr>
            <a:spLocks noChangeArrowheads="1"/>
          </p:cNvSpPr>
          <p:nvPr/>
        </p:nvSpPr>
        <p:spPr bwMode="auto">
          <a:xfrm>
            <a:off x="503238" y="1828800"/>
            <a:ext cx="8640762"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80000"/>
              </a:lnSpc>
              <a:spcBef>
                <a:spcPct val="20000"/>
              </a:spcBef>
            </a:pPr>
            <a:endParaRPr lang="sr-Latn-CS" altLang="sr-Latn-RS" sz="2400" b="1">
              <a:solidFill>
                <a:schemeClr val="bg1"/>
              </a:solidFill>
            </a:endParaRPr>
          </a:p>
          <a:p>
            <a:pPr>
              <a:lnSpc>
                <a:spcPct val="80000"/>
              </a:lnSpc>
              <a:spcBef>
                <a:spcPct val="20000"/>
              </a:spcBef>
            </a:pPr>
            <a:r>
              <a:rPr lang="en" altLang="sr-Latn-RS" sz="2400" b="1">
                <a:solidFill>
                  <a:schemeClr val="bg1"/>
                </a:solidFill>
              </a:rPr>
              <a:t> </a:t>
            </a:r>
            <a:r>
              <a:rPr lang="en" altLang="sr-Latn-RS" sz="2400" b="1">
                <a:solidFill>
                  <a:srgbClr val="FF0000"/>
                </a:solidFill>
              </a:rPr>
              <a:t>Team </a:t>
            </a:r>
            <a:r>
              <a:rPr lang="en" altLang="sr-Latn-RS" sz="2400" b="1"/>
              <a:t>: doctor - radiotherapist, physicist, dosimeter, medical technician</a:t>
            </a:r>
            <a:endParaRPr lang="sr-Latn-CS" altLang="sr-Latn-RS" sz="2400" b="1"/>
          </a:p>
          <a:p>
            <a:pPr>
              <a:lnSpc>
                <a:spcPct val="80000"/>
              </a:lnSpc>
              <a:spcBef>
                <a:spcPct val="20000"/>
              </a:spcBef>
              <a:buFontTx/>
              <a:buChar char="•"/>
            </a:pPr>
            <a:endParaRPr lang="sr-Latn-CS" altLang="sr-Latn-RS" sz="2400" b="1"/>
          </a:p>
          <a:p>
            <a:pPr>
              <a:lnSpc>
                <a:spcPct val="80000"/>
              </a:lnSpc>
              <a:spcBef>
                <a:spcPct val="20000"/>
              </a:spcBef>
              <a:buFontTx/>
              <a:buChar char="•"/>
            </a:pPr>
            <a:endParaRPr lang="sr-Latn-CS" altLang="sr-Latn-RS" sz="2400" b="1">
              <a:solidFill>
                <a:schemeClr val="bg1"/>
              </a:solidFill>
            </a:endParaRPr>
          </a:p>
        </p:txBody>
      </p:sp>
      <p:sp>
        <p:nvSpPr>
          <p:cNvPr id="28677" name="Text Box 5"/>
          <p:cNvSpPr txBox="1">
            <a:spLocks noChangeArrowheads="1"/>
          </p:cNvSpPr>
          <p:nvPr/>
        </p:nvSpPr>
        <p:spPr bwMode="auto">
          <a:xfrm>
            <a:off x="2843213" y="3933825"/>
            <a:ext cx="31670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 altLang="sr-Latn-RS" sz="2800" b="1" i="1" u="sng"/>
              <a:t>Radiotherapy</a:t>
            </a:r>
            <a:endParaRPr lang="en-US" altLang="sr-Latn-RS" sz="2800" b="1" i="1" u="sng"/>
          </a:p>
        </p:txBody>
      </p:sp>
      <p:sp>
        <p:nvSpPr>
          <p:cNvPr id="28678" name="Text Box 6"/>
          <p:cNvSpPr txBox="1">
            <a:spLocks noChangeArrowheads="1"/>
          </p:cNvSpPr>
          <p:nvPr/>
        </p:nvSpPr>
        <p:spPr bwMode="auto">
          <a:xfrm>
            <a:off x="971550" y="3068638"/>
            <a:ext cx="1871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 altLang="sr-Latn-RS" sz="2000" b="1">
                <a:solidFill>
                  <a:srgbClr val="00FF00"/>
                </a:solidFill>
              </a:rPr>
              <a:t>curative</a:t>
            </a:r>
            <a:endParaRPr lang="en-US" altLang="sr-Latn-RS" sz="2000" b="1">
              <a:solidFill>
                <a:srgbClr val="00FF00"/>
              </a:solidFill>
            </a:endParaRPr>
          </a:p>
        </p:txBody>
      </p:sp>
      <p:sp>
        <p:nvSpPr>
          <p:cNvPr id="28679" name="Text Box 7"/>
          <p:cNvSpPr txBox="1">
            <a:spLocks noChangeArrowheads="1"/>
          </p:cNvSpPr>
          <p:nvPr/>
        </p:nvSpPr>
        <p:spPr bwMode="auto">
          <a:xfrm>
            <a:off x="3779838" y="3068638"/>
            <a:ext cx="23764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 altLang="sr-Latn-RS" sz="2000" b="1">
                <a:solidFill>
                  <a:srgbClr val="00FF00"/>
                </a:solidFill>
              </a:rPr>
              <a:t>urgent</a:t>
            </a:r>
            <a:endParaRPr lang="en-US" altLang="sr-Latn-RS" sz="2000" b="1">
              <a:solidFill>
                <a:srgbClr val="00FF00"/>
              </a:solidFill>
            </a:endParaRPr>
          </a:p>
        </p:txBody>
      </p:sp>
      <p:sp>
        <p:nvSpPr>
          <p:cNvPr id="28680" name="Text Box 8"/>
          <p:cNvSpPr txBox="1">
            <a:spLocks noChangeArrowheads="1"/>
          </p:cNvSpPr>
          <p:nvPr/>
        </p:nvSpPr>
        <p:spPr bwMode="auto">
          <a:xfrm>
            <a:off x="5867400" y="3068638"/>
            <a:ext cx="2124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 altLang="sr-Latn-RS" sz="2000" b="1">
                <a:solidFill>
                  <a:srgbClr val="00FF00"/>
                </a:solidFill>
              </a:rPr>
              <a:t>palliative</a:t>
            </a:r>
            <a:endParaRPr lang="en-US" altLang="sr-Latn-RS" sz="2000" b="1">
              <a:solidFill>
                <a:srgbClr val="00FF00"/>
              </a:solidFill>
            </a:endParaRPr>
          </a:p>
        </p:txBody>
      </p:sp>
      <p:sp>
        <p:nvSpPr>
          <p:cNvPr id="28681" name="Text Box 9"/>
          <p:cNvSpPr txBox="1">
            <a:spLocks noChangeArrowheads="1"/>
          </p:cNvSpPr>
          <p:nvPr/>
        </p:nvSpPr>
        <p:spPr bwMode="auto">
          <a:xfrm>
            <a:off x="684213" y="4797425"/>
            <a:ext cx="3311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 altLang="sr-Latn-RS" sz="2000" b="1"/>
              <a:t>Gamma rays (ko balt )</a:t>
            </a:r>
            <a:endParaRPr lang="en-US" altLang="sr-Latn-RS" sz="2000" b="1"/>
          </a:p>
        </p:txBody>
      </p:sp>
      <p:sp>
        <p:nvSpPr>
          <p:cNvPr id="28682" name="Text Box 10"/>
          <p:cNvSpPr txBox="1">
            <a:spLocks noChangeArrowheads="1"/>
          </p:cNvSpPr>
          <p:nvPr/>
        </p:nvSpPr>
        <p:spPr bwMode="auto">
          <a:xfrm>
            <a:off x="5795963" y="4806950"/>
            <a:ext cx="251936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pPr>
            <a:r>
              <a:rPr lang="en" altLang="sr-Latn-RS" sz="2000" b="1"/>
              <a:t>X- rays</a:t>
            </a:r>
            <a:endParaRPr lang="sr-Latn-CS" altLang="sr-Latn-RS" sz="2000" b="1"/>
          </a:p>
          <a:p>
            <a:pPr eaLnBrk="1" hangingPunct="1">
              <a:spcBef>
                <a:spcPct val="50000"/>
              </a:spcBef>
            </a:pPr>
            <a:endParaRPr lang="en-US" altLang="sr-Latn-RS" sz="2000" b="1"/>
          </a:p>
        </p:txBody>
      </p:sp>
      <p:sp>
        <p:nvSpPr>
          <p:cNvPr id="28683" name="Text Box 11"/>
          <p:cNvSpPr txBox="1">
            <a:spLocks noChangeArrowheads="1"/>
          </p:cNvSpPr>
          <p:nvPr/>
        </p:nvSpPr>
        <p:spPr bwMode="auto">
          <a:xfrm>
            <a:off x="611188" y="5734050"/>
            <a:ext cx="806291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80000"/>
              </a:lnSpc>
              <a:spcBef>
                <a:spcPct val="20000"/>
              </a:spcBef>
            </a:pPr>
            <a:r>
              <a:rPr lang="en" altLang="sr-Latn-RS"/>
              <a:t>Application: FRACTIONATED, 5x a week, 5-8 weeks</a:t>
            </a:r>
            <a:endParaRPr lang="en-US" altLang="sr-Latn-RS"/>
          </a:p>
        </p:txBody>
      </p:sp>
      <p:sp>
        <p:nvSpPr>
          <p:cNvPr id="28684" name="Line 12"/>
          <p:cNvSpPr>
            <a:spLocks noChangeShapeType="1"/>
          </p:cNvSpPr>
          <p:nvPr/>
        </p:nvSpPr>
        <p:spPr bwMode="auto">
          <a:xfrm flipV="1">
            <a:off x="5724525" y="3500438"/>
            <a:ext cx="719138"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28685" name="Line 13"/>
          <p:cNvSpPr>
            <a:spLocks noChangeShapeType="1"/>
          </p:cNvSpPr>
          <p:nvPr/>
        </p:nvSpPr>
        <p:spPr bwMode="auto">
          <a:xfrm flipV="1">
            <a:off x="4284663" y="3500438"/>
            <a:ext cx="0" cy="4333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28686" name="Line 14"/>
          <p:cNvSpPr>
            <a:spLocks noChangeShapeType="1"/>
          </p:cNvSpPr>
          <p:nvPr/>
        </p:nvSpPr>
        <p:spPr bwMode="auto">
          <a:xfrm flipH="1" flipV="1">
            <a:off x="2124075" y="3500438"/>
            <a:ext cx="1079500"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28687" name="Line 15"/>
          <p:cNvSpPr>
            <a:spLocks noChangeShapeType="1"/>
          </p:cNvSpPr>
          <p:nvPr/>
        </p:nvSpPr>
        <p:spPr bwMode="auto">
          <a:xfrm flipH="1">
            <a:off x="2843213" y="4437063"/>
            <a:ext cx="936625" cy="36036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28688" name="Line 16"/>
          <p:cNvSpPr>
            <a:spLocks noChangeShapeType="1"/>
          </p:cNvSpPr>
          <p:nvPr/>
        </p:nvSpPr>
        <p:spPr bwMode="auto">
          <a:xfrm>
            <a:off x="5003800" y="4437063"/>
            <a:ext cx="1079500" cy="431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 altLang="sr-Latn-RS" sz="3200" dirty="0" smtClean="0">
                <a:solidFill>
                  <a:srgbClr val="FF0000"/>
                </a:solidFill>
              </a:rPr>
              <a:t>Chronic lymphoproliferative diseases</a:t>
            </a:r>
          </a:p>
        </p:txBody>
      </p:sp>
      <p:sp>
        <p:nvSpPr>
          <p:cNvPr id="4099" name="Rectangle 3"/>
          <p:cNvSpPr>
            <a:spLocks noGrp="1" noChangeArrowheads="1"/>
          </p:cNvSpPr>
          <p:nvPr>
            <p:ph type="body" idx="1"/>
          </p:nvPr>
        </p:nvSpPr>
        <p:spPr/>
        <p:txBody>
          <a:bodyPr/>
          <a:lstStyle/>
          <a:p>
            <a:r>
              <a:rPr lang="en" altLang="sr-Latn-RS" sz="2400" dirty="0" smtClean="0"/>
              <a:t>These </a:t>
            </a:r>
            <a:r>
              <a:rPr lang="en" altLang="sr-Latn-RS" sz="2400" dirty="0" smtClean="0"/>
              <a:t>are all </a:t>
            </a:r>
            <a:r>
              <a:rPr lang="en" altLang="sr-Latn-RS" sz="2400" dirty="0" smtClean="0">
                <a:solidFill>
                  <a:schemeClr val="accent2"/>
                </a:solidFill>
              </a:rPr>
              <a:t>benign and malignant </a:t>
            </a:r>
            <a:r>
              <a:rPr lang="en" altLang="sr-Latn-RS" sz="2400" dirty="0" smtClean="0"/>
              <a:t>diseases of the lymphatic system of a chronic course.</a:t>
            </a:r>
          </a:p>
          <a:p>
            <a:pPr>
              <a:buFontTx/>
              <a:buNone/>
            </a:pPr>
            <a:endParaRPr lang="sr-Cyrl-CS" altLang="sr-Latn-RS" sz="2400" dirty="0" smtClean="0"/>
          </a:p>
          <a:p>
            <a:r>
              <a:rPr lang="en" altLang="sr-Latn-RS" sz="2400" dirty="0" smtClean="0"/>
              <a:t>Malignant chronic lymphoproliferative diseases are a very heterogeneous group of clonal proliferations </a:t>
            </a:r>
            <a:r>
              <a:rPr lang="en" altLang="sr-Latn-RS" sz="2400" dirty="0" smtClean="0">
                <a:solidFill>
                  <a:schemeClr val="accent2"/>
                </a:solidFill>
              </a:rPr>
              <a:t>of mainly B lymphocytes </a:t>
            </a:r>
            <a:r>
              <a:rPr lang="en" altLang="sr-Latn-RS" sz="2400" dirty="0" smtClean="0"/>
              <a:t>, which make up 90% of all chronic lymphoproliferative diseases, while neoplastic proliferations of T lymphocytes, plasma cells and NK cells are very rare.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r>
              <a:rPr lang="en" altLang="sr-Latn-RS" sz="3200" b="1" i="1" u="sng" smtClean="0"/>
              <a:t>Chemotherapy</a:t>
            </a:r>
            <a:endParaRPr lang="en-US" altLang="sr-Latn-RS" sz="3200" b="1" i="1" u="sng" smtClean="0"/>
          </a:p>
        </p:txBody>
      </p:sp>
      <p:sp>
        <p:nvSpPr>
          <p:cNvPr id="29699" name="Rectangle 3"/>
          <p:cNvSpPr>
            <a:spLocks noGrp="1" noChangeArrowheads="1"/>
          </p:cNvSpPr>
          <p:nvPr>
            <p:ph type="body" idx="4294967295"/>
          </p:nvPr>
        </p:nvSpPr>
        <p:spPr>
          <a:xfrm>
            <a:off x="457200" y="2287588"/>
            <a:ext cx="8686800" cy="4525962"/>
          </a:xfrm>
        </p:spPr>
        <p:txBody>
          <a:bodyPr/>
          <a:lstStyle/>
          <a:p>
            <a:r>
              <a:rPr lang="en" altLang="sr-Latn-RS" sz="2400" b="1" smtClean="0"/>
              <a:t>Basic principle - combined chemotherapy and therapy:</a:t>
            </a:r>
          </a:p>
          <a:p>
            <a:pPr>
              <a:buFontTx/>
              <a:buNone/>
            </a:pPr>
            <a:r>
              <a:rPr lang="en" altLang="sr-Latn-RS" sz="2400" b="1" smtClean="0"/>
              <a:t>- each of the drugs acts on a specific phase</a:t>
            </a:r>
            <a:endParaRPr lang="sr-Cyrl-CS" altLang="sr-Latn-RS" sz="2400" b="1" smtClean="0"/>
          </a:p>
          <a:p>
            <a:pPr>
              <a:buFontTx/>
              <a:buNone/>
            </a:pPr>
            <a:r>
              <a:rPr lang="en" altLang="sr-Latn-RS" sz="2400" b="1" smtClean="0"/>
              <a:t>         cell cycle</a:t>
            </a:r>
          </a:p>
          <a:p>
            <a:pPr>
              <a:buFontTx/>
              <a:buNone/>
            </a:pPr>
            <a:r>
              <a:rPr lang="en" altLang="sr-Latn-RS" sz="2400" b="1" smtClean="0"/>
              <a:t>- the mechanism of action of each drug is different</a:t>
            </a:r>
          </a:p>
          <a:p>
            <a:pPr>
              <a:buFontTx/>
              <a:buNone/>
            </a:pPr>
            <a:r>
              <a:rPr lang="en" altLang="sr-Latn-RS" sz="2400" b="1" smtClean="0"/>
              <a:t>- there is no cross-resistance between drugs</a:t>
            </a:r>
          </a:p>
          <a:p>
            <a:pPr>
              <a:buFontTx/>
              <a:buNone/>
            </a:pPr>
            <a:r>
              <a:rPr lang="en" altLang="sr-Latn-RS" sz="2400" b="1" smtClean="0"/>
              <a:t>- each drug has a different limiting dose</a:t>
            </a:r>
            <a:endParaRPr lang="sr-Cyrl-CS" altLang="sr-Latn-RS" sz="2400" b="1" smtClean="0"/>
          </a:p>
          <a:p>
            <a:pPr>
              <a:buFontTx/>
              <a:buNone/>
            </a:pPr>
            <a:r>
              <a:rPr lang="en" altLang="sr-Latn-RS" sz="2400" b="1" smtClean="0"/>
              <a:t>        toxicity</a:t>
            </a:r>
            <a:r>
              <a:rPr lang="en" altLang="sr-Latn-RS" sz="2400" smtClean="0"/>
              <a:t> </a:t>
            </a:r>
            <a:endParaRPr lang="en-US" altLang="sr-Latn-RS" sz="24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p:txBody>
          <a:bodyPr/>
          <a:lstStyle/>
          <a:p>
            <a:r>
              <a:rPr lang="sr-Latn-RS" altLang="sr-Latn-RS" sz="3200" b="1" i="1" u="sng" dirty="0" err="1" smtClean="0"/>
              <a:t>Hemo</a:t>
            </a:r>
            <a:r>
              <a:rPr lang="en" altLang="sr-Latn-RS" sz="3200" b="1" i="1" u="sng" dirty="0" smtClean="0"/>
              <a:t>therapy</a:t>
            </a:r>
            <a:endParaRPr lang="en-US" altLang="sr-Latn-RS" sz="3200" b="1" i="1" u="sng" dirty="0" smtClean="0"/>
          </a:p>
        </p:txBody>
      </p:sp>
      <p:sp>
        <p:nvSpPr>
          <p:cNvPr id="30723" name="Rectangle 3"/>
          <p:cNvSpPr>
            <a:spLocks noGrp="1" noChangeArrowheads="1"/>
          </p:cNvSpPr>
          <p:nvPr>
            <p:ph type="body" idx="4294967295"/>
          </p:nvPr>
        </p:nvSpPr>
        <p:spPr>
          <a:xfrm>
            <a:off x="0" y="2287588"/>
            <a:ext cx="8964613" cy="4525962"/>
          </a:xfrm>
        </p:spPr>
        <p:txBody>
          <a:bodyPr/>
          <a:lstStyle/>
          <a:p>
            <a:pPr>
              <a:lnSpc>
                <a:spcPct val="80000"/>
              </a:lnSpc>
            </a:pPr>
            <a:r>
              <a:rPr lang="en" altLang="sr-Latn-RS" sz="2000" b="1" smtClean="0"/>
              <a:t>Alkylating drugs</a:t>
            </a:r>
            <a:endParaRPr lang="sr-Cyrl-CS" altLang="sr-Latn-RS" sz="2000" b="1" smtClean="0"/>
          </a:p>
          <a:p>
            <a:pPr>
              <a:lnSpc>
                <a:spcPct val="80000"/>
              </a:lnSpc>
              <a:buFontTx/>
              <a:buNone/>
            </a:pPr>
            <a:r>
              <a:rPr lang="en" altLang="sr-Latn-RS" sz="2000" b="1" smtClean="0"/>
              <a:t>    (Cyclophosphamide, Ifosfamide, Chlorambucil, Dacarbazine, etc.)</a:t>
            </a:r>
          </a:p>
          <a:p>
            <a:pPr>
              <a:lnSpc>
                <a:spcPct val="80000"/>
              </a:lnSpc>
            </a:pPr>
            <a:r>
              <a:rPr lang="en" altLang="sr-Latn-RS" sz="2000" b="1" smtClean="0"/>
              <a:t>Antimicrotubule drugs</a:t>
            </a:r>
            <a:endParaRPr lang="sr-Cyrl-CS" altLang="sr-Latn-RS" sz="2000" b="1" smtClean="0"/>
          </a:p>
          <a:p>
            <a:pPr>
              <a:lnSpc>
                <a:spcPct val="80000"/>
              </a:lnSpc>
              <a:buFontTx/>
              <a:buNone/>
            </a:pPr>
            <a:r>
              <a:rPr lang="en" altLang="sr-Latn-RS" sz="2000" b="1" smtClean="0"/>
              <a:t>    (vinca alkaloids)</a:t>
            </a:r>
          </a:p>
          <a:p>
            <a:pPr>
              <a:lnSpc>
                <a:spcPct val="80000"/>
              </a:lnSpc>
            </a:pPr>
            <a:r>
              <a:rPr lang="en" altLang="sr-Latn-RS" sz="2000" b="1" smtClean="0"/>
              <a:t>Inhibitors of DNA Topoisomerase II</a:t>
            </a:r>
          </a:p>
          <a:p>
            <a:pPr>
              <a:lnSpc>
                <a:spcPct val="80000"/>
              </a:lnSpc>
              <a:buFontTx/>
              <a:buNone/>
            </a:pPr>
            <a:r>
              <a:rPr lang="en" altLang="sr-Latn-RS" sz="2000" b="1" smtClean="0"/>
              <a:t>(doxorubicin, daunorubicin, idarubicin, mitoxantrone, etoposide, etc.)</a:t>
            </a:r>
          </a:p>
          <a:p>
            <a:pPr>
              <a:lnSpc>
                <a:spcPct val="80000"/>
              </a:lnSpc>
            </a:pPr>
            <a:r>
              <a:rPr lang="en" altLang="sr-Latn-RS" sz="2000" b="1" smtClean="0"/>
              <a:t>Antimetabolites</a:t>
            </a:r>
          </a:p>
          <a:p>
            <a:pPr>
              <a:lnSpc>
                <a:spcPct val="80000"/>
              </a:lnSpc>
              <a:buFontTx/>
              <a:buNone/>
            </a:pPr>
            <a:r>
              <a:rPr lang="en" altLang="sr-Latn-RS" sz="2000" b="1" smtClean="0"/>
              <a:t>(methotrexate, cytozar, fludarabine, gemcitabine, chlorodeoxyadenosine, etc.)</a:t>
            </a:r>
          </a:p>
          <a:p>
            <a:pPr>
              <a:lnSpc>
                <a:spcPct val="80000"/>
              </a:lnSpc>
            </a:pPr>
            <a:r>
              <a:rPr lang="en" altLang="sr-Latn-RS" sz="2000" b="1" smtClean="0"/>
              <a:t>Platinum analogues</a:t>
            </a:r>
          </a:p>
          <a:p>
            <a:pPr>
              <a:lnSpc>
                <a:spcPct val="80000"/>
              </a:lnSpc>
              <a:buFontTx/>
              <a:buNone/>
            </a:pPr>
            <a:r>
              <a:rPr lang="en" altLang="sr-Latn-RS" sz="2000" b="1" smtClean="0"/>
              <a:t>(cisplatin, carboplatin, etc.)</a:t>
            </a:r>
          </a:p>
          <a:p>
            <a:pPr>
              <a:lnSpc>
                <a:spcPct val="80000"/>
              </a:lnSpc>
            </a:pPr>
            <a:r>
              <a:rPr lang="en" altLang="sr-Latn-RS" sz="2000" b="1" smtClean="0"/>
              <a:t>the others</a:t>
            </a:r>
            <a:endParaRPr lang="en-US" altLang="sr-Latn-RS" sz="2000" b="1"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r>
              <a:rPr lang="en" altLang="sr-Latn-RS" sz="3200" b="1" i="1" u="sng" smtClean="0">
                <a:solidFill>
                  <a:srgbClr val="FF0000"/>
                </a:solidFill>
              </a:rPr>
              <a:t>Biological therapy</a:t>
            </a:r>
          </a:p>
        </p:txBody>
      </p:sp>
      <p:sp>
        <p:nvSpPr>
          <p:cNvPr id="31747" name="Rectangle 3"/>
          <p:cNvSpPr>
            <a:spLocks noGrp="1" noChangeArrowheads="1"/>
          </p:cNvSpPr>
          <p:nvPr>
            <p:ph type="body" idx="4294967295"/>
          </p:nvPr>
        </p:nvSpPr>
        <p:spPr>
          <a:noFill/>
        </p:spPr>
        <p:txBody>
          <a:bodyPr/>
          <a:lstStyle/>
          <a:p>
            <a:r>
              <a:rPr lang="en" altLang="sr-Latn-RS" sz="2400" b="1" dirty="0" smtClean="0">
                <a:solidFill>
                  <a:srgbClr val="008000"/>
                </a:solidFill>
              </a:rPr>
              <a:t>Monoclonal antibodies</a:t>
            </a:r>
          </a:p>
          <a:p>
            <a:pPr lvl="1"/>
            <a:r>
              <a:rPr lang="en" altLang="sr-Latn-RS" sz="2400" b="1" dirty="0" smtClean="0"/>
              <a:t>rituximab, </a:t>
            </a:r>
            <a:r>
              <a:rPr lang="sr-Latn-RS" altLang="sr-Latn-RS" sz="2400" b="1" dirty="0" err="1" smtClean="0"/>
              <a:t>obinutuzamab</a:t>
            </a:r>
            <a:r>
              <a:rPr lang="sr-Latn-RS" altLang="sr-Latn-RS" sz="2400" b="1" dirty="0" smtClean="0"/>
              <a:t>, </a:t>
            </a:r>
            <a:r>
              <a:rPr lang="en" altLang="sr-Latn-RS" sz="2400" b="1" dirty="0" smtClean="0"/>
              <a:t>alemtuzumab</a:t>
            </a:r>
            <a:r>
              <a:rPr lang="sr-Latn-RS" altLang="sr-Latn-RS" sz="2400" b="1" dirty="0" smtClean="0"/>
              <a:t>, </a:t>
            </a:r>
            <a:r>
              <a:rPr lang="sr-Latn-RS" altLang="sr-Latn-RS" sz="2400" b="1" dirty="0" err="1" smtClean="0"/>
              <a:t>bispesific</a:t>
            </a:r>
            <a:r>
              <a:rPr lang="sr-Latn-RS" altLang="sr-Latn-RS" sz="2400" b="1" dirty="0" smtClean="0"/>
              <a:t> </a:t>
            </a:r>
            <a:r>
              <a:rPr lang="sr-Latn-RS" altLang="sr-Latn-RS" sz="2400" b="1" dirty="0" err="1" smtClean="0"/>
              <a:t>antibodies</a:t>
            </a:r>
            <a:r>
              <a:rPr lang="en" altLang="sr-Latn-RS" sz="2400" b="1" dirty="0" smtClean="0"/>
              <a:t> </a:t>
            </a:r>
            <a:r>
              <a:rPr lang="en" altLang="sr-Latn-RS" sz="2400" b="1" dirty="0" smtClean="0"/>
              <a:t>...</a:t>
            </a:r>
          </a:p>
          <a:p>
            <a:r>
              <a:rPr lang="en" altLang="sr-Latn-RS" sz="2400" b="1" dirty="0" smtClean="0">
                <a:solidFill>
                  <a:srgbClr val="008000"/>
                </a:solidFill>
              </a:rPr>
              <a:t>Immunomodulators</a:t>
            </a:r>
          </a:p>
          <a:p>
            <a:pPr lvl="1"/>
            <a:r>
              <a:rPr lang="en" altLang="sr-Latn-RS" sz="2400" b="1" dirty="0" smtClean="0"/>
              <a:t>interferons</a:t>
            </a:r>
          </a:p>
          <a:p>
            <a:r>
              <a:rPr lang="en" altLang="sr-Latn-RS" sz="2400" b="1" dirty="0" smtClean="0">
                <a:solidFill>
                  <a:srgbClr val="008000"/>
                </a:solidFill>
              </a:rPr>
              <a:t>Cell therapy</a:t>
            </a:r>
          </a:p>
          <a:p>
            <a:pPr lvl="1"/>
            <a:r>
              <a:rPr lang="en" altLang="sr-Latn-RS" sz="2400" b="1" dirty="0" smtClean="0"/>
              <a:t>allogeneic and autologous transplantation of MĆH</a:t>
            </a:r>
          </a:p>
          <a:p>
            <a:pPr lvl="1"/>
            <a:r>
              <a:rPr lang="en" altLang="sr-Latn-RS" sz="2400" b="1" dirty="0" smtClean="0"/>
              <a:t>infusion of donor lymphocytes...</a:t>
            </a:r>
          </a:p>
          <a:p>
            <a:r>
              <a:rPr lang="en" altLang="sr-Latn-RS" sz="2400" b="1" dirty="0" smtClean="0">
                <a:solidFill>
                  <a:srgbClr val="008000"/>
                </a:solidFill>
              </a:rPr>
              <a:t>Growth factors and cytokines</a:t>
            </a:r>
          </a:p>
          <a:p>
            <a:pPr lvl="1"/>
            <a:r>
              <a:rPr lang="en" altLang="sr-Latn-RS" sz="2400" b="1" dirty="0" smtClean="0"/>
              <a:t>Epo, G-CSF, GM-CSF</a:t>
            </a:r>
            <a:endParaRPr lang="sr-Latn-CS" altLang="sr-Latn-RS" b="1" dirty="0" smtClean="0"/>
          </a:p>
          <a:p>
            <a:pPr>
              <a:lnSpc>
                <a:spcPct val="90000"/>
              </a:lnSpc>
            </a:pPr>
            <a:endParaRPr lang="en-US" altLang="sr-Latn-RS" sz="2400" b="1" dirty="0" smtClean="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a:spLocks noGrp="1" noChangeArrowheads="1"/>
          </p:cNvSpPr>
          <p:nvPr>
            <p:ph type="title" idx="4294967295"/>
          </p:nvPr>
        </p:nvSpPr>
        <p:spPr>
          <a:xfrm>
            <a:off x="684213" y="1052513"/>
            <a:ext cx="8229600" cy="1143000"/>
          </a:xfrm>
          <a:noFill/>
        </p:spPr>
        <p:txBody>
          <a:bodyPr/>
          <a:lstStyle/>
          <a:p>
            <a:r>
              <a:rPr lang="en" altLang="sr-Latn-RS" sz="3200" b="1" i="1" u="sng" smtClean="0">
                <a:solidFill>
                  <a:srgbClr val="FF0000"/>
                </a:solidFill>
              </a:rPr>
              <a:t>Complications of NHL therapy</a:t>
            </a:r>
            <a:r>
              <a:rPr lang="sl-SI" altLang="sr-Latn-RS" sz="3200" b="1" i="1" u="sng" smtClean="0">
                <a:solidFill>
                  <a:srgbClr val="FF0000"/>
                </a:solidFill>
              </a:rPr>
              <a:t/>
            </a:r>
            <a:br>
              <a:rPr lang="sl-SI" altLang="sr-Latn-RS" sz="3200" b="1" i="1" u="sng" smtClean="0">
                <a:solidFill>
                  <a:srgbClr val="FF0000"/>
                </a:solidFill>
              </a:rPr>
            </a:br>
            <a:endParaRPr lang="sl-SI" altLang="sr-Latn-RS" sz="3200" b="1" i="1" u="sng" smtClean="0">
              <a:solidFill>
                <a:srgbClr val="FF0000"/>
              </a:solidFill>
            </a:endParaRPr>
          </a:p>
        </p:txBody>
      </p:sp>
      <p:sp>
        <p:nvSpPr>
          <p:cNvPr id="32771" name="Text Box 3"/>
          <p:cNvSpPr>
            <a:spLocks noGrp="1" noChangeArrowheads="1"/>
          </p:cNvSpPr>
          <p:nvPr>
            <p:ph type="body" idx="4294967295"/>
          </p:nvPr>
        </p:nvSpPr>
        <p:spPr>
          <a:noFill/>
        </p:spPr>
        <p:txBody>
          <a:bodyPr/>
          <a:lstStyle/>
          <a:p>
            <a:r>
              <a:rPr lang="en" altLang="sr-Latn-RS" smtClean="0"/>
              <a:t> </a:t>
            </a:r>
            <a:r>
              <a:rPr lang="en" altLang="sr-Latn-RS" b="1" smtClean="0"/>
              <a:t>myelosuppression</a:t>
            </a:r>
          </a:p>
          <a:p>
            <a:r>
              <a:rPr lang="en" altLang="sr-Latn-RS" b="1" smtClean="0"/>
              <a:t>stomatitis</a:t>
            </a:r>
          </a:p>
          <a:p>
            <a:r>
              <a:rPr lang="en" altLang="sr-Latn-RS" b="1" smtClean="0"/>
              <a:t>nausea, vomiting</a:t>
            </a:r>
          </a:p>
          <a:p>
            <a:r>
              <a:rPr lang="en" altLang="sr-Latn-RS" b="1" smtClean="0"/>
              <a:t>alopecia</a:t>
            </a:r>
          </a:p>
          <a:p>
            <a:r>
              <a:rPr lang="en" altLang="sr-Latn-RS" b="1" smtClean="0"/>
              <a:t>allergic reactions</a:t>
            </a:r>
          </a:p>
          <a:p>
            <a:r>
              <a:rPr lang="en" altLang="sr-Latn-RS" b="1" smtClean="0"/>
              <a:t>tumor lysis syndrome</a:t>
            </a:r>
          </a:p>
          <a:p>
            <a:pPr>
              <a:spcBef>
                <a:spcPct val="50000"/>
              </a:spcBef>
              <a:buClr>
                <a:schemeClr val="bg1"/>
              </a:buClr>
              <a:buFontTx/>
              <a:buNone/>
            </a:pPr>
            <a:endParaRPr lang="sr-Cyrl-CS" altLang="sr-Latn-RS" sz="2600" b="1" smtClean="0">
              <a:solidFill>
                <a:srgbClr val="00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diamond(in)">
                                      <p:cBhvr>
                                        <p:cTn id="7" dur="20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p:txBody>
          <a:bodyPr/>
          <a:lstStyle/>
          <a:p>
            <a:r>
              <a:rPr lang="en" altLang="sr-Latn-RS" sz="3200" b="1" i="1" u="sng" smtClean="0">
                <a:solidFill>
                  <a:srgbClr val="FF0000"/>
                </a:solidFill>
              </a:rPr>
              <a:t>Supportive therapy</a:t>
            </a:r>
            <a:r>
              <a:rPr lang="en" altLang="sr-Latn-RS" smtClean="0"/>
              <a:t> </a:t>
            </a:r>
          </a:p>
        </p:txBody>
      </p:sp>
      <p:sp>
        <p:nvSpPr>
          <p:cNvPr id="33795" name="Text Box 3"/>
          <p:cNvSpPr>
            <a:spLocks noGrp="1" noChangeArrowheads="1"/>
          </p:cNvSpPr>
          <p:nvPr>
            <p:ph type="body" idx="4294967295"/>
          </p:nvPr>
        </p:nvSpPr>
        <p:spPr>
          <a:noFill/>
        </p:spPr>
        <p:txBody>
          <a:bodyPr/>
          <a:lstStyle/>
          <a:p>
            <a:r>
              <a:rPr lang="en" altLang="sr-Latn-RS" sz="2400" b="1" dirty="0" smtClean="0"/>
              <a:t> pain control</a:t>
            </a:r>
          </a:p>
          <a:p>
            <a:r>
              <a:rPr lang="en" altLang="sr-Latn-RS" sz="2400" b="1" dirty="0" smtClean="0"/>
              <a:t>palliative care</a:t>
            </a:r>
          </a:p>
          <a:p>
            <a:r>
              <a:rPr lang="en" altLang="sr-Latn-RS" sz="2400" b="1" dirty="0" smtClean="0"/>
              <a:t>enteral and parenteral nutrition</a:t>
            </a:r>
          </a:p>
          <a:p>
            <a:r>
              <a:rPr lang="en" altLang="sr-Latn-RS" sz="2400" b="1" dirty="0" smtClean="0"/>
              <a:t>psychosomatic support</a:t>
            </a:r>
          </a:p>
          <a:p>
            <a:endParaRPr lang="sl-SI" altLang="sr-Latn-RS" sz="2400" b="1" dirty="0" smtClean="0"/>
          </a:p>
          <a:p>
            <a:pPr>
              <a:buFontTx/>
              <a:buNone/>
            </a:pPr>
            <a:r>
              <a:rPr lang="en" altLang="sr-Latn-RS" b="1" dirty="0" smtClean="0"/>
              <a:t>    </a:t>
            </a:r>
            <a:r>
              <a:rPr lang="en" altLang="sr-Latn-RS" b="1" dirty="0" smtClean="0">
                <a:solidFill>
                  <a:srgbClr val="FF0000"/>
                </a:solidFill>
              </a:rPr>
              <a:t> </a:t>
            </a:r>
            <a:r>
              <a:rPr lang="sr-Latn-RS" altLang="sr-Latn-RS" b="1" dirty="0" err="1" smtClean="0">
                <a:solidFill>
                  <a:srgbClr val="FF0000"/>
                </a:solidFill>
              </a:rPr>
              <a:t>very</a:t>
            </a:r>
            <a:r>
              <a:rPr lang="en" altLang="sr-Latn-RS" b="1" dirty="0" smtClean="0">
                <a:solidFill>
                  <a:srgbClr val="FF0000"/>
                </a:solidFill>
              </a:rPr>
              <a:t> </a:t>
            </a:r>
            <a:r>
              <a:rPr lang="en" altLang="sr-Latn-RS" b="1" dirty="0" smtClean="0">
                <a:solidFill>
                  <a:srgbClr val="FF0000"/>
                </a:solidFill>
              </a:rPr>
              <a:t>significant and integral </a:t>
            </a:r>
          </a:p>
          <a:p>
            <a:pPr>
              <a:buFontTx/>
              <a:buNone/>
            </a:pPr>
            <a:r>
              <a:rPr lang="en" altLang="sr-Latn-RS" b="1" dirty="0" smtClean="0">
                <a:solidFill>
                  <a:srgbClr val="FF0000"/>
                </a:solidFill>
              </a:rPr>
              <a:t>         part of the modern treatment of NHL</a:t>
            </a:r>
            <a:endParaRPr lang="en-US" altLang="sr-Latn-RS" b="1" dirty="0" smtClean="0">
              <a:solidFill>
                <a:srgbClr val="FF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395288" y="2636838"/>
            <a:ext cx="8229600" cy="1143000"/>
          </a:xfrm>
        </p:spPr>
        <p:txBody>
          <a:bodyPr/>
          <a:lstStyle/>
          <a:p>
            <a:r>
              <a:rPr lang="en" altLang="sr-Latn-RS" sz="4800" smtClean="0">
                <a:solidFill>
                  <a:srgbClr val="FF0000"/>
                </a:solidFill>
              </a:rPr>
              <a:t>Hodgkin 's lymphoma</a:t>
            </a:r>
            <a:r>
              <a:rPr lang="en-US" altLang="sr-Latn-RS" sz="4800" smtClean="0">
                <a:solidFill>
                  <a:srgbClr val="FF0000"/>
                </a:solidFill>
              </a:rPr>
              <a:t/>
            </a:r>
            <a:br>
              <a:rPr lang="en-US" altLang="sr-Latn-RS" sz="4800" smtClean="0">
                <a:solidFill>
                  <a:srgbClr val="FF0000"/>
                </a:solidFill>
              </a:rPr>
            </a:br>
            <a:endParaRPr lang="en-US" altLang="sr-Latn-RS" sz="4800" smtClean="0">
              <a:solidFill>
                <a:srgbClr val="FF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p:txBody>
          <a:bodyPr/>
          <a:lstStyle/>
          <a:p>
            <a:r>
              <a:rPr lang="en" altLang="sr-Latn-RS" smtClean="0">
                <a:solidFill>
                  <a:srgbClr val="FF0000"/>
                </a:solidFill>
              </a:rPr>
              <a:t>Hodgkin lymphoma </a:t>
            </a:r>
            <a:r>
              <a:rPr lang="en-US" altLang="sr-Latn-RS" smtClean="0">
                <a:solidFill>
                  <a:srgbClr val="FF0000"/>
                </a:solidFill>
              </a:rPr>
              <a:t/>
            </a:r>
            <a:br>
              <a:rPr lang="en-US" altLang="sr-Latn-RS" smtClean="0">
                <a:solidFill>
                  <a:srgbClr val="FF0000"/>
                </a:solidFill>
              </a:rPr>
            </a:br>
            <a:r>
              <a:rPr lang="en" altLang="sr-Latn-RS" smtClean="0">
                <a:solidFill>
                  <a:srgbClr val="FF0000"/>
                </a:solidFill>
              </a:rPr>
              <a:t>definition _</a:t>
            </a:r>
          </a:p>
        </p:txBody>
      </p:sp>
      <p:sp>
        <p:nvSpPr>
          <p:cNvPr id="35843" name="Rectangle 3"/>
          <p:cNvSpPr>
            <a:spLocks noGrp="1" noChangeArrowheads="1"/>
          </p:cNvSpPr>
          <p:nvPr>
            <p:ph type="body" idx="4294967295"/>
          </p:nvPr>
        </p:nvSpPr>
        <p:spPr/>
        <p:txBody>
          <a:bodyPr/>
          <a:lstStyle/>
          <a:p>
            <a:pPr>
              <a:buFontTx/>
              <a:buNone/>
            </a:pPr>
            <a:endParaRPr lang="en-US" altLang="sr-Latn-RS" smtClean="0"/>
          </a:p>
          <a:p>
            <a:pPr>
              <a:buFontTx/>
              <a:buNone/>
            </a:pPr>
            <a:r>
              <a:rPr lang="en" altLang="sr-Latn-RS" smtClean="0"/>
              <a:t>Malignant tumor characterized by malignant</a:t>
            </a:r>
          </a:p>
          <a:p>
            <a:pPr>
              <a:buFontTx/>
              <a:buNone/>
            </a:pPr>
            <a:endParaRPr lang="en-US" altLang="sr-Latn-RS" smtClean="0"/>
          </a:p>
          <a:p>
            <a:pPr>
              <a:buFontTx/>
              <a:buNone/>
            </a:pPr>
            <a:r>
              <a:rPr lang="en" altLang="sr-Latn-RS" smtClean="0">
                <a:solidFill>
                  <a:srgbClr val="FF3399"/>
                </a:solidFill>
              </a:rPr>
              <a:t>Reed-Sternberg cells</a:t>
            </a:r>
            <a:endParaRPr lang="en-US" altLang="sr-Latn-RS" smtClean="0"/>
          </a:p>
          <a:p>
            <a:pPr>
              <a:buFontTx/>
              <a:buNone/>
            </a:pPr>
            <a:endParaRPr lang="en-US" altLang="sr-Latn-RS" smtClean="0"/>
          </a:p>
          <a:p>
            <a:pPr>
              <a:buFontTx/>
              <a:buNone/>
            </a:pPr>
            <a:r>
              <a:rPr lang="en" altLang="sr-Latn-RS" smtClean="0"/>
              <a:t>and an inflammatory, non-tumor, cellular infiltrate in the background.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57200" y="980728"/>
            <a:ext cx="8229600" cy="1143000"/>
          </a:xfrm>
        </p:spPr>
        <p:txBody>
          <a:bodyPr/>
          <a:lstStyle/>
          <a:p>
            <a:r>
              <a:rPr lang="en" altLang="sr-Latn-RS" smtClean="0">
                <a:solidFill>
                  <a:srgbClr val="FF0000"/>
                </a:solidFill>
              </a:rPr>
              <a:t>Epidemiology</a:t>
            </a:r>
          </a:p>
        </p:txBody>
      </p:sp>
      <p:sp>
        <p:nvSpPr>
          <p:cNvPr id="36867" name="Rectangle 3"/>
          <p:cNvSpPr>
            <a:spLocks noGrp="1" noChangeArrowheads="1"/>
          </p:cNvSpPr>
          <p:nvPr>
            <p:ph type="body" idx="4294967295"/>
          </p:nvPr>
        </p:nvSpPr>
        <p:spPr>
          <a:xfrm>
            <a:off x="457200" y="1916832"/>
            <a:ext cx="8229600" cy="4525962"/>
          </a:xfrm>
        </p:spPr>
        <p:txBody>
          <a:bodyPr/>
          <a:lstStyle/>
          <a:p>
            <a:r>
              <a:rPr lang="en" altLang="sr-Latn-RS" sz="2400" dirty="0" smtClean="0"/>
              <a:t>1/5 of all lymphomas</a:t>
            </a:r>
          </a:p>
          <a:p>
            <a:r>
              <a:rPr lang="en" altLang="sr-Latn-RS" sz="2400" dirty="0" smtClean="0"/>
              <a:t>Men suffer more often</a:t>
            </a:r>
            <a:endParaRPr lang="en-US" altLang="sr-Latn-RS" sz="2400" dirty="0" smtClean="0"/>
          </a:p>
          <a:p>
            <a:r>
              <a:rPr lang="en" altLang="sr-Latn-RS" sz="2400" dirty="0" smtClean="0"/>
              <a:t>2 frequency peaks - 28 and 60 years (USA and EU), in Japan there is no first peak, and in poor countries there is no second peak</a:t>
            </a:r>
          </a:p>
          <a:p>
            <a:r>
              <a:rPr lang="en" altLang="sr-Latn-RS" sz="2400" dirty="0" smtClean="0"/>
              <a:t>The strange influence of the social and economic level on the frequency of the disease: in the economically higher strata of society, younger adults are more likely to get sick than children and are prognostically better subtypes, while in economically poorer </a:t>
            </a:r>
            <a:r>
              <a:rPr lang="en" altLang="sr-Latn-RS" sz="2400" dirty="0" smtClean="0"/>
              <a:t>children </a:t>
            </a:r>
            <a:r>
              <a:rPr lang="en" altLang="sr-Latn-RS" sz="2400" dirty="0" smtClean="0"/>
              <a:t>are more often sick and the prognostically worse </a:t>
            </a:r>
            <a:r>
              <a:rPr lang="en" altLang="sr-Latn-RS" sz="2400" dirty="0" smtClean="0"/>
              <a:t>subtypes</a:t>
            </a:r>
            <a:r>
              <a:rPr lang="sr-Latn-RS" altLang="sr-Latn-RS" sz="2400" dirty="0" smtClean="0"/>
              <a:t>.</a:t>
            </a:r>
            <a:endParaRPr lang="en-US" altLang="sr-Latn-RS" sz="24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p:txBody>
          <a:bodyPr/>
          <a:lstStyle/>
          <a:p>
            <a:r>
              <a:rPr lang="en" altLang="sr-Latn-RS" smtClean="0">
                <a:solidFill>
                  <a:srgbClr val="FF0000"/>
                </a:solidFill>
              </a:rPr>
              <a:t>Etiology</a:t>
            </a:r>
          </a:p>
        </p:txBody>
      </p:sp>
      <p:sp>
        <p:nvSpPr>
          <p:cNvPr id="37891" name="Rectangle 3"/>
          <p:cNvSpPr>
            <a:spLocks noGrp="1" noChangeArrowheads="1"/>
          </p:cNvSpPr>
          <p:nvPr>
            <p:ph type="body" idx="4294967295"/>
          </p:nvPr>
        </p:nvSpPr>
        <p:spPr/>
        <p:txBody>
          <a:bodyPr/>
          <a:lstStyle/>
          <a:p>
            <a:r>
              <a:rPr lang="en" altLang="sr-Latn-RS" sz="2400" dirty="0" smtClean="0"/>
              <a:t>UNKNOWN</a:t>
            </a:r>
            <a:endParaRPr lang="en-US" altLang="sr-Latn-RS" sz="2400" dirty="0" smtClean="0"/>
          </a:p>
          <a:p>
            <a:r>
              <a:rPr lang="en" altLang="sr-Latn-RS" sz="2400" dirty="0" smtClean="0"/>
              <a:t>There are doubts that a previous infection with EBV (infectious mononucleosis) is a precursor to </a:t>
            </a:r>
            <a:r>
              <a:rPr lang="en" altLang="sr-Latn-RS" sz="2400" dirty="0" smtClean="0"/>
              <a:t>HL </a:t>
            </a:r>
            <a:r>
              <a:rPr lang="en" altLang="sr-Latn-RS" sz="2400" dirty="0" smtClean="0"/>
              <a:t>, but this has not been proven.</a:t>
            </a:r>
            <a:endParaRPr lang="en-US" altLang="sr-Latn-RS" sz="2400" dirty="0" smtClean="0"/>
          </a:p>
          <a:p>
            <a:r>
              <a:rPr lang="en" altLang="sr-Latn-RS" sz="2400" dirty="0" smtClean="0"/>
              <a:t>There is no specific cytogenetic change characteristic of </a:t>
            </a:r>
            <a:r>
              <a:rPr lang="en" altLang="sr-Latn-RS" sz="2400" dirty="0" smtClean="0"/>
              <a:t>HL</a:t>
            </a:r>
            <a:endParaRPr lang="sr-Latn-CS" altLang="sr-Latn-RS" sz="2400" dirty="0" smtClean="0"/>
          </a:p>
          <a:p>
            <a:r>
              <a:rPr lang="en" altLang="sr-Latn-RS" sz="2400" dirty="0" smtClean="0"/>
              <a:t>More common in people who suffer from autoimmune diseases or are immunodeficient</a:t>
            </a:r>
            <a:endParaRPr lang="en-US" altLang="sr-Latn-RS" sz="24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p:txBody>
          <a:bodyPr/>
          <a:lstStyle/>
          <a:p>
            <a:r>
              <a:rPr lang="sr-Latn-RS" altLang="sr-Latn-RS" dirty="0">
                <a:solidFill>
                  <a:srgbClr val="FF0000"/>
                </a:solidFill>
              </a:rPr>
              <a:t>C</a:t>
            </a:r>
            <a:r>
              <a:rPr lang="en" altLang="sr-Latn-RS" dirty="0" smtClean="0">
                <a:solidFill>
                  <a:srgbClr val="FF0000"/>
                </a:solidFill>
              </a:rPr>
              <a:t>linical </a:t>
            </a:r>
            <a:r>
              <a:rPr lang="sr-Latn-RS" altLang="sr-Latn-RS" dirty="0" err="1" smtClean="0">
                <a:solidFill>
                  <a:srgbClr val="FF0000"/>
                </a:solidFill>
              </a:rPr>
              <a:t>A</a:t>
            </a:r>
            <a:r>
              <a:rPr lang="sr-Latn-RS" altLang="sr-Latn-RS" dirty="0" err="1" smtClean="0">
                <a:solidFill>
                  <a:srgbClr val="FF0000"/>
                </a:solidFill>
              </a:rPr>
              <a:t>ppearance</a:t>
            </a:r>
            <a:endParaRPr lang="en" altLang="sr-Latn-RS" dirty="0" smtClean="0">
              <a:solidFill>
                <a:srgbClr val="FF0000"/>
              </a:solidFill>
            </a:endParaRPr>
          </a:p>
        </p:txBody>
      </p:sp>
      <p:sp>
        <p:nvSpPr>
          <p:cNvPr id="38915" name="Rectangle 3"/>
          <p:cNvSpPr>
            <a:spLocks noGrp="1" noChangeArrowheads="1"/>
          </p:cNvSpPr>
          <p:nvPr>
            <p:ph type="body" idx="4294967295"/>
          </p:nvPr>
        </p:nvSpPr>
        <p:spPr/>
        <p:txBody>
          <a:bodyPr/>
          <a:lstStyle/>
          <a:p>
            <a:pPr>
              <a:lnSpc>
                <a:spcPct val="90000"/>
              </a:lnSpc>
            </a:pPr>
            <a:r>
              <a:rPr lang="en" altLang="sr-Latn-RS" sz="2400" dirty="0" smtClean="0"/>
              <a:t>Lymphadenopathy – centripetal and axial</a:t>
            </a:r>
          </a:p>
          <a:p>
            <a:pPr>
              <a:lnSpc>
                <a:spcPct val="90000"/>
              </a:lnSpc>
            </a:pPr>
            <a:r>
              <a:rPr lang="en" altLang="sr-Latn-RS" sz="2400" dirty="0" smtClean="0"/>
              <a:t>B symptomatology</a:t>
            </a:r>
          </a:p>
          <a:p>
            <a:pPr>
              <a:lnSpc>
                <a:spcPct val="90000"/>
              </a:lnSpc>
            </a:pPr>
            <a:r>
              <a:rPr lang="en" altLang="sr-Latn-RS" sz="2400" dirty="0" smtClean="0"/>
              <a:t>Malaise</a:t>
            </a:r>
          </a:p>
          <a:p>
            <a:pPr>
              <a:lnSpc>
                <a:spcPct val="90000"/>
              </a:lnSpc>
            </a:pPr>
            <a:r>
              <a:rPr lang="sr-Latn-RS" altLang="sr-Latn-RS" sz="2400" dirty="0" err="1" smtClean="0"/>
              <a:t>fatigue</a:t>
            </a:r>
            <a:endParaRPr lang="en" altLang="sr-Latn-RS" sz="2400" dirty="0" smtClean="0"/>
          </a:p>
          <a:p>
            <a:pPr>
              <a:lnSpc>
                <a:spcPct val="90000"/>
              </a:lnSpc>
            </a:pPr>
            <a:r>
              <a:rPr lang="en" altLang="sr-Latn-RS" sz="2400" dirty="0" smtClean="0"/>
              <a:t>Infiltration of non-lymphatic </a:t>
            </a:r>
            <a:r>
              <a:rPr lang="en" altLang="sr-Latn-RS" sz="2400" dirty="0" smtClean="0"/>
              <a:t>organs</a:t>
            </a:r>
            <a:r>
              <a:rPr lang="sr-Latn-RS" altLang="sr-Latn-RS" sz="2400" dirty="0" smtClean="0"/>
              <a:t> (</a:t>
            </a:r>
            <a:r>
              <a:rPr lang="sr-Latn-RS" altLang="sr-Latn-RS" sz="2400" dirty="0" err="1" smtClean="0"/>
              <a:t>rare</a:t>
            </a:r>
            <a:r>
              <a:rPr lang="sr-Latn-RS" altLang="sr-Latn-RS" sz="2400" dirty="0" smtClean="0"/>
              <a:t>)</a:t>
            </a:r>
            <a:r>
              <a:rPr lang="en" altLang="sr-Latn-RS" sz="2400" dirty="0" smtClean="0"/>
              <a:t>:</a:t>
            </a:r>
            <a:endParaRPr lang="en" altLang="sr-Latn-RS" sz="2400" dirty="0" smtClean="0"/>
          </a:p>
          <a:p>
            <a:pPr>
              <a:lnSpc>
                <a:spcPct val="90000"/>
              </a:lnSpc>
              <a:buFontTx/>
              <a:buNone/>
            </a:pPr>
            <a:r>
              <a:rPr lang="en" altLang="sr-Latn-RS" sz="2400" dirty="0" smtClean="0"/>
              <a:t>- cough, chest pain, choking and Sy VCS</a:t>
            </a:r>
          </a:p>
          <a:p>
            <a:pPr>
              <a:lnSpc>
                <a:spcPct val="90000"/>
              </a:lnSpc>
              <a:buFontTx/>
              <a:buNone/>
            </a:pPr>
            <a:r>
              <a:rPr lang="en" altLang="sr-Latn-RS" sz="2400" dirty="0" smtClean="0"/>
              <a:t>      (lung infiltration, pericardium)</a:t>
            </a:r>
          </a:p>
          <a:p>
            <a:pPr>
              <a:lnSpc>
                <a:spcPct val="90000"/>
              </a:lnSpc>
              <a:buFontTx/>
              <a:buNone/>
            </a:pPr>
            <a:r>
              <a:rPr lang="en" altLang="sr-Latn-RS" sz="2400" dirty="0" smtClean="0"/>
              <a:t>- bone pain (bone tissue infiltration)</a:t>
            </a:r>
          </a:p>
          <a:p>
            <a:pPr>
              <a:lnSpc>
                <a:spcPct val="90000"/>
              </a:lnSpc>
              <a:buFontTx/>
              <a:buNone/>
            </a:pPr>
            <a:r>
              <a:rPr lang="en" altLang="sr-Latn-RS" sz="2400" dirty="0" smtClean="0"/>
              <a:t>- headache and visual disturbances</a:t>
            </a:r>
            <a:endParaRPr lang="sr-Latn-CS" altLang="sr-Latn-RS" sz="2400" dirty="0" smtClean="0"/>
          </a:p>
          <a:p>
            <a:pPr>
              <a:lnSpc>
                <a:spcPct val="90000"/>
              </a:lnSpc>
              <a:buFontTx/>
              <a:buNone/>
            </a:pPr>
            <a:r>
              <a:rPr lang="en" altLang="sr-Latn-RS" sz="2400" dirty="0" smtClean="0"/>
              <a:t>      (CNS infiltration)</a:t>
            </a:r>
          </a:p>
          <a:p>
            <a:pPr>
              <a:lnSpc>
                <a:spcPct val="90000"/>
              </a:lnSpc>
              <a:buFontTx/>
              <a:buNone/>
            </a:pPr>
            <a:r>
              <a:rPr lang="en" altLang="sr-Latn-RS" sz="2400" dirty="0" smtClean="0"/>
              <a:t>- flatulence, abdominal pain, ascites</a:t>
            </a:r>
          </a:p>
          <a:p>
            <a:pPr>
              <a:lnSpc>
                <a:spcPct val="90000"/>
              </a:lnSpc>
            </a:pPr>
            <a:endParaRPr lang="sr-Latn-CS" altLang="sr-Latn-RS" sz="2400" dirty="0" smtClean="0"/>
          </a:p>
          <a:p>
            <a:pPr>
              <a:lnSpc>
                <a:spcPct val="90000"/>
              </a:lnSpc>
            </a:pPr>
            <a:endParaRPr lang="sr-Latn-CS" altLang="sr-Latn-R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4"/>
          <p:cNvSpPr>
            <a:spLocks noGrp="1" noChangeArrowheads="1"/>
          </p:cNvSpPr>
          <p:nvPr>
            <p:ph type="title"/>
          </p:nvPr>
        </p:nvSpPr>
        <p:spPr>
          <a:xfrm>
            <a:off x="457200" y="1062038"/>
            <a:ext cx="8229600" cy="638770"/>
          </a:xfrm>
          <a:noFill/>
        </p:spPr>
        <p:txBody>
          <a:bodyPr/>
          <a:lstStyle/>
          <a:p>
            <a:r>
              <a:rPr lang="en" altLang="sr-Latn-RS" dirty="0" smtClean="0">
                <a:solidFill>
                  <a:srgbClr val="FF0000"/>
                </a:solidFill>
              </a:rPr>
              <a:t>NHL</a:t>
            </a:r>
            <a:r>
              <a:rPr lang="sr-Latn-RS" altLang="sr-Latn-RS" dirty="0" smtClean="0">
                <a:solidFill>
                  <a:srgbClr val="FF0000"/>
                </a:solidFill>
              </a:rPr>
              <a:t> - </a:t>
            </a:r>
            <a:r>
              <a:rPr lang="sr-Latn-RS" altLang="sr-Latn-RS" dirty="0" err="1" smtClean="0">
                <a:solidFill>
                  <a:srgbClr val="FF0000"/>
                </a:solidFill>
              </a:rPr>
              <a:t>Epidemiology</a:t>
            </a:r>
            <a:endParaRPr lang="en-US" altLang="sr-Latn-RS" dirty="0" smtClean="0">
              <a:solidFill>
                <a:srgbClr val="FF0000"/>
              </a:solidFill>
            </a:endParaRPr>
          </a:p>
        </p:txBody>
      </p:sp>
      <p:sp>
        <p:nvSpPr>
          <p:cNvPr id="2" name="Okvir za tekst 1"/>
          <p:cNvSpPr txBox="1"/>
          <p:nvPr/>
        </p:nvSpPr>
        <p:spPr>
          <a:xfrm>
            <a:off x="395536" y="1916832"/>
            <a:ext cx="8352928" cy="4401205"/>
          </a:xfrm>
          <a:prstGeom prst="rect">
            <a:avLst/>
          </a:prstGeom>
          <a:noFill/>
        </p:spPr>
        <p:txBody>
          <a:bodyPr wrap="square" rtlCol="0">
            <a:spAutoFit/>
          </a:bodyPr>
          <a:lstStyle/>
          <a:p>
            <a:endParaRPr lang="sr-Latn-RS" sz="2000" dirty="0" smtClean="0"/>
          </a:p>
          <a:p>
            <a:pPr marL="342900" indent="-342900">
              <a:buFont typeface="Arial" panose="020B0604020202020204" pitchFamily="34" charset="0"/>
              <a:buChar char="•"/>
            </a:pPr>
            <a:r>
              <a:rPr lang="en-US" sz="2000" dirty="0" smtClean="0"/>
              <a:t>NHL </a:t>
            </a:r>
            <a:r>
              <a:rPr lang="en-US" sz="2000" dirty="0"/>
              <a:t>ranked as the </a:t>
            </a:r>
            <a:r>
              <a:rPr lang="en-US" sz="2000" dirty="0">
                <a:solidFill>
                  <a:schemeClr val="accent1">
                    <a:lumMod val="75000"/>
                  </a:schemeClr>
                </a:solidFill>
              </a:rPr>
              <a:t>11th most commonly diagnosed cancer</a:t>
            </a:r>
            <a:r>
              <a:rPr lang="en-US" sz="2000" dirty="0"/>
              <a:t>, </a:t>
            </a:r>
            <a:endParaRPr lang="sr-Latn-RS" sz="2000" dirty="0" smtClean="0"/>
          </a:p>
          <a:p>
            <a:r>
              <a:rPr lang="en-US" sz="2000" dirty="0" smtClean="0"/>
              <a:t>with </a:t>
            </a:r>
            <a:r>
              <a:rPr lang="en-US" sz="2000" dirty="0"/>
              <a:t>nearly 545,000 new cases, </a:t>
            </a:r>
            <a:endParaRPr lang="sr-Latn-RS" sz="2000" dirty="0" smtClean="0"/>
          </a:p>
          <a:p>
            <a:r>
              <a:rPr lang="en-US" sz="2000" dirty="0" smtClean="0"/>
              <a:t>and </a:t>
            </a:r>
            <a:r>
              <a:rPr lang="en-US" sz="2000" dirty="0"/>
              <a:t>the </a:t>
            </a:r>
            <a:r>
              <a:rPr lang="en-US" sz="2000" dirty="0">
                <a:solidFill>
                  <a:schemeClr val="accent1">
                    <a:lumMod val="75000"/>
                  </a:schemeClr>
                </a:solidFill>
              </a:rPr>
              <a:t>11th leading cause of cancer-related death </a:t>
            </a:r>
            <a:r>
              <a:rPr lang="en-US" sz="2000" dirty="0"/>
              <a:t>in 2020, </a:t>
            </a:r>
            <a:endParaRPr lang="sr-Latn-RS" sz="2000" dirty="0" smtClean="0"/>
          </a:p>
          <a:p>
            <a:r>
              <a:rPr lang="en-US" sz="2000" dirty="0" smtClean="0"/>
              <a:t>with </a:t>
            </a:r>
            <a:r>
              <a:rPr lang="en-US" sz="2000" dirty="0"/>
              <a:t>an estimated 260,000 deaths </a:t>
            </a:r>
            <a:endParaRPr lang="sr-Latn-RS" sz="2000" dirty="0" smtClean="0"/>
          </a:p>
          <a:p>
            <a:endParaRPr lang="sr-Latn-RS" sz="2000" dirty="0" smtClean="0"/>
          </a:p>
          <a:p>
            <a:endParaRPr lang="sr-Latn-RS" sz="2000" dirty="0"/>
          </a:p>
          <a:p>
            <a:pPr marL="342900" indent="-342900">
              <a:buFontTx/>
              <a:buChar char="-"/>
            </a:pPr>
            <a:r>
              <a:rPr lang="en-US" sz="2000" dirty="0"/>
              <a:t>Age-specific incidence rates rise steadily from around age 45-49 and more steeply from around age 55-59. The highest rates are in in the 80 to 84 age group for females and the 85 to 89 age group for males. Incidence rates are significantly lower in females than males in most age groups</a:t>
            </a:r>
            <a:r>
              <a:rPr lang="en-US" sz="2000" dirty="0" smtClean="0"/>
              <a:t>.</a:t>
            </a:r>
            <a:r>
              <a:rPr lang="en-US" sz="2000" dirty="0"/>
              <a:t> </a:t>
            </a:r>
            <a:endParaRPr lang="sr-Latn-RS" sz="2000" dirty="0" smtClean="0"/>
          </a:p>
          <a:p>
            <a:endParaRPr lang="sr-Latn-RS" sz="2000" dirty="0" smtClean="0"/>
          </a:p>
          <a:p>
            <a:pPr marL="342900" indent="-342900">
              <a:buFontTx/>
              <a:buChar char="-"/>
            </a:pPr>
            <a:r>
              <a:rPr lang="sr-Latn-RS" sz="2000" dirty="0" smtClean="0"/>
              <a:t>Male: </a:t>
            </a:r>
            <a:r>
              <a:rPr lang="sr-Latn-RS" sz="2000" dirty="0" err="1" smtClean="0"/>
              <a:t>Female</a:t>
            </a:r>
            <a:r>
              <a:rPr lang="sr-Latn-RS" sz="2000" dirty="0" smtClean="0"/>
              <a:t>= 2:1</a:t>
            </a:r>
            <a:endParaRPr lang="sr-Latn-RS" sz="2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p:txBody>
          <a:bodyPr/>
          <a:lstStyle/>
          <a:p>
            <a:r>
              <a:rPr lang="sr-Latn-RS" altLang="sr-Latn-RS" dirty="0">
                <a:solidFill>
                  <a:srgbClr val="FF0000"/>
                </a:solidFill>
              </a:rPr>
              <a:t>C</a:t>
            </a:r>
            <a:r>
              <a:rPr lang="en" altLang="sr-Latn-RS" dirty="0">
                <a:solidFill>
                  <a:srgbClr val="FF0000"/>
                </a:solidFill>
              </a:rPr>
              <a:t>linical </a:t>
            </a:r>
            <a:r>
              <a:rPr lang="sr-Latn-RS" altLang="sr-Latn-RS" dirty="0" err="1">
                <a:solidFill>
                  <a:srgbClr val="FF0000"/>
                </a:solidFill>
              </a:rPr>
              <a:t>Appearance</a:t>
            </a:r>
            <a:endParaRPr lang="en" altLang="sr-Latn-RS" dirty="0" smtClean="0">
              <a:solidFill>
                <a:srgbClr val="FF0000"/>
              </a:solidFill>
            </a:endParaRPr>
          </a:p>
        </p:txBody>
      </p:sp>
      <p:sp>
        <p:nvSpPr>
          <p:cNvPr id="39939" name="Rectangle 3"/>
          <p:cNvSpPr>
            <a:spLocks noGrp="1" noChangeArrowheads="1"/>
          </p:cNvSpPr>
          <p:nvPr>
            <p:ph type="body" idx="4294967295"/>
          </p:nvPr>
        </p:nvSpPr>
        <p:spPr/>
        <p:txBody>
          <a:bodyPr/>
          <a:lstStyle/>
          <a:p>
            <a:pPr>
              <a:lnSpc>
                <a:spcPct val="90000"/>
              </a:lnSpc>
            </a:pPr>
            <a:r>
              <a:rPr lang="en" altLang="sr-Latn-RS" sz="2800" dirty="0" smtClean="0"/>
              <a:t>Lymph </a:t>
            </a:r>
            <a:r>
              <a:rPr lang="en" altLang="sr-Latn-RS" sz="2800" dirty="0" smtClean="0"/>
              <a:t>nodes are enlarged, painless, soft</a:t>
            </a:r>
          </a:p>
          <a:p>
            <a:pPr>
              <a:lnSpc>
                <a:spcPct val="90000"/>
              </a:lnSpc>
            </a:pPr>
            <a:r>
              <a:rPr lang="en" altLang="sr-Latn-RS" sz="2800" dirty="0" smtClean="0"/>
              <a:t>2-5% of patients feel pain in LN after consuming alcohol</a:t>
            </a:r>
          </a:p>
          <a:p>
            <a:pPr>
              <a:lnSpc>
                <a:spcPct val="90000"/>
              </a:lnSpc>
            </a:pPr>
            <a:r>
              <a:rPr lang="en" altLang="sr-Latn-RS" sz="2800" dirty="0" smtClean="0"/>
              <a:t>Most often on the neck, supraclavicular pits and mediastinum</a:t>
            </a:r>
            <a:endParaRPr lang="en-US" altLang="sr-Latn-RS" sz="2800" dirty="0" smtClean="0"/>
          </a:p>
          <a:p>
            <a:pPr>
              <a:lnSpc>
                <a:spcPct val="90000"/>
              </a:lnSpc>
            </a:pPr>
            <a:r>
              <a:rPr lang="en" altLang="sr-Latn-RS" sz="2800" dirty="0" smtClean="0"/>
              <a:t>Sometimes LNs disappear spontaneously, and appear in another place</a:t>
            </a:r>
            <a:endParaRPr lang="en-US" altLang="sr-Latn-RS" sz="28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p:txBody>
          <a:bodyPr/>
          <a:lstStyle/>
          <a:p>
            <a:r>
              <a:rPr lang="en" altLang="sr-Latn-RS" smtClean="0">
                <a:solidFill>
                  <a:srgbClr val="FF0000"/>
                </a:solidFill>
              </a:rPr>
              <a:t>Diagnosis</a:t>
            </a:r>
          </a:p>
        </p:txBody>
      </p:sp>
      <p:sp>
        <p:nvSpPr>
          <p:cNvPr id="40963" name="Rectangle 3"/>
          <p:cNvSpPr>
            <a:spLocks noGrp="1" noChangeArrowheads="1"/>
          </p:cNvSpPr>
          <p:nvPr>
            <p:ph type="body" idx="4294967295"/>
          </p:nvPr>
        </p:nvSpPr>
        <p:spPr/>
        <p:txBody>
          <a:bodyPr/>
          <a:lstStyle/>
          <a:p>
            <a:pPr>
              <a:lnSpc>
                <a:spcPct val="90000"/>
              </a:lnSpc>
            </a:pPr>
            <a:r>
              <a:rPr lang="en" altLang="sr-Latn-RS" sz="2400" dirty="0" smtClean="0"/>
              <a:t>Biopsy and PH verification</a:t>
            </a:r>
            <a:endParaRPr lang="en-US" altLang="sr-Latn-RS" sz="2400" dirty="0" smtClean="0"/>
          </a:p>
          <a:p>
            <a:pPr>
              <a:lnSpc>
                <a:spcPct val="90000"/>
              </a:lnSpc>
            </a:pPr>
            <a:r>
              <a:rPr lang="en" altLang="sr-Latn-RS" sz="2400" dirty="0" smtClean="0"/>
              <a:t>Necessary presence of </a:t>
            </a:r>
            <a:r>
              <a:rPr lang="en" altLang="sr-Latn-RS" sz="2400" dirty="0" smtClean="0"/>
              <a:t>R</a:t>
            </a:r>
            <a:r>
              <a:rPr lang="sr-Latn-RS" altLang="sr-Latn-RS" sz="2400" dirty="0" err="1" smtClean="0"/>
              <a:t>eed</a:t>
            </a:r>
            <a:r>
              <a:rPr lang="en" altLang="sr-Latn-RS" sz="2400" dirty="0" smtClean="0"/>
              <a:t>- </a:t>
            </a:r>
            <a:r>
              <a:rPr lang="en" altLang="sr-Latn-RS" sz="2400" dirty="0" smtClean="0"/>
              <a:t>Sternberg cells</a:t>
            </a:r>
          </a:p>
          <a:p>
            <a:pPr>
              <a:lnSpc>
                <a:spcPct val="90000"/>
              </a:lnSpc>
            </a:pPr>
            <a:r>
              <a:rPr lang="en" altLang="sr-Latn-RS" sz="2400" dirty="0" smtClean="0"/>
              <a:t>It is a large cell with a bilobar or multilobar nucleus</a:t>
            </a:r>
            <a:endParaRPr lang="en-US" altLang="sr-Latn-RS" sz="2400" dirty="0" smtClean="0"/>
          </a:p>
          <a:p>
            <a:pPr>
              <a:lnSpc>
                <a:spcPct val="90000"/>
              </a:lnSpc>
            </a:pPr>
            <a:r>
              <a:rPr lang="en" altLang="sr-Latn-RS" sz="2400" dirty="0" smtClean="0"/>
              <a:t>Tumor cell B or some other cellular origin which has lost almost all the morphological characteristics of the cell from which it originated</a:t>
            </a:r>
            <a:endParaRPr lang="sr-Latn-CS" altLang="sr-Latn-RS" sz="2400" dirty="0" smtClean="0"/>
          </a:p>
          <a:p>
            <a:pPr>
              <a:lnSpc>
                <a:spcPct val="90000"/>
              </a:lnSpc>
            </a:pPr>
            <a:r>
              <a:rPr lang="en" altLang="sr-Latn-RS" sz="2400" dirty="0" smtClean="0"/>
              <a:t>Unknown </a:t>
            </a:r>
            <a:r>
              <a:rPr lang="en" altLang="sr-Latn-RS" sz="2400" dirty="0" smtClean="0"/>
              <a:t>origin</a:t>
            </a:r>
            <a:r>
              <a:rPr lang="sr-Latn-RS" altLang="sr-Latn-RS" sz="2400" dirty="0" smtClean="0"/>
              <a:t> but </a:t>
            </a:r>
            <a:r>
              <a:rPr lang="sr-Latn-RS" altLang="sr-Latn-RS" sz="2400" dirty="0" err="1" smtClean="0"/>
              <a:t>Immunophenotipic</a:t>
            </a:r>
            <a:r>
              <a:rPr lang="sr-Latn-RS" altLang="sr-Latn-RS" sz="2400" dirty="0" smtClean="0"/>
              <a:t> </a:t>
            </a:r>
            <a:r>
              <a:rPr lang="sr-Latn-RS" altLang="sr-Latn-RS" sz="2400" dirty="0" err="1" smtClean="0"/>
              <a:t>characteristic</a:t>
            </a:r>
            <a:r>
              <a:rPr lang="sr-Latn-RS" altLang="sr-Latn-RS" sz="2400" dirty="0" smtClean="0"/>
              <a:t> od B </a:t>
            </a:r>
            <a:r>
              <a:rPr lang="sr-Latn-RS" altLang="sr-Latn-RS" sz="2400" dirty="0" err="1" smtClean="0"/>
              <a:t>lymphocytes</a:t>
            </a:r>
            <a:r>
              <a:rPr lang="sr-Latn-RS" altLang="sr-Latn-RS" sz="2400" dirty="0" smtClean="0"/>
              <a:t>, T </a:t>
            </a:r>
            <a:r>
              <a:rPr lang="sr-Latn-RS" altLang="sr-Latn-RS" sz="2400" dirty="0" err="1" smtClean="0"/>
              <a:t>lymphocytes</a:t>
            </a:r>
            <a:r>
              <a:rPr lang="sr-Latn-RS" altLang="sr-Latn-RS" sz="2400" dirty="0" smtClean="0"/>
              <a:t> </a:t>
            </a:r>
            <a:r>
              <a:rPr lang="sr-Latn-RS" altLang="sr-Latn-RS" sz="2400" dirty="0" err="1" smtClean="0"/>
              <a:t>and</a:t>
            </a:r>
            <a:r>
              <a:rPr lang="sr-Latn-RS" altLang="sr-Latn-RS" sz="2400" dirty="0" smtClean="0"/>
              <a:t> </a:t>
            </a:r>
            <a:r>
              <a:rPr lang="sr-Latn-RS" altLang="sr-Latn-RS" sz="2400" dirty="0" err="1" smtClean="0"/>
              <a:t>stromal</a:t>
            </a:r>
            <a:r>
              <a:rPr lang="sr-Latn-RS" altLang="sr-Latn-RS" sz="2400" dirty="0" smtClean="0"/>
              <a:t> </a:t>
            </a:r>
            <a:r>
              <a:rPr lang="sr-Latn-RS" altLang="sr-Latn-RS" sz="2400" dirty="0" err="1" smtClean="0"/>
              <a:t>cells</a:t>
            </a:r>
            <a:r>
              <a:rPr lang="sr-Latn-RS" altLang="sr-Latn-RS" sz="2400" dirty="0" smtClean="0"/>
              <a:t>. </a:t>
            </a:r>
            <a:endParaRPr lang="en" altLang="sr-Latn-RS" sz="2400" dirty="0" smtClean="0"/>
          </a:p>
          <a:p>
            <a:pPr>
              <a:lnSpc>
                <a:spcPct val="90000"/>
              </a:lnSpc>
            </a:pPr>
            <a:r>
              <a:rPr lang="en" altLang="sr-Latn-RS" sz="2400" dirty="0" smtClean="0"/>
              <a:t>It has mutated, rearranged Ig genes</a:t>
            </a:r>
          </a:p>
          <a:p>
            <a:pPr>
              <a:lnSpc>
                <a:spcPct val="90000"/>
              </a:lnSpc>
            </a:pPr>
            <a:r>
              <a:rPr lang="en" altLang="sr-Latn-RS" sz="2400" dirty="0" smtClean="0"/>
              <a:t>It expresses new genes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p:txBody>
          <a:bodyPr/>
          <a:lstStyle/>
          <a:p>
            <a:r>
              <a:rPr lang="en" altLang="sr-Latn-RS" sz="3200" smtClean="0">
                <a:solidFill>
                  <a:srgbClr val="FF0000"/>
                </a:solidFill>
              </a:rPr>
              <a:t>Variants of Reed-Sternberg cells</a:t>
            </a:r>
          </a:p>
        </p:txBody>
      </p:sp>
      <p:sp>
        <p:nvSpPr>
          <p:cNvPr id="41987" name="Rectangle 3"/>
          <p:cNvSpPr>
            <a:spLocks noGrp="1" noChangeArrowheads="1"/>
          </p:cNvSpPr>
          <p:nvPr>
            <p:ph type="body" idx="4294967295"/>
          </p:nvPr>
        </p:nvSpPr>
        <p:spPr/>
        <p:txBody>
          <a:bodyPr/>
          <a:lstStyle/>
          <a:p>
            <a:r>
              <a:rPr lang="en" altLang="sr-Latn-RS" smtClean="0"/>
              <a:t>Reed-Sternberg cell</a:t>
            </a:r>
          </a:p>
          <a:p>
            <a:r>
              <a:rPr lang="en" altLang="sr-Latn-RS" smtClean="0"/>
              <a:t>mononuclear (Hodgkin's) cell</a:t>
            </a:r>
          </a:p>
          <a:p>
            <a:r>
              <a:rPr lang="en" altLang="sr-Latn-RS" smtClean="0"/>
              <a:t>lacunar cell</a:t>
            </a:r>
          </a:p>
          <a:p>
            <a:r>
              <a:rPr lang="en" altLang="sr-Latn-RS" smtClean="0"/>
              <a:t>mummified cell</a:t>
            </a:r>
          </a:p>
          <a:p>
            <a:r>
              <a:rPr lang="en" altLang="sr-Latn-RS" smtClean="0"/>
              <a:t>L&amp;H (lymphocytic and histiocytic), popcorn cell</a:t>
            </a:r>
            <a:endParaRPr lang="en-US" altLang="sr-Latn-R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p:txBody>
          <a:bodyPr/>
          <a:lstStyle/>
          <a:p>
            <a:r>
              <a:rPr lang="en" altLang="sr-Latn-RS" dirty="0" smtClean="0"/>
              <a:t>R</a:t>
            </a:r>
            <a:r>
              <a:rPr lang="sr-Latn-RS" altLang="sr-Latn-RS" dirty="0" err="1" smtClean="0"/>
              <a:t>ee</a:t>
            </a:r>
            <a:r>
              <a:rPr lang="en" altLang="sr-Latn-RS" dirty="0" smtClean="0"/>
              <a:t>d- </a:t>
            </a:r>
            <a:r>
              <a:rPr lang="sr-Latn-RS" altLang="sr-Latn-RS" dirty="0" smtClean="0"/>
              <a:t>S</a:t>
            </a:r>
            <a:r>
              <a:rPr lang="en" altLang="sr-Latn-RS" dirty="0" smtClean="0"/>
              <a:t>ternberg </a:t>
            </a:r>
            <a:r>
              <a:rPr lang="en" altLang="sr-Latn-RS" dirty="0" smtClean="0"/>
              <a:t>cell</a:t>
            </a:r>
          </a:p>
        </p:txBody>
      </p:sp>
      <p:sp>
        <p:nvSpPr>
          <p:cNvPr id="43011" name="Rectangle 3"/>
          <p:cNvSpPr>
            <a:spLocks noGrp="1" noChangeArrowheads="1"/>
          </p:cNvSpPr>
          <p:nvPr>
            <p:ph type="body" idx="4294967295"/>
          </p:nvPr>
        </p:nvSpPr>
        <p:spPr/>
        <p:txBody>
          <a:bodyPr/>
          <a:lstStyle/>
          <a:p>
            <a:r>
              <a:rPr lang="en" altLang="sr-Latn-RS" sz="2800" smtClean="0"/>
              <a:t>Immunophenotypically, it shows a spectrum of markers that cannot be found on any cell</a:t>
            </a:r>
          </a:p>
          <a:p>
            <a:r>
              <a:rPr lang="en" altLang="sr-Latn-RS" sz="2800" smtClean="0"/>
              <a:t>Those are:</a:t>
            </a:r>
          </a:p>
          <a:p>
            <a:pPr>
              <a:buFontTx/>
              <a:buNone/>
            </a:pPr>
            <a:r>
              <a:rPr lang="en" altLang="sr-Latn-RS" smtClean="0"/>
              <a:t>- </a:t>
            </a:r>
            <a:r>
              <a:rPr lang="en" altLang="sr-Latn-RS" sz="2800" smtClean="0"/>
              <a:t>CD25 and </a:t>
            </a:r>
            <a:r>
              <a:rPr lang="en" altLang="sr-Latn-RS" sz="2800" smtClean="0">
                <a:solidFill>
                  <a:schemeClr val="accent2"/>
                </a:solidFill>
              </a:rPr>
              <a:t>CD30 </a:t>
            </a:r>
            <a:r>
              <a:rPr lang="en" altLang="sr-Latn-RS" sz="2800" smtClean="0"/>
              <a:t>– B and T lymphocytes</a:t>
            </a:r>
          </a:p>
          <a:p>
            <a:pPr>
              <a:buFontTx/>
              <a:buNone/>
            </a:pPr>
            <a:r>
              <a:rPr lang="en" altLang="sr-Latn-RS" sz="2800" smtClean="0"/>
              <a:t>- CD13, </a:t>
            </a:r>
            <a:r>
              <a:rPr lang="en" altLang="sr-Latn-RS" sz="2800" smtClean="0">
                <a:solidFill>
                  <a:schemeClr val="accent2"/>
                </a:solidFill>
              </a:rPr>
              <a:t>CD15 </a:t>
            </a:r>
            <a:r>
              <a:rPr lang="en" altLang="sr-Latn-RS" sz="2800" smtClean="0"/>
              <a:t>, CD74 – granulocytic</a:t>
            </a:r>
          </a:p>
          <a:p>
            <a:pPr>
              <a:buFontTx/>
              <a:buNone/>
            </a:pPr>
            <a:r>
              <a:rPr lang="en" altLang="sr-Latn-RS" sz="2800" smtClean="0"/>
              <a:t>- CD2, CD3, CD4 or CD6, CD5 – T lymphocytes</a:t>
            </a:r>
            <a:endParaRPr lang="sr-Latn-CS" altLang="sr-Latn-RS" sz="2800" smtClean="0"/>
          </a:p>
          <a:p>
            <a:pPr>
              <a:buFontTx/>
              <a:buNone/>
            </a:pPr>
            <a:r>
              <a:rPr lang="en" altLang="sr-Latn-RS" sz="2800" smtClean="0"/>
              <a:t>- CD45 – dendritic</a:t>
            </a:r>
          </a:p>
          <a:p>
            <a:pPr>
              <a:buFontTx/>
              <a:buNone/>
            </a:pPr>
            <a:r>
              <a:rPr lang="en" altLang="sr-Latn-RS" sz="2800" smtClean="0"/>
              <a:t>- </a:t>
            </a:r>
            <a:r>
              <a:rPr lang="en" altLang="sr-Latn-RS" sz="2800" smtClean="0">
                <a:solidFill>
                  <a:schemeClr val="accent2"/>
                </a:solidFill>
              </a:rPr>
              <a:t>CD40</a:t>
            </a:r>
            <a:endParaRPr lang="en-US" altLang="sr-Latn-RS" sz="2800" smtClean="0">
              <a:solidFill>
                <a:schemeClr val="accent2"/>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p:txBody>
          <a:bodyPr/>
          <a:lstStyle/>
          <a:p>
            <a:r>
              <a:rPr lang="en" altLang="sr-Latn-RS" smtClean="0">
                <a:solidFill>
                  <a:srgbClr val="FF0000"/>
                </a:solidFill>
              </a:rPr>
              <a:t>Rye classification HL (1966)</a:t>
            </a:r>
            <a:endParaRPr lang="en-US" altLang="sr-Latn-RS" smtClean="0">
              <a:solidFill>
                <a:srgbClr val="FF0000"/>
              </a:solidFill>
            </a:endParaRPr>
          </a:p>
        </p:txBody>
      </p:sp>
      <p:sp>
        <p:nvSpPr>
          <p:cNvPr id="44035" name="Rectangle 3"/>
          <p:cNvSpPr>
            <a:spLocks noGrp="1" noChangeArrowheads="1"/>
          </p:cNvSpPr>
          <p:nvPr>
            <p:ph type="body" idx="4294967295"/>
          </p:nvPr>
        </p:nvSpPr>
        <p:spPr>
          <a:xfrm>
            <a:off x="539552" y="2179385"/>
            <a:ext cx="8382000" cy="4530725"/>
          </a:xfrm>
        </p:spPr>
        <p:txBody>
          <a:bodyPr/>
          <a:lstStyle/>
          <a:p>
            <a:pPr>
              <a:lnSpc>
                <a:spcPct val="90000"/>
              </a:lnSpc>
            </a:pPr>
            <a:r>
              <a:rPr lang="en" altLang="sr-Latn-RS" sz="2800" dirty="0" smtClean="0"/>
              <a:t>4 histological types:</a:t>
            </a:r>
          </a:p>
          <a:p>
            <a:pPr>
              <a:lnSpc>
                <a:spcPct val="90000"/>
              </a:lnSpc>
              <a:buFontTx/>
              <a:buNone/>
            </a:pPr>
            <a:r>
              <a:rPr lang="en" altLang="sr-Latn-RS" sz="2800" dirty="0" smtClean="0"/>
              <a:t>- lymphocyte predominance (LP ) </a:t>
            </a:r>
          </a:p>
          <a:p>
            <a:pPr>
              <a:lnSpc>
                <a:spcPct val="90000"/>
              </a:lnSpc>
              <a:buFontTx/>
              <a:buNone/>
            </a:pPr>
            <a:r>
              <a:rPr lang="en" altLang="sr-Latn-RS" sz="2800" dirty="0" smtClean="0"/>
              <a:t>- nodular sclerosis (NS)</a:t>
            </a:r>
          </a:p>
          <a:p>
            <a:pPr>
              <a:lnSpc>
                <a:spcPct val="90000"/>
              </a:lnSpc>
              <a:buFontTx/>
              <a:buNone/>
            </a:pPr>
            <a:r>
              <a:rPr lang="en" altLang="sr-Latn-RS" sz="2800" dirty="0" smtClean="0"/>
              <a:t>- mixed cellularity (MC </a:t>
            </a:r>
            <a:endParaRPr lang="sr-Cyrl-CS" altLang="sr-Latn-RS" sz="2800" dirty="0" smtClean="0"/>
          </a:p>
          <a:p>
            <a:pPr>
              <a:lnSpc>
                <a:spcPct val="90000"/>
              </a:lnSpc>
              <a:buFontTx/>
              <a:buChar char="-"/>
            </a:pPr>
            <a:r>
              <a:rPr lang="en" altLang="sr-Latn-RS" sz="2800" dirty="0" smtClean="0"/>
              <a:t>lymphocyte </a:t>
            </a:r>
            <a:r>
              <a:rPr lang="en" altLang="sr-Latn-RS" sz="2800" dirty="0" smtClean="0"/>
              <a:t>depletion ( LD</a:t>
            </a:r>
            <a:r>
              <a:rPr lang="en" altLang="sr-Latn-RS" sz="2800" dirty="0" smtClean="0"/>
              <a:t>)</a:t>
            </a:r>
            <a:endParaRPr lang="sr-Latn-RS" altLang="sr-Latn-RS" sz="2800" dirty="0" smtClean="0"/>
          </a:p>
          <a:p>
            <a:pPr>
              <a:lnSpc>
                <a:spcPct val="90000"/>
              </a:lnSpc>
              <a:buFontTx/>
              <a:buChar char="-"/>
            </a:pPr>
            <a:endParaRPr lang="en" altLang="sr-Latn-RS" sz="2800" dirty="0" smtClean="0"/>
          </a:p>
          <a:p>
            <a:pPr>
              <a:lnSpc>
                <a:spcPct val="90000"/>
              </a:lnSpc>
            </a:pPr>
            <a:r>
              <a:rPr lang="en" altLang="sr-Latn-RS" sz="2800" dirty="0" smtClean="0">
                <a:solidFill>
                  <a:schemeClr val="accent1">
                    <a:lumMod val="75000"/>
                  </a:schemeClr>
                </a:solidFill>
              </a:rPr>
              <a:t>The </a:t>
            </a:r>
            <a:r>
              <a:rPr lang="en" altLang="sr-Latn-RS" sz="2800" dirty="0" smtClean="0">
                <a:solidFill>
                  <a:schemeClr val="accent1">
                    <a:lumMod val="75000"/>
                  </a:schemeClr>
                </a:solidFill>
              </a:rPr>
              <a:t>latest lymphoma classification </a:t>
            </a:r>
            <a:r>
              <a:rPr lang="en" altLang="sr-Latn-RS" sz="2800" dirty="0" smtClean="0">
                <a:solidFill>
                  <a:schemeClr val="accent1">
                    <a:lumMod val="75000"/>
                  </a:schemeClr>
                </a:solidFill>
              </a:rPr>
              <a:t>(</a:t>
            </a:r>
            <a:r>
              <a:rPr lang="sr-Latn-RS" altLang="sr-Latn-RS" sz="2800" dirty="0" smtClean="0">
                <a:solidFill>
                  <a:schemeClr val="accent1">
                    <a:lumMod val="75000"/>
                  </a:schemeClr>
                </a:solidFill>
              </a:rPr>
              <a:t>WHO 2022</a:t>
            </a:r>
            <a:r>
              <a:rPr lang="en" altLang="sr-Latn-RS" sz="2800" dirty="0" smtClean="0">
                <a:solidFill>
                  <a:schemeClr val="accent1">
                    <a:lumMod val="75000"/>
                  </a:schemeClr>
                </a:solidFill>
              </a:rPr>
              <a:t>) </a:t>
            </a:r>
            <a:endParaRPr lang="sr-Latn-RS" altLang="sr-Latn-RS" sz="2800" dirty="0" smtClean="0">
              <a:solidFill>
                <a:schemeClr val="accent1">
                  <a:lumMod val="75000"/>
                </a:schemeClr>
              </a:solidFill>
            </a:endParaRPr>
          </a:p>
          <a:p>
            <a:pPr>
              <a:lnSpc>
                <a:spcPct val="90000"/>
              </a:lnSpc>
            </a:pPr>
            <a:endParaRPr lang="en" altLang="sr-Latn-RS" sz="2800" dirty="0" smtClean="0">
              <a:solidFill>
                <a:schemeClr val="accent2"/>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1017883430"/>
              </p:ext>
            </p:extLst>
          </p:nvPr>
        </p:nvGraphicFramePr>
        <p:xfrm>
          <a:off x="683568" y="5589240"/>
          <a:ext cx="7560840" cy="960370"/>
        </p:xfrm>
        <a:graphic>
          <a:graphicData uri="http://schemas.openxmlformats.org/drawingml/2006/table">
            <a:tbl>
              <a:tblPr firstRow="1" firstCol="1" bandRow="1">
                <a:tableStyleId>{69CF1AB2-1976-4502-BF36-3FF5EA218861}</a:tableStyleId>
              </a:tblPr>
              <a:tblGrid>
                <a:gridCol w="7560840"/>
              </a:tblGrid>
              <a:tr h="480185">
                <a:tc>
                  <a:txBody>
                    <a:bodyPr/>
                    <a:lstStyle/>
                    <a:p>
                      <a:pPr>
                        <a:lnSpc>
                          <a:spcPct val="107000"/>
                        </a:lnSpc>
                        <a:spcAft>
                          <a:spcPts val="800"/>
                        </a:spcAft>
                      </a:pPr>
                      <a:r>
                        <a:rPr lang="sr-Latn-RS" sz="1800" dirty="0" err="1">
                          <a:effectLst/>
                        </a:rPr>
                        <a:t>Classic</a:t>
                      </a:r>
                      <a:r>
                        <a:rPr lang="sr-Latn-RS" sz="1800" dirty="0">
                          <a:effectLst/>
                        </a:rPr>
                        <a:t> </a:t>
                      </a:r>
                      <a:r>
                        <a:rPr lang="sr-Latn-RS" sz="1800" dirty="0" err="1">
                          <a:effectLst/>
                        </a:rPr>
                        <a:t>Hodgkin</a:t>
                      </a:r>
                      <a:r>
                        <a:rPr lang="sr-Latn-RS" sz="1800" dirty="0">
                          <a:effectLst/>
                        </a:rPr>
                        <a:t> </a:t>
                      </a:r>
                      <a:r>
                        <a:rPr lang="sr-Latn-RS" sz="1800" dirty="0" err="1" smtClean="0">
                          <a:effectLst/>
                        </a:rPr>
                        <a:t>lymphoma</a:t>
                      </a:r>
                      <a:r>
                        <a:rPr lang="sr-Latn-RS" sz="1800" dirty="0" smtClean="0">
                          <a:effectLst/>
                        </a:rPr>
                        <a:t> (</a:t>
                      </a:r>
                      <a:r>
                        <a:rPr lang="sr-Latn-RS" sz="1800" dirty="0" err="1" smtClean="0">
                          <a:effectLst/>
                        </a:rPr>
                        <a:t>those</a:t>
                      </a:r>
                      <a:r>
                        <a:rPr lang="sr-Latn-RS" sz="1800" dirty="0" smtClean="0">
                          <a:effectLst/>
                        </a:rPr>
                        <a:t> 4 </a:t>
                      </a:r>
                      <a:r>
                        <a:rPr lang="sr-Latn-RS" sz="1800" dirty="0" err="1" smtClean="0">
                          <a:effectLst/>
                        </a:rPr>
                        <a:t>histological</a:t>
                      </a:r>
                      <a:r>
                        <a:rPr lang="sr-Latn-RS" sz="1800" baseline="0" dirty="0" smtClean="0">
                          <a:effectLst/>
                        </a:rPr>
                        <a:t> </a:t>
                      </a:r>
                      <a:r>
                        <a:rPr lang="sr-Latn-RS" sz="1800" baseline="0" dirty="0" err="1" smtClean="0">
                          <a:effectLst/>
                        </a:rPr>
                        <a:t>types</a:t>
                      </a:r>
                      <a:r>
                        <a:rPr lang="sr-Latn-RS" sz="1800" baseline="0" dirty="0" smtClean="0">
                          <a:effectLst/>
                        </a:rPr>
                        <a:t>)</a:t>
                      </a:r>
                      <a:endParaRPr lang="sr-Latn-R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150" marR="57150" marT="57150" marB="57150" anchor="ctr"/>
                </a:tc>
              </a:tr>
              <a:tr h="480185">
                <a:tc>
                  <a:txBody>
                    <a:bodyPr/>
                    <a:lstStyle/>
                    <a:p>
                      <a:pPr>
                        <a:lnSpc>
                          <a:spcPct val="107000"/>
                        </a:lnSpc>
                        <a:spcAft>
                          <a:spcPts val="800"/>
                        </a:spcAft>
                      </a:pPr>
                      <a:r>
                        <a:rPr lang="sr-Latn-RS" sz="1800" dirty="0" err="1">
                          <a:effectLst/>
                        </a:rPr>
                        <a:t>Nodular</a:t>
                      </a:r>
                      <a:r>
                        <a:rPr lang="sr-Latn-RS" sz="1800" dirty="0">
                          <a:effectLst/>
                        </a:rPr>
                        <a:t> </a:t>
                      </a:r>
                      <a:r>
                        <a:rPr lang="sr-Latn-RS" sz="1800" dirty="0" err="1">
                          <a:effectLst/>
                        </a:rPr>
                        <a:t>lymphocyte</a:t>
                      </a:r>
                      <a:r>
                        <a:rPr lang="sr-Latn-RS" sz="1800" dirty="0">
                          <a:effectLst/>
                        </a:rPr>
                        <a:t> </a:t>
                      </a:r>
                      <a:r>
                        <a:rPr lang="sr-Latn-RS" sz="1800" dirty="0" err="1">
                          <a:effectLst/>
                        </a:rPr>
                        <a:t>predominant</a:t>
                      </a:r>
                      <a:r>
                        <a:rPr lang="sr-Latn-RS" sz="1800" dirty="0">
                          <a:effectLst/>
                        </a:rPr>
                        <a:t> </a:t>
                      </a:r>
                      <a:r>
                        <a:rPr lang="sr-Latn-RS" sz="1800" dirty="0" err="1">
                          <a:effectLst/>
                        </a:rPr>
                        <a:t>Hodgkin</a:t>
                      </a:r>
                      <a:r>
                        <a:rPr lang="sr-Latn-RS" sz="1800" dirty="0">
                          <a:effectLst/>
                        </a:rPr>
                        <a:t> </a:t>
                      </a:r>
                      <a:r>
                        <a:rPr lang="sr-Latn-RS" sz="1800" dirty="0" err="1">
                          <a:effectLst/>
                        </a:rPr>
                        <a:t>lymphoma</a:t>
                      </a:r>
                      <a:endParaRPr lang="sr-Latn-R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150" marR="57150" marT="57150" marB="57150" anchor="ct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762000" y="2514600"/>
            <a:ext cx="80772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Tx/>
              <a:buChar char="•"/>
            </a:pPr>
            <a:r>
              <a:rPr lang="en" altLang="en-US" sz="2400" b="1"/>
              <a:t>Dissemination of the disease - determines therapy and prognosis</a:t>
            </a:r>
          </a:p>
          <a:p>
            <a:pPr>
              <a:spcBef>
                <a:spcPct val="20000"/>
              </a:spcBef>
              <a:buFontTx/>
              <a:buChar char="•"/>
            </a:pPr>
            <a:r>
              <a:rPr lang="en" altLang="en-US" sz="2400" b="1"/>
              <a:t>Physical and radiological examination.</a:t>
            </a:r>
            <a:endParaRPr lang="sr-Cyrl-CS" altLang="en-US" sz="2400" b="1"/>
          </a:p>
          <a:p>
            <a:pPr>
              <a:spcBef>
                <a:spcPct val="20000"/>
              </a:spcBef>
              <a:buFontTx/>
              <a:buChar char="•"/>
            </a:pPr>
            <a:r>
              <a:rPr lang="en" altLang="en-US" sz="2400" b="1"/>
              <a:t>Bone marrow biopsy .</a:t>
            </a:r>
          </a:p>
          <a:p>
            <a:pPr>
              <a:spcBef>
                <a:spcPct val="20000"/>
              </a:spcBef>
              <a:buFontTx/>
              <a:buChar char="•"/>
            </a:pPr>
            <a:r>
              <a:rPr lang="en" altLang="en-US" sz="2400" b="1"/>
              <a:t>B symptoms: fever, weight loss of more than 10%, night sweats, itching</a:t>
            </a:r>
          </a:p>
          <a:p>
            <a:pPr>
              <a:spcBef>
                <a:spcPct val="20000"/>
              </a:spcBef>
              <a:buFontTx/>
              <a:buChar char="•"/>
            </a:pPr>
            <a:endParaRPr lang="en-US" altLang="en-US" sz="2400" b="1"/>
          </a:p>
        </p:txBody>
      </p:sp>
      <p:sp>
        <p:nvSpPr>
          <p:cNvPr id="50179" name="Rectangle 3"/>
          <p:cNvSpPr>
            <a:spLocks noChangeArrowheads="1"/>
          </p:cNvSpPr>
          <p:nvPr/>
        </p:nvSpPr>
        <p:spPr bwMode="auto">
          <a:xfrm>
            <a:off x="684213" y="1196975"/>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 altLang="en-US" sz="3600">
                <a:solidFill>
                  <a:srgbClr val="FF0000"/>
                </a:solidFill>
              </a:rPr>
              <a:t>Determination of stage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p:txBody>
          <a:bodyPr/>
          <a:lstStyle/>
          <a:p>
            <a:r>
              <a:rPr lang="en" altLang="sr-Latn-RS" dirty="0" smtClean="0">
                <a:solidFill>
                  <a:srgbClr val="FF0000"/>
                </a:solidFill>
              </a:rPr>
              <a:t>Cotsworlds staging system</a:t>
            </a:r>
          </a:p>
        </p:txBody>
      </p:sp>
      <p:sp>
        <p:nvSpPr>
          <p:cNvPr id="51203" name="Rectangle 3"/>
          <p:cNvSpPr>
            <a:spLocks noGrp="1" noChangeArrowheads="1"/>
          </p:cNvSpPr>
          <p:nvPr>
            <p:ph type="body" idx="4294967295"/>
          </p:nvPr>
        </p:nvSpPr>
        <p:spPr>
          <a:xfrm>
            <a:off x="457200" y="1988840"/>
            <a:ext cx="8229600" cy="4525962"/>
          </a:xfrm>
        </p:spPr>
        <p:txBody>
          <a:bodyPr/>
          <a:lstStyle/>
          <a:p>
            <a:pPr>
              <a:lnSpc>
                <a:spcPct val="90000"/>
              </a:lnSpc>
            </a:pPr>
            <a:r>
              <a:rPr lang="sr-Latn-RS" altLang="sr-Latn-RS" sz="2800" dirty="0">
                <a:solidFill>
                  <a:srgbClr val="FF0000"/>
                </a:solidFill>
              </a:rPr>
              <a:t>I</a:t>
            </a:r>
            <a:r>
              <a:rPr lang="en" altLang="sr-Latn-RS" sz="2800" dirty="0" smtClean="0">
                <a:solidFill>
                  <a:schemeClr val="accent2"/>
                </a:solidFill>
              </a:rPr>
              <a:t> </a:t>
            </a:r>
            <a:r>
              <a:rPr lang="en" altLang="sr-Latn-RS" sz="2800" dirty="0" smtClean="0"/>
              <a:t>the involvement of one region of LN il i l info and daily structures</a:t>
            </a:r>
            <a:endParaRPr lang="sr-Latn-CS" altLang="sr-Latn-RS" sz="2800" dirty="0" smtClean="0"/>
          </a:p>
          <a:p>
            <a:pPr>
              <a:lnSpc>
                <a:spcPct val="90000"/>
              </a:lnSpc>
            </a:pPr>
            <a:r>
              <a:rPr lang="en" altLang="sr-Latn-RS" sz="2800" dirty="0" smtClean="0">
                <a:solidFill>
                  <a:srgbClr val="FF0000"/>
                </a:solidFill>
              </a:rPr>
              <a:t>II </a:t>
            </a:r>
            <a:r>
              <a:rPr lang="en" altLang="sr-Latn-RS" sz="2800" dirty="0" smtClean="0"/>
              <a:t>involvement of two or more LN regions from the same side of the diaphragm ( the mediastinum is treated as a separate location , and hilar lymphadenopathy is considered bilaterally)</a:t>
            </a:r>
          </a:p>
          <a:p>
            <a:pPr>
              <a:lnSpc>
                <a:spcPct val="90000"/>
              </a:lnSpc>
            </a:pPr>
            <a:r>
              <a:rPr lang="en" altLang="sr-Latn-RS" sz="2800" dirty="0" smtClean="0">
                <a:solidFill>
                  <a:srgbClr val="FF0000"/>
                </a:solidFill>
              </a:rPr>
              <a:t>III</a:t>
            </a:r>
            <a:r>
              <a:rPr lang="en" altLang="sr-Latn-RS" sz="2800" dirty="0" smtClean="0">
                <a:solidFill>
                  <a:schemeClr val="accent2"/>
                </a:solidFill>
              </a:rPr>
              <a:t> </a:t>
            </a:r>
            <a:r>
              <a:rPr lang="en" altLang="sr-Latn-RS" sz="2800" dirty="0" smtClean="0"/>
              <a:t>involvement of LN and structures on both sides of the diaphragm</a:t>
            </a:r>
          </a:p>
          <a:p>
            <a:pPr>
              <a:lnSpc>
                <a:spcPct val="90000"/>
              </a:lnSpc>
            </a:pPr>
            <a:r>
              <a:rPr lang="en" altLang="sr-Latn-RS" sz="2800" dirty="0" smtClean="0">
                <a:solidFill>
                  <a:srgbClr val="FF0000"/>
                </a:solidFill>
              </a:rPr>
              <a:t>IV</a:t>
            </a:r>
            <a:r>
              <a:rPr lang="en" altLang="sr-Latn-RS" sz="2800" dirty="0" smtClean="0">
                <a:solidFill>
                  <a:schemeClr val="accent2"/>
                </a:solidFill>
              </a:rPr>
              <a:t> </a:t>
            </a:r>
            <a:r>
              <a:rPr lang="en" altLang="sr-Latn-RS" sz="2800" dirty="0" smtClean="0"/>
              <a:t>involvement of one or more EN sites (the site is marked with E)</a:t>
            </a:r>
          </a:p>
          <a:p>
            <a:pPr>
              <a:lnSpc>
                <a:spcPct val="90000"/>
              </a:lnSpc>
              <a:buFontTx/>
              <a:buNone/>
            </a:pPr>
            <a:r>
              <a:rPr lang="en" altLang="sr-Latn-RS" sz="2800" dirty="0" smtClean="0"/>
              <a:t> </a:t>
            </a:r>
          </a:p>
          <a:p>
            <a:pPr>
              <a:lnSpc>
                <a:spcPct val="90000"/>
              </a:lnSpc>
              <a:buFontTx/>
              <a:buNone/>
            </a:pPr>
            <a:r>
              <a:rPr lang="en" altLang="sr-Latn-RS" sz="2800" dirty="0" smtClean="0"/>
              <a:t>  </a:t>
            </a:r>
            <a:endParaRPr lang="en-US" altLang="sr-Latn-RS" sz="28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1187450" y="1052513"/>
            <a:ext cx="8077200" cy="1143000"/>
          </a:xfrm>
        </p:spPr>
        <p:txBody>
          <a:bodyPr/>
          <a:lstStyle/>
          <a:p>
            <a:r>
              <a:rPr lang="en" altLang="sr-Latn-RS" smtClean="0">
                <a:solidFill>
                  <a:srgbClr val="FF0000"/>
                </a:solidFill>
              </a:rPr>
              <a:t>Diagnostic procedures for evaluation and staging - </a:t>
            </a:r>
            <a:r>
              <a:rPr lang="en" altLang="sr-Latn-RS" smtClean="0">
                <a:solidFill>
                  <a:schemeClr val="accent2"/>
                </a:solidFill>
              </a:rPr>
              <a:t>MANDATORY</a:t>
            </a:r>
          </a:p>
        </p:txBody>
      </p:sp>
      <p:sp>
        <p:nvSpPr>
          <p:cNvPr id="52227" name="Rectangle 3"/>
          <p:cNvSpPr>
            <a:spLocks noGrp="1" noChangeArrowheads="1"/>
          </p:cNvSpPr>
          <p:nvPr>
            <p:ph type="body" idx="4294967295"/>
          </p:nvPr>
        </p:nvSpPr>
        <p:spPr>
          <a:xfrm>
            <a:off x="468313" y="2332038"/>
            <a:ext cx="8229600" cy="4525962"/>
          </a:xfrm>
        </p:spPr>
        <p:txBody>
          <a:bodyPr/>
          <a:lstStyle/>
          <a:p>
            <a:r>
              <a:rPr lang="en" altLang="sr-Latn-RS" smtClean="0"/>
              <a:t>Examination of the patient</a:t>
            </a:r>
          </a:p>
          <a:p>
            <a:r>
              <a:rPr lang="en" altLang="sr-Latn-RS" smtClean="0"/>
              <a:t>Evidence B symptomatology</a:t>
            </a:r>
          </a:p>
          <a:p>
            <a:r>
              <a:rPr lang="en" altLang="sr-Latn-RS" smtClean="0"/>
              <a:t>ECHO neck, armpit and groin</a:t>
            </a:r>
            <a:endParaRPr lang="en-US" altLang="sr-Latn-RS" smtClean="0"/>
          </a:p>
          <a:p>
            <a:r>
              <a:rPr lang="en" altLang="sr-Latn-RS" smtClean="0"/>
              <a:t>CT of the thorax, abdomen and pelvis</a:t>
            </a:r>
          </a:p>
          <a:p>
            <a:r>
              <a:rPr lang="en" altLang="sr-Latn-RS" smtClean="0"/>
              <a:t>Bone marrow biopsy</a:t>
            </a:r>
          </a:p>
          <a:p>
            <a:pPr>
              <a:buFontTx/>
              <a:buNone/>
            </a:pPr>
            <a:endParaRPr lang="en-US" altLang="sr-Latn-RS" smtClean="0"/>
          </a:p>
          <a:p>
            <a:endParaRPr lang="en-US" altLang="sr-Latn-RS" smtClean="0"/>
          </a:p>
          <a:p>
            <a:pPr>
              <a:buFontTx/>
              <a:buNone/>
            </a:pPr>
            <a:endParaRPr lang="en-US" altLang="sr-Latn-R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395536" y="764704"/>
            <a:ext cx="8229600" cy="1143000"/>
          </a:xfrm>
        </p:spPr>
        <p:txBody>
          <a:bodyPr/>
          <a:lstStyle/>
          <a:p>
            <a:r>
              <a:rPr lang="en" altLang="sr-Latn-RS" smtClean="0">
                <a:solidFill>
                  <a:srgbClr val="FF0000"/>
                </a:solidFill>
              </a:rPr>
              <a:t>Therapy</a:t>
            </a:r>
          </a:p>
        </p:txBody>
      </p:sp>
      <p:sp>
        <p:nvSpPr>
          <p:cNvPr id="53251" name="Rectangle 3"/>
          <p:cNvSpPr>
            <a:spLocks noGrp="1" noChangeArrowheads="1"/>
          </p:cNvSpPr>
          <p:nvPr>
            <p:ph type="body" idx="4294967295"/>
          </p:nvPr>
        </p:nvSpPr>
        <p:spPr>
          <a:xfrm>
            <a:off x="395536" y="1772816"/>
            <a:ext cx="8229600" cy="4525962"/>
          </a:xfrm>
        </p:spPr>
        <p:txBody>
          <a:bodyPr/>
          <a:lstStyle/>
          <a:p>
            <a:r>
              <a:rPr lang="en" altLang="sr-Latn-RS" dirty="0" smtClean="0">
                <a:solidFill>
                  <a:schemeClr val="accent2"/>
                </a:solidFill>
              </a:rPr>
              <a:t>It depends on the clinical stage !!!!!!!!!!!!!</a:t>
            </a:r>
          </a:p>
          <a:p>
            <a:r>
              <a:rPr lang="en" altLang="sr-Latn-RS" dirty="0" smtClean="0"/>
              <a:t>Radiotherapy </a:t>
            </a:r>
            <a:r>
              <a:rPr lang="sr-Latn-RS" altLang="sr-Latn-RS" dirty="0" smtClean="0"/>
              <a:t> </a:t>
            </a:r>
            <a:r>
              <a:rPr lang="sr-Latn-RS" altLang="sr-Latn-RS" dirty="0" err="1" smtClean="0"/>
              <a:t>stage</a:t>
            </a:r>
            <a:r>
              <a:rPr lang="sr-Latn-RS" altLang="sr-Latn-RS" dirty="0" smtClean="0"/>
              <a:t> I</a:t>
            </a:r>
            <a:endParaRPr lang="sr-Latn-CS" altLang="sr-Latn-RS" dirty="0" smtClean="0"/>
          </a:p>
          <a:p>
            <a:r>
              <a:rPr lang="en" altLang="sr-Latn-RS" dirty="0" smtClean="0"/>
              <a:t>Hemiotherapy</a:t>
            </a:r>
            <a:r>
              <a:rPr lang="sr-Latn-RS" altLang="sr-Latn-RS" dirty="0" smtClean="0"/>
              <a:t> </a:t>
            </a:r>
            <a:r>
              <a:rPr lang="sr-Latn-RS" altLang="sr-Latn-RS" dirty="0" err="1" smtClean="0"/>
              <a:t>stages</a:t>
            </a:r>
            <a:r>
              <a:rPr lang="sr-Latn-RS" altLang="sr-Latn-RS" dirty="0" smtClean="0"/>
              <a:t> II,III </a:t>
            </a:r>
            <a:r>
              <a:rPr lang="sr-Latn-RS" altLang="sr-Latn-RS" dirty="0" err="1" smtClean="0"/>
              <a:t>and</a:t>
            </a:r>
            <a:r>
              <a:rPr lang="sr-Latn-RS" altLang="sr-Latn-RS" dirty="0" smtClean="0"/>
              <a:t> IV</a:t>
            </a:r>
          </a:p>
          <a:p>
            <a:r>
              <a:rPr lang="sl-SI" altLang="sr-Latn-RS" dirty="0" smtClean="0"/>
              <a:t>Biological therapy ( antiCD30 (Brentuximab vedotin), antiPD-1 (nivolumab)...)</a:t>
            </a:r>
            <a:endParaRPr lang="sl-SI" altLang="sr-Latn-RS" dirty="0" smtClean="0"/>
          </a:p>
          <a:p>
            <a:endParaRPr lang="en-US" altLang="sr-Latn-RS" dirty="0" smtClean="0"/>
          </a:p>
          <a:p>
            <a:r>
              <a:rPr lang="en" altLang="sr-Latn-RS" dirty="0" smtClean="0"/>
              <a:t>Hematopoietic stem cell transplantation</a:t>
            </a:r>
            <a:endParaRPr lang="en-US" altLang="sr-Latn-R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2060848"/>
            <a:ext cx="8836025" cy="1470025"/>
          </a:xfrm>
        </p:spPr>
        <p:txBody>
          <a:bodyPr rtlCol="0">
            <a:noAutofit/>
          </a:bodyPr>
          <a:lstStyle/>
          <a:p>
            <a:pPr eaLnBrk="1" fontAlgn="auto" hangingPunct="1">
              <a:spcAft>
                <a:spcPts val="0"/>
              </a:spcAft>
              <a:defRPr/>
            </a:pPr>
            <a:r>
              <a:rPr lang="sr-Latn-RS" sz="4800" b="1" dirty="0" smtClean="0"/>
              <a:t>C</a:t>
            </a:r>
            <a:r>
              <a:rPr lang="en" sz="4800" b="1" dirty="0" smtClean="0"/>
              <a:t>hronic lymphocytic leukemia</a:t>
            </a:r>
            <a:endParaRPr lang="sr-Latn-RS" sz="4800" b="1" dirty="0"/>
          </a:p>
        </p:txBody>
      </p:sp>
      <p:sp>
        <p:nvSpPr>
          <p:cNvPr id="3" name="Subtitle 2"/>
          <p:cNvSpPr>
            <a:spLocks noGrp="1"/>
          </p:cNvSpPr>
          <p:nvPr>
            <p:ph type="subTitle" idx="1"/>
          </p:nvPr>
        </p:nvSpPr>
        <p:spPr>
          <a:xfrm>
            <a:off x="1243829" y="5308408"/>
            <a:ext cx="6400800" cy="838200"/>
          </a:xfrm>
        </p:spPr>
        <p:txBody>
          <a:bodyPr rtlCol="0">
            <a:normAutofit fontScale="77500" lnSpcReduction="20000"/>
          </a:bodyPr>
          <a:lstStyle/>
          <a:p>
            <a:pPr eaLnBrk="1" fontAlgn="auto" hangingPunct="1">
              <a:spcAft>
                <a:spcPts val="0"/>
              </a:spcAft>
              <a:buFont typeface="Arial" panose="020B0604020202020204" pitchFamily="34" charset="0"/>
              <a:buNone/>
              <a:defRPr/>
            </a:pPr>
            <a:endParaRPr lang="sr-Cyrl-RS" dirty="0" smtClean="0">
              <a:solidFill>
                <a:schemeClr val="tx1"/>
              </a:solidFill>
            </a:endParaRPr>
          </a:p>
          <a:p>
            <a:pPr eaLnBrk="1" fontAlgn="auto" hangingPunct="1">
              <a:spcAft>
                <a:spcPts val="0"/>
              </a:spcAft>
              <a:buFont typeface="Arial" panose="020B0604020202020204" pitchFamily="34" charset="0"/>
              <a:buNone/>
              <a:defRPr/>
            </a:pPr>
            <a:r>
              <a:rPr lang="sr-Latn-RS" sz="3800" dirty="0" err="1" smtClean="0">
                <a:solidFill>
                  <a:schemeClr val="tx1"/>
                </a:solidFill>
              </a:rPr>
              <a:t>Ass</a:t>
            </a:r>
            <a:r>
              <a:rPr lang="sr-Latn-RS" sz="3800" dirty="0" smtClean="0">
                <a:solidFill>
                  <a:schemeClr val="tx1"/>
                </a:solidFill>
              </a:rPr>
              <a:t> </a:t>
            </a:r>
            <a:r>
              <a:rPr lang="sr-Latn-RS" sz="3800" dirty="0" err="1" smtClean="0">
                <a:solidFill>
                  <a:schemeClr val="tx1"/>
                </a:solidFill>
              </a:rPr>
              <a:t>Prof</a:t>
            </a:r>
            <a:r>
              <a:rPr lang="sr-Latn-RS" sz="3800" dirty="0" smtClean="0">
                <a:solidFill>
                  <a:schemeClr val="tx1"/>
                </a:solidFill>
              </a:rPr>
              <a:t> </a:t>
            </a:r>
            <a:r>
              <a:rPr lang="en" sz="3800" dirty="0" smtClean="0">
                <a:solidFill>
                  <a:schemeClr val="tx1"/>
                </a:solidFill>
              </a:rPr>
              <a:t>Danijela Jovanović</a:t>
            </a:r>
          </a:p>
          <a:p>
            <a:pPr eaLnBrk="1" fontAlgn="auto" hangingPunct="1">
              <a:spcAft>
                <a:spcPts val="0"/>
              </a:spcAft>
              <a:buFont typeface="Arial" panose="020B0604020202020204" pitchFamily="34" charset="0"/>
              <a:buNone/>
              <a:defRPr/>
            </a:pPr>
            <a:endParaRPr lang="sr-Latn-RS" dirty="0"/>
          </a:p>
        </p:txBody>
      </p:sp>
    </p:spTree>
    <p:extLst>
      <p:ext uri="{BB962C8B-B14F-4D97-AF65-F5344CB8AC3E}">
        <p14:creationId xmlns:p14="http://schemas.microsoft.com/office/powerpoint/2010/main" val="3552215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ncbi.nlm.nih.gov/corecgi/tileshop/tileshop.fcgi?p=PMC3&amp;id=454332&amp;s=167&amp;r=1&amp;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0"/>
            <a:ext cx="6624736" cy="66655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4947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 b="1" dirty="0" smtClean="0"/>
              <a:t>Chronic </a:t>
            </a:r>
            <a:r>
              <a:rPr lang="en" b="1" dirty="0" err="1" smtClean="0"/>
              <a:t>lymphocytic </a:t>
            </a:r>
            <a:r>
              <a:rPr lang="en" b="1" dirty="0" smtClean="0"/>
              <a:t>leukemia</a:t>
            </a:r>
            <a:endParaRPr lang="sr-Latn-RS" dirty="0"/>
          </a:p>
        </p:txBody>
      </p:sp>
      <p:sp>
        <p:nvSpPr>
          <p:cNvPr id="4099" name="Content Placeholder 2"/>
          <p:cNvSpPr>
            <a:spLocks noGrp="1"/>
          </p:cNvSpPr>
          <p:nvPr>
            <p:ph idx="1"/>
          </p:nvPr>
        </p:nvSpPr>
        <p:spPr>
          <a:xfrm>
            <a:off x="435029" y="2205038"/>
            <a:ext cx="8229600" cy="4525962"/>
          </a:xfrm>
        </p:spPr>
        <p:txBody>
          <a:bodyPr/>
          <a:lstStyle/>
          <a:p>
            <a:pPr marL="0" indent="0" eaLnBrk="1" hangingPunct="1">
              <a:buFont typeface="Arial" charset="0"/>
              <a:buNone/>
            </a:pPr>
            <a:r>
              <a:rPr lang="en" altLang="sr-Latn-RS" sz="2800" dirty="0" smtClean="0"/>
              <a:t>Chronic lymphocytic leukemia (CLL) is a progressive malignant disease that results from the proliferation and accumulation of clones of small, mature, immunologically altered , long-lived lymphocytes in the peripheral blood, bone marrow, lymph nodes, spleen and other organs.</a:t>
            </a:r>
          </a:p>
          <a:p>
            <a:pPr marL="0" indent="0" eaLnBrk="1" hangingPunct="1">
              <a:buNone/>
            </a:pPr>
            <a:r>
              <a:rPr lang="sr-Latn-RS" sz="2800" dirty="0" err="1" smtClean="0"/>
              <a:t>Since</a:t>
            </a:r>
            <a:r>
              <a:rPr lang="en" sz="2800" dirty="0" smtClean="0"/>
              <a:t> </a:t>
            </a:r>
            <a:r>
              <a:rPr lang="en" sz="2800" dirty="0"/>
              <a:t>the classification of the World Health Organization from 2008 , CLL is exclusively a disease of B </a:t>
            </a:r>
            <a:r>
              <a:rPr lang="en" sz="2800" dirty="0" smtClean="0"/>
              <a:t>lymphocytes</a:t>
            </a:r>
            <a:r>
              <a:rPr lang="sr-Latn-RS" sz="2800" dirty="0" smtClean="0"/>
              <a:t>.</a:t>
            </a:r>
            <a:endParaRPr lang="sr-Latn-RS" sz="2800" dirty="0"/>
          </a:p>
          <a:p>
            <a:pPr marL="0" indent="0" eaLnBrk="1" hangingPunct="1">
              <a:buFont typeface="Arial" charset="0"/>
              <a:buNone/>
            </a:pPr>
            <a:endParaRPr lang="en-US" altLang="sr-Latn-RS" dirty="0" smtClean="0"/>
          </a:p>
          <a:p>
            <a:pPr marL="0" indent="0" eaLnBrk="1" hangingPunct="1">
              <a:buFont typeface="Arial" charset="0"/>
              <a:buNone/>
            </a:pPr>
            <a:endParaRPr lang="en-US" altLang="sr-Latn-RS" dirty="0" smtClean="0"/>
          </a:p>
        </p:txBody>
      </p:sp>
    </p:spTree>
    <p:extLst>
      <p:ext uri="{BB962C8B-B14F-4D97-AF65-F5344CB8AC3E}">
        <p14:creationId xmlns:p14="http://schemas.microsoft.com/office/powerpoint/2010/main" val="28157239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 b="1" dirty="0" smtClean="0"/>
              <a:t>Chronic lymphocytic leukemia</a:t>
            </a:r>
            <a:endParaRPr lang="sr-Latn-RS" dirty="0"/>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anose="020B0604020202020204" pitchFamily="34" charset="0"/>
              <a:buChar char="•"/>
              <a:defRPr/>
            </a:pPr>
            <a:r>
              <a:rPr lang="en" dirty="0"/>
              <a:t>CLL is the most common form of leukemia in adults in developed countries, accounting for about 24% of all leukemias</a:t>
            </a:r>
            <a:endParaRPr lang="sr-Cyrl-CS" dirty="0" smtClean="0"/>
          </a:p>
          <a:p>
            <a:pPr eaLnBrk="1" fontAlgn="auto" hangingPunct="1">
              <a:spcAft>
                <a:spcPts val="0"/>
              </a:spcAft>
              <a:buFont typeface="Arial" panose="020B0604020202020204" pitchFamily="34" charset="0"/>
              <a:buChar char="•"/>
              <a:defRPr/>
            </a:pPr>
            <a:r>
              <a:rPr lang="en" dirty="0" smtClean="0"/>
              <a:t>Men </a:t>
            </a:r>
            <a:r>
              <a:rPr lang="en" dirty="0"/>
              <a:t>get sick more often than women, in a ratio of </a:t>
            </a:r>
            <a:r>
              <a:rPr lang="en" dirty="0" smtClean="0"/>
              <a:t>2:1</a:t>
            </a:r>
          </a:p>
          <a:p>
            <a:pPr eaLnBrk="1" fontAlgn="auto" hangingPunct="1">
              <a:spcAft>
                <a:spcPts val="0"/>
              </a:spcAft>
              <a:buFont typeface="Arial" panose="020B0604020202020204" pitchFamily="34" charset="0"/>
              <a:buChar char="•"/>
              <a:defRPr/>
            </a:pPr>
            <a:r>
              <a:rPr lang="en" dirty="0" smtClean="0"/>
              <a:t>Higher familial frequency</a:t>
            </a:r>
          </a:p>
          <a:p>
            <a:pPr eaLnBrk="1" fontAlgn="auto" hangingPunct="1">
              <a:spcAft>
                <a:spcPts val="0"/>
              </a:spcAft>
              <a:buFont typeface="Arial" panose="020B0604020202020204" pitchFamily="34" charset="0"/>
              <a:buChar char="•"/>
              <a:defRPr/>
            </a:pPr>
            <a:r>
              <a:rPr lang="en" dirty="0" smtClean="0"/>
              <a:t>It cannot be associated with radiation, carcinogenic substances, viruses</a:t>
            </a:r>
            <a:endParaRPr lang="sr-Latn-RS" dirty="0" smtClean="0"/>
          </a:p>
          <a:p>
            <a:pPr eaLnBrk="1" fontAlgn="auto" hangingPunct="1">
              <a:spcAft>
                <a:spcPts val="0"/>
              </a:spcAft>
              <a:buFont typeface="Arial" panose="020B0604020202020204" pitchFamily="34" charset="0"/>
              <a:buChar char="•"/>
              <a:defRPr/>
            </a:pPr>
            <a:r>
              <a:rPr lang="en" altLang="sr-Latn-RS" dirty="0">
                <a:latin typeface="YU L Swiss" pitchFamily="34" charset="0"/>
              </a:rPr>
              <a:t>median life expectancy : 10 years</a:t>
            </a:r>
            <a:endParaRPr lang="sr-Cyrl-CS" altLang="sr-Latn-RS" dirty="0"/>
          </a:p>
          <a:p>
            <a:pPr eaLnBrk="1" fontAlgn="auto" hangingPunct="1">
              <a:spcAft>
                <a:spcPts val="0"/>
              </a:spcAft>
              <a:buFont typeface="Arial" panose="020B0604020202020204" pitchFamily="34" charset="0"/>
              <a:buChar char="•"/>
              <a:defRPr/>
            </a:pPr>
            <a:endParaRPr lang="sr-Latn-RS" dirty="0"/>
          </a:p>
        </p:txBody>
      </p:sp>
    </p:spTree>
    <p:extLst>
      <p:ext uri="{BB962C8B-B14F-4D97-AF65-F5344CB8AC3E}">
        <p14:creationId xmlns:p14="http://schemas.microsoft.com/office/powerpoint/2010/main" val="3672326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 dirty="0"/>
              <a:t>Characteristics of CLL lymphocytes</a:t>
            </a:r>
            <a:endParaRPr lang="sr-Latn-RS" dirty="0"/>
          </a:p>
        </p:txBody>
      </p:sp>
      <p:sp>
        <p:nvSpPr>
          <p:cNvPr id="3" name="Content Placeholder 2"/>
          <p:cNvSpPr>
            <a:spLocks noGrp="1"/>
          </p:cNvSpPr>
          <p:nvPr>
            <p:ph idx="1"/>
          </p:nvPr>
        </p:nvSpPr>
        <p:spPr/>
        <p:txBody>
          <a:bodyPr rtlCol="0">
            <a:normAutofit fontScale="92500" lnSpcReduction="20000"/>
          </a:bodyPr>
          <a:lstStyle/>
          <a:p>
            <a:pPr marL="0" indent="0" eaLnBrk="1" fontAlgn="auto" hangingPunct="1">
              <a:spcAft>
                <a:spcPts val="0"/>
              </a:spcAft>
              <a:buFont typeface="Arial" panose="020B0604020202020204" pitchFamily="34" charset="0"/>
              <a:buNone/>
              <a:defRPr/>
            </a:pPr>
            <a:r>
              <a:rPr lang="en" dirty="0" smtClean="0"/>
              <a:t>Chronic lymphocytic leukemia lymphocyte</a:t>
            </a:r>
          </a:p>
          <a:p>
            <a:pPr eaLnBrk="1" fontAlgn="auto" hangingPunct="1">
              <a:spcAft>
                <a:spcPts val="0"/>
              </a:spcAft>
              <a:buFont typeface="Arial" panose="020B0604020202020204" pitchFamily="34" charset="0"/>
              <a:buChar char="•"/>
              <a:defRPr/>
            </a:pPr>
            <a:r>
              <a:rPr lang="en" dirty="0" smtClean="0"/>
              <a:t>Not a naive cell</a:t>
            </a:r>
          </a:p>
          <a:p>
            <a:pPr eaLnBrk="1" fontAlgn="auto" hangingPunct="1">
              <a:spcAft>
                <a:spcPts val="0"/>
              </a:spcAft>
              <a:buFont typeface="Arial" panose="020B0604020202020204" pitchFamily="34" charset="0"/>
              <a:buChar char="•"/>
              <a:defRPr/>
            </a:pPr>
            <a:r>
              <a:rPr lang="en" dirty="0" smtClean="0"/>
              <a:t>Conformational changes on the B cell receptor indicate contact with </a:t>
            </a:r>
            <a:r>
              <a:rPr lang="en" dirty="0" err="1" smtClean="0"/>
              <a:t>the antigen </a:t>
            </a:r>
            <a:r>
              <a:rPr lang="en" dirty="0" smtClean="0"/>
              <a:t>. BCR analysis of numerous patients with CLL found the same </a:t>
            </a:r>
            <a:r>
              <a:rPr lang="en" dirty="0" err="1" smtClean="0"/>
              <a:t>conformational </a:t>
            </a:r>
            <a:r>
              <a:rPr lang="en" dirty="0" smtClean="0"/>
              <a:t>changes.</a:t>
            </a:r>
          </a:p>
          <a:p>
            <a:pPr eaLnBrk="1" fontAlgn="auto" hangingPunct="1">
              <a:spcAft>
                <a:spcPts val="0"/>
              </a:spcAft>
              <a:buFont typeface="Arial" panose="020B0604020202020204" pitchFamily="34" charset="0"/>
              <a:buChar char="•"/>
              <a:defRPr/>
            </a:pPr>
            <a:r>
              <a:rPr lang="en" dirty="0" smtClean="0">
                <a:solidFill>
                  <a:srgbClr val="FF0000"/>
                </a:solidFill>
              </a:rPr>
              <a:t>It has a proliferation rate of 0.1-1% clones per day</a:t>
            </a:r>
          </a:p>
          <a:p>
            <a:pPr eaLnBrk="1" fontAlgn="auto" hangingPunct="1">
              <a:spcAft>
                <a:spcPts val="0"/>
              </a:spcAft>
              <a:buFont typeface="Arial" panose="020B0604020202020204" pitchFamily="34" charset="0"/>
              <a:buChar char="•"/>
              <a:defRPr/>
            </a:pPr>
            <a:r>
              <a:rPr lang="en" dirty="0" smtClean="0">
                <a:solidFill>
                  <a:srgbClr val="FF0000"/>
                </a:solidFill>
              </a:rPr>
              <a:t>It has a lower rate of apoptosis than a non-malignant lymphocyte</a:t>
            </a:r>
            <a:endParaRPr lang="sr-Latn-RS" dirty="0">
              <a:solidFill>
                <a:srgbClr val="FF0000"/>
              </a:solidFill>
            </a:endParaRPr>
          </a:p>
        </p:txBody>
      </p:sp>
    </p:spTree>
    <p:extLst>
      <p:ext uri="{BB962C8B-B14F-4D97-AF65-F5344CB8AC3E}">
        <p14:creationId xmlns:p14="http://schemas.microsoft.com/office/powerpoint/2010/main" val="4765138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2763" y="2708275"/>
            <a:ext cx="2087562" cy="792163"/>
          </a:xfrm>
          <a:prstGeom prst="rect">
            <a:avLst/>
          </a:prstGeom>
          <a:solidFill>
            <a:srgbClr val="FFC000"/>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2400" b="1" dirty="0">
                <a:solidFill>
                  <a:schemeClr val="tx1"/>
                </a:solidFill>
              </a:rPr>
              <a:t>Peripheral</a:t>
            </a:r>
            <a:r>
              <a:rPr lang="en" sz="2400" b="1" dirty="0"/>
              <a:t> </a:t>
            </a:r>
            <a:r>
              <a:rPr lang="en" sz="2400" b="1" dirty="0">
                <a:solidFill>
                  <a:schemeClr val="tx1"/>
                </a:solidFill>
              </a:rPr>
              <a:t>blood</a:t>
            </a:r>
            <a:endParaRPr lang="sr-Latn-RS" sz="2400" b="1" dirty="0">
              <a:solidFill>
                <a:schemeClr val="tx1"/>
              </a:solidFill>
            </a:endParaRPr>
          </a:p>
        </p:txBody>
      </p:sp>
      <p:sp>
        <p:nvSpPr>
          <p:cNvPr id="5" name="Oval 4"/>
          <p:cNvSpPr/>
          <p:nvPr/>
        </p:nvSpPr>
        <p:spPr>
          <a:xfrm>
            <a:off x="1270827" y="518319"/>
            <a:ext cx="2590800" cy="115252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sr-Latn-RS" sz="2400" dirty="0" smtClean="0">
                <a:solidFill>
                  <a:schemeClr val="accent1">
                    <a:lumMod val="75000"/>
                  </a:schemeClr>
                </a:solidFill>
              </a:rPr>
              <a:t>Bone </a:t>
            </a:r>
            <a:r>
              <a:rPr lang="sr-Latn-RS" sz="2400" dirty="0" err="1" smtClean="0">
                <a:solidFill>
                  <a:schemeClr val="accent1">
                    <a:lumMod val="75000"/>
                  </a:schemeClr>
                </a:solidFill>
              </a:rPr>
              <a:t>marrow</a:t>
            </a:r>
            <a:endParaRPr lang="sr-Latn-RS" sz="2400" dirty="0">
              <a:solidFill>
                <a:schemeClr val="accent1">
                  <a:lumMod val="75000"/>
                </a:schemeClr>
              </a:solidFill>
            </a:endParaRPr>
          </a:p>
        </p:txBody>
      </p:sp>
      <p:sp>
        <p:nvSpPr>
          <p:cNvPr id="6" name="Oval 5"/>
          <p:cNvSpPr/>
          <p:nvPr/>
        </p:nvSpPr>
        <p:spPr>
          <a:xfrm>
            <a:off x="4787900" y="908050"/>
            <a:ext cx="2447925" cy="129698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en" sz="2400" dirty="0" smtClean="0">
                <a:solidFill>
                  <a:schemeClr val="accent1">
                    <a:lumMod val="75000"/>
                  </a:schemeClr>
                </a:solidFill>
              </a:rPr>
              <a:t>Lymph</a:t>
            </a:r>
            <a:r>
              <a:rPr lang="sr-Latn-RS" sz="2400" dirty="0" err="1" smtClean="0">
                <a:solidFill>
                  <a:schemeClr val="accent1">
                    <a:lumMod val="75000"/>
                  </a:schemeClr>
                </a:solidFill>
              </a:rPr>
              <a:t>oid</a:t>
            </a:r>
            <a:endParaRPr lang="sr-Latn-RS" sz="2400" dirty="0" smtClean="0">
              <a:solidFill>
                <a:schemeClr val="accent1">
                  <a:lumMod val="75000"/>
                </a:schemeClr>
              </a:solidFill>
            </a:endParaRPr>
          </a:p>
          <a:p>
            <a:pPr algn="ctr" fontAlgn="auto">
              <a:spcBef>
                <a:spcPts val="0"/>
              </a:spcBef>
              <a:spcAft>
                <a:spcPts val="0"/>
              </a:spcAft>
              <a:defRPr/>
            </a:pPr>
            <a:r>
              <a:rPr lang="en" sz="2400" dirty="0" smtClean="0">
                <a:solidFill>
                  <a:schemeClr val="accent1">
                    <a:lumMod val="75000"/>
                  </a:schemeClr>
                </a:solidFill>
              </a:rPr>
              <a:t>node</a:t>
            </a:r>
            <a:endParaRPr lang="sr-Latn-RS" sz="2400" dirty="0">
              <a:solidFill>
                <a:schemeClr val="accent1">
                  <a:lumMod val="75000"/>
                </a:schemeClr>
              </a:solidFill>
            </a:endParaRPr>
          </a:p>
        </p:txBody>
      </p:sp>
      <p:sp>
        <p:nvSpPr>
          <p:cNvPr id="7" name="Oval 6"/>
          <p:cNvSpPr/>
          <p:nvPr/>
        </p:nvSpPr>
        <p:spPr>
          <a:xfrm>
            <a:off x="5076825" y="2649538"/>
            <a:ext cx="2303463" cy="1333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2400" dirty="0"/>
              <a:t>Spleen</a:t>
            </a:r>
            <a:endParaRPr lang="sr-Latn-RS" sz="2400" dirty="0"/>
          </a:p>
        </p:txBody>
      </p:sp>
      <p:sp>
        <p:nvSpPr>
          <p:cNvPr id="8" name="Oval 7"/>
          <p:cNvSpPr/>
          <p:nvPr/>
        </p:nvSpPr>
        <p:spPr>
          <a:xfrm>
            <a:off x="4767263" y="4305300"/>
            <a:ext cx="230505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2400" dirty="0"/>
              <a:t>Liver</a:t>
            </a:r>
            <a:endParaRPr lang="sr-Latn-RS" sz="2400" dirty="0"/>
          </a:p>
        </p:txBody>
      </p:sp>
      <p:sp>
        <p:nvSpPr>
          <p:cNvPr id="9" name="Oval 8"/>
          <p:cNvSpPr/>
          <p:nvPr/>
        </p:nvSpPr>
        <p:spPr>
          <a:xfrm>
            <a:off x="1270827" y="4760119"/>
            <a:ext cx="3243263" cy="16811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sz="2400" dirty="0"/>
              <a:t>Others, CNS, lungs, cerebrospinal fluid...</a:t>
            </a:r>
            <a:endParaRPr lang="sr-Latn-RS" sz="2400" dirty="0"/>
          </a:p>
        </p:txBody>
      </p:sp>
      <p:cxnSp>
        <p:nvCxnSpPr>
          <p:cNvPr id="13" name="Straight Arrow Connector 12"/>
          <p:cNvCxnSpPr/>
          <p:nvPr/>
        </p:nvCxnSpPr>
        <p:spPr>
          <a:xfrm flipV="1">
            <a:off x="1555750" y="1700213"/>
            <a:ext cx="639763" cy="9493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1979613" y="1700213"/>
            <a:ext cx="647700" cy="10080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816225" y="1700213"/>
            <a:ext cx="1971675" cy="1008062"/>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4" idx="3"/>
          </p:cNvCxnSpPr>
          <p:nvPr/>
        </p:nvCxnSpPr>
        <p:spPr>
          <a:xfrm flipH="1">
            <a:off x="2600325" y="1916113"/>
            <a:ext cx="2198688" cy="1189037"/>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7" idx="2"/>
          </p:cNvCxnSpPr>
          <p:nvPr/>
        </p:nvCxnSpPr>
        <p:spPr>
          <a:xfrm>
            <a:off x="2816225" y="3316288"/>
            <a:ext cx="2260600"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8" idx="1"/>
          </p:cNvCxnSpPr>
          <p:nvPr/>
        </p:nvCxnSpPr>
        <p:spPr>
          <a:xfrm>
            <a:off x="2555875" y="3500438"/>
            <a:ext cx="2549525" cy="993775"/>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876425" y="3500438"/>
            <a:ext cx="679450" cy="1223962"/>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rot="19893654">
            <a:off x="2574904" y="1816155"/>
            <a:ext cx="1878784" cy="369332"/>
          </a:xfrm>
          <a:prstGeom prst="rect">
            <a:avLst/>
          </a:prstGeom>
          <a:noFill/>
        </p:spPr>
        <p:txBody>
          <a:bodyPr wrap="none" rtlCol="0">
            <a:spAutoFit/>
          </a:bodyPr>
          <a:lstStyle/>
          <a:p>
            <a:r>
              <a:rPr lang="en" dirty="0" smtClean="0"/>
              <a:t>Proliferation</a:t>
            </a:r>
            <a:endParaRPr lang="sr-Latn-RS" dirty="0"/>
          </a:p>
        </p:txBody>
      </p:sp>
      <p:sp>
        <p:nvSpPr>
          <p:cNvPr id="16" name="TextBox 1"/>
          <p:cNvSpPr txBox="1"/>
          <p:nvPr/>
        </p:nvSpPr>
        <p:spPr>
          <a:xfrm rot="19893654">
            <a:off x="535027" y="1755820"/>
            <a:ext cx="1878784" cy="369332"/>
          </a:xfrm>
          <a:prstGeom prst="rect">
            <a:avLst/>
          </a:prstGeom>
          <a:noFill/>
        </p:spPr>
        <p:txBody>
          <a:bodyPr wrap="none" rtlCol="0">
            <a:spAutoFit/>
          </a:bodyPr>
          <a:lstStyle/>
          <a:p>
            <a:r>
              <a:rPr lang="en" dirty="0" smtClean="0"/>
              <a:t>Proliferation</a:t>
            </a:r>
            <a:endParaRPr lang="sr-Latn-RS" dirty="0"/>
          </a:p>
        </p:txBody>
      </p:sp>
    </p:spTree>
    <p:extLst>
      <p:ext uri="{BB962C8B-B14F-4D97-AF65-F5344CB8AC3E}">
        <p14:creationId xmlns:p14="http://schemas.microsoft.com/office/powerpoint/2010/main" val="9357643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par>
                                <p:cTn id="46" presetID="53" presetClass="entr" presetSubtype="16"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23528" y="1124744"/>
            <a:ext cx="8229600" cy="777875"/>
          </a:xfrm>
        </p:spPr>
        <p:txBody>
          <a:bodyPr/>
          <a:lstStyle/>
          <a:p>
            <a:pPr eaLnBrk="1" hangingPunct="1"/>
            <a:r>
              <a:rPr lang="sr-Latn-RS" altLang="sr-Latn-RS" dirty="0"/>
              <a:t>C</a:t>
            </a:r>
            <a:r>
              <a:rPr lang="en" altLang="sr-Latn-RS" dirty="0" smtClean="0"/>
              <a:t>linical </a:t>
            </a:r>
            <a:r>
              <a:rPr lang="sr-Latn-RS" altLang="sr-Latn-RS" dirty="0" err="1" smtClean="0"/>
              <a:t>appearance</a:t>
            </a:r>
            <a:endParaRPr lang="en" altLang="sr-Latn-RS" dirty="0" smtClean="0"/>
          </a:p>
        </p:txBody>
      </p:sp>
      <p:sp>
        <p:nvSpPr>
          <p:cNvPr id="3" name="Content Placeholder 2"/>
          <p:cNvSpPr>
            <a:spLocks noGrp="1"/>
          </p:cNvSpPr>
          <p:nvPr>
            <p:ph idx="1"/>
          </p:nvPr>
        </p:nvSpPr>
        <p:spPr>
          <a:xfrm>
            <a:off x="455936" y="2073275"/>
            <a:ext cx="8229600" cy="4784725"/>
          </a:xfrm>
        </p:spPr>
        <p:txBody>
          <a:bodyPr rtlCol="0">
            <a:normAutofit/>
          </a:bodyPr>
          <a:lstStyle/>
          <a:p>
            <a:pPr eaLnBrk="1" fontAlgn="auto" hangingPunct="1">
              <a:spcAft>
                <a:spcPts val="0"/>
              </a:spcAft>
              <a:buFont typeface="Arial" panose="020B0604020202020204" pitchFamily="34" charset="0"/>
              <a:buChar char="•"/>
              <a:defRPr/>
            </a:pPr>
            <a:r>
              <a:rPr lang="en" sz="2400" dirty="0"/>
              <a:t>The most common symptoms </a:t>
            </a:r>
            <a:r>
              <a:rPr lang="en" sz="2400" dirty="0" smtClean="0"/>
              <a:t>and signs </a:t>
            </a:r>
            <a:r>
              <a:rPr lang="en" sz="2400" dirty="0"/>
              <a:t>accompanying the disease are: weakness, easy fatigue, increased night sweats, elevated temperature in the absence of infection, weight loss, frequent bacterial and viral infections, skin itching, tendency to </a:t>
            </a:r>
            <a:r>
              <a:rPr lang="en" sz="2400" dirty="0" smtClean="0"/>
              <a:t>bleed, symmetrical lymphadenopathy.</a:t>
            </a:r>
          </a:p>
          <a:p>
            <a:pPr eaLnBrk="1" fontAlgn="auto" hangingPunct="1">
              <a:spcAft>
                <a:spcPts val="0"/>
              </a:spcAft>
              <a:buFont typeface="Arial" panose="020B0604020202020204" pitchFamily="34" charset="0"/>
              <a:buChar char="•"/>
              <a:defRPr/>
            </a:pPr>
            <a:endParaRPr lang="sr-Cyrl-CS" sz="2400" dirty="0" smtClean="0"/>
          </a:p>
          <a:p>
            <a:pPr eaLnBrk="1" fontAlgn="auto" hangingPunct="1">
              <a:spcAft>
                <a:spcPts val="0"/>
              </a:spcAft>
              <a:buFont typeface="Arial" panose="020B0604020202020204" pitchFamily="34" charset="0"/>
              <a:buChar char="•"/>
              <a:defRPr/>
            </a:pPr>
            <a:r>
              <a:rPr lang="en" sz="2400" dirty="0"/>
              <a:t>However , in almost 25-30% of all patients, no symptoms of the disease are present at the time of diagnosis</a:t>
            </a:r>
            <a:endParaRPr lang="sr-Latn-RS" sz="2400" dirty="0"/>
          </a:p>
        </p:txBody>
      </p:sp>
    </p:spTree>
    <p:extLst>
      <p:ext uri="{BB962C8B-B14F-4D97-AF65-F5344CB8AC3E}">
        <p14:creationId xmlns:p14="http://schemas.microsoft.com/office/powerpoint/2010/main" val="14095691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95536" y="1052736"/>
            <a:ext cx="8229600" cy="360040"/>
          </a:xfrm>
        </p:spPr>
        <p:txBody>
          <a:bodyPr/>
          <a:lstStyle/>
          <a:p>
            <a:r>
              <a:rPr lang="en" dirty="0" smtClean="0"/>
              <a:t>Diagnostic procedures</a:t>
            </a:r>
            <a:endParaRPr lang="sr-Latn-RS" dirty="0"/>
          </a:p>
        </p:txBody>
      </p:sp>
      <p:sp>
        <p:nvSpPr>
          <p:cNvPr id="3" name="Čuvar mesta za sadržaj 2"/>
          <p:cNvSpPr>
            <a:spLocks noGrp="1"/>
          </p:cNvSpPr>
          <p:nvPr>
            <p:ph sz="half" idx="1"/>
          </p:nvPr>
        </p:nvSpPr>
        <p:spPr>
          <a:xfrm>
            <a:off x="457200" y="1600200"/>
            <a:ext cx="8229600" cy="4525963"/>
          </a:xfrm>
        </p:spPr>
        <p:txBody>
          <a:bodyPr/>
          <a:lstStyle/>
          <a:p>
            <a:r>
              <a:rPr lang="en" sz="2400" dirty="0" smtClean="0"/>
              <a:t>Clinical examination (peripheral </a:t>
            </a:r>
            <a:r>
              <a:rPr lang="en" sz="2400" dirty="0" err="1" smtClean="0"/>
              <a:t>lymphadenopathy </a:t>
            </a:r>
            <a:r>
              <a:rPr lang="en" sz="2400" dirty="0" smtClean="0"/>
              <a:t>, </a:t>
            </a:r>
            <a:r>
              <a:rPr lang="en" sz="2400" dirty="0" err="1" smtClean="0"/>
              <a:t>hepatosplenomegaly </a:t>
            </a:r>
            <a:r>
              <a:rPr lang="en" sz="2400" dirty="0" smtClean="0"/>
              <a:t>)</a:t>
            </a:r>
          </a:p>
          <a:p>
            <a:r>
              <a:rPr lang="en" sz="2400" dirty="0" smtClean="0"/>
              <a:t>Blood count ( lymphocytosis lasting longer than 3 months</a:t>
            </a:r>
            <a:r>
              <a:rPr lang="sr-Latn-RS" sz="2400" dirty="0" smtClean="0"/>
              <a:t>, </a:t>
            </a:r>
            <a:r>
              <a:rPr lang="sr-Latn-RS" sz="2400" dirty="0" err="1" smtClean="0"/>
              <a:t>sometimes</a:t>
            </a:r>
            <a:r>
              <a:rPr lang="sr-Latn-RS" sz="2400" dirty="0" smtClean="0"/>
              <a:t> </a:t>
            </a:r>
            <a:r>
              <a:rPr lang="sr-Latn-RS" sz="2400" dirty="0" err="1" smtClean="0"/>
              <a:t>anemia</a:t>
            </a:r>
            <a:r>
              <a:rPr lang="sr-Latn-RS" sz="2400" dirty="0" smtClean="0"/>
              <a:t> </a:t>
            </a:r>
            <a:r>
              <a:rPr lang="sr-Latn-RS" sz="2400" dirty="0" err="1" smtClean="0"/>
              <a:t>and</a:t>
            </a:r>
            <a:r>
              <a:rPr lang="sr-Latn-RS" sz="2400" dirty="0" smtClean="0"/>
              <a:t>/</a:t>
            </a:r>
            <a:r>
              <a:rPr lang="sr-Latn-RS" sz="2400" dirty="0" err="1" smtClean="0"/>
              <a:t>or</a:t>
            </a:r>
            <a:r>
              <a:rPr lang="sr-Latn-RS" sz="2400" dirty="0" smtClean="0"/>
              <a:t> </a:t>
            </a:r>
            <a:r>
              <a:rPr lang="sr-Latn-RS" sz="2400" dirty="0" err="1" smtClean="0"/>
              <a:t>thrombocytopenia</a:t>
            </a:r>
            <a:r>
              <a:rPr lang="en" sz="2400" dirty="0" smtClean="0"/>
              <a:t>)</a:t>
            </a:r>
          </a:p>
          <a:p>
            <a:r>
              <a:rPr lang="en" sz="2400" dirty="0" smtClean="0"/>
              <a:t>Basic </a:t>
            </a:r>
            <a:r>
              <a:rPr lang="en" sz="2400" dirty="0" err="1" smtClean="0"/>
              <a:t>biochemical </a:t>
            </a:r>
            <a:r>
              <a:rPr lang="en" sz="2400" dirty="0" smtClean="0"/>
              <a:t>analyzes (mostly normal, except in some cases increased LDH values)</a:t>
            </a:r>
          </a:p>
          <a:p>
            <a:r>
              <a:rPr lang="en" sz="2400" dirty="0" smtClean="0"/>
              <a:t>X-ray of the lungs (expanded shadow of the mediastinum</a:t>
            </a:r>
            <a:r>
              <a:rPr lang="sr-Latn-RS" sz="2400" dirty="0" smtClean="0"/>
              <a:t> in </a:t>
            </a:r>
            <a:r>
              <a:rPr lang="sr-Latn-RS" sz="2400" dirty="0" err="1" smtClean="0"/>
              <a:t>case</a:t>
            </a:r>
            <a:r>
              <a:rPr lang="sr-Latn-RS" sz="2400" dirty="0" smtClean="0"/>
              <a:t> </a:t>
            </a:r>
            <a:r>
              <a:rPr lang="sr-Latn-RS" sz="2400" dirty="0" err="1" smtClean="0"/>
              <a:t>of</a:t>
            </a:r>
            <a:r>
              <a:rPr lang="sr-Latn-RS" sz="2400" dirty="0" smtClean="0"/>
              <a:t> </a:t>
            </a:r>
            <a:r>
              <a:rPr lang="sr-Latn-RS" sz="2400" dirty="0" err="1" smtClean="0"/>
              <a:t>lymphadenopathy</a:t>
            </a:r>
            <a:r>
              <a:rPr lang="en" sz="2400" dirty="0" smtClean="0"/>
              <a:t> )</a:t>
            </a:r>
          </a:p>
          <a:p>
            <a:r>
              <a:rPr lang="en" sz="2400" dirty="0" smtClean="0"/>
              <a:t>ECHO of the abdomen</a:t>
            </a:r>
            <a:r>
              <a:rPr lang="en" sz="2400" dirty="0"/>
              <a:t> </a:t>
            </a:r>
            <a:r>
              <a:rPr lang="en" sz="2400" dirty="0" smtClean="0"/>
              <a:t>( hepatomegaly , splenomegaly , enlarged  retroperitoneal </a:t>
            </a:r>
            <a:r>
              <a:rPr lang="sr-Latn-RS" sz="2400" dirty="0" err="1" smtClean="0"/>
              <a:t>ln</a:t>
            </a:r>
            <a:r>
              <a:rPr lang="en" sz="2400" dirty="0" smtClean="0"/>
              <a:t>)</a:t>
            </a:r>
          </a:p>
          <a:p>
            <a:r>
              <a:rPr lang="en" sz="2400" dirty="0" smtClean="0"/>
              <a:t>ECHO neck, axilla and groin</a:t>
            </a:r>
            <a:r>
              <a:rPr lang="sr-Latn-RS" sz="2400" dirty="0" smtClean="0"/>
              <a:t> (</a:t>
            </a:r>
            <a:r>
              <a:rPr lang="sr-Latn-RS" sz="2400" dirty="0" err="1" smtClean="0"/>
              <a:t>lymphadenopathy</a:t>
            </a:r>
            <a:r>
              <a:rPr lang="sr-Latn-RS" sz="2400" dirty="0" smtClean="0"/>
              <a:t>)</a:t>
            </a:r>
            <a:endParaRPr lang="en" sz="2400" dirty="0" smtClean="0"/>
          </a:p>
          <a:p>
            <a:endParaRPr lang="sr-Latn-RS" dirty="0"/>
          </a:p>
        </p:txBody>
      </p:sp>
    </p:spTree>
    <p:extLst>
      <p:ext uri="{BB962C8B-B14F-4D97-AF65-F5344CB8AC3E}">
        <p14:creationId xmlns:p14="http://schemas.microsoft.com/office/powerpoint/2010/main" val="179655922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 altLang="sr-Latn-RS" dirty="0" smtClean="0"/>
              <a:t>Additional diagnostic procedures</a:t>
            </a:r>
            <a:endParaRPr lang="en-US" altLang="sr-Latn-RS" dirty="0" smtClean="0"/>
          </a:p>
        </p:txBody>
      </p:sp>
      <p:pic>
        <p:nvPicPr>
          <p:cNvPr id="17411"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218112" y="2060848"/>
            <a:ext cx="4691062" cy="3103562"/>
          </a:xfrm>
        </p:spPr>
      </p:pic>
      <p:sp>
        <p:nvSpPr>
          <p:cNvPr id="6" name="Content Placeholder 5"/>
          <p:cNvSpPr>
            <a:spLocks noGrp="1"/>
          </p:cNvSpPr>
          <p:nvPr>
            <p:ph sz="half" idx="2"/>
          </p:nvPr>
        </p:nvSpPr>
        <p:spPr>
          <a:xfrm>
            <a:off x="179512" y="1808390"/>
            <a:ext cx="4038600" cy="4525963"/>
          </a:xfrm>
        </p:spPr>
        <p:txBody>
          <a:bodyPr rtlCol="0">
            <a:normAutofit lnSpcReduction="10000"/>
          </a:bodyPr>
          <a:lstStyle/>
          <a:p>
            <a:pPr eaLnBrk="1" fontAlgn="auto" hangingPunct="1">
              <a:spcAft>
                <a:spcPts val="0"/>
              </a:spcAft>
              <a:buFont typeface="Arial" panose="020B0604020202020204" pitchFamily="34" charset="0"/>
              <a:buChar char="•"/>
              <a:defRPr/>
            </a:pPr>
            <a:r>
              <a:rPr lang="en" dirty="0" smtClean="0"/>
              <a:t>Peripheral smear</a:t>
            </a:r>
          </a:p>
          <a:p>
            <a:pPr eaLnBrk="1" fontAlgn="auto" hangingPunct="1">
              <a:spcAft>
                <a:spcPts val="0"/>
              </a:spcAft>
              <a:buFont typeface="Arial" panose="020B0604020202020204" pitchFamily="34" charset="0"/>
              <a:buChar char="•"/>
              <a:defRPr/>
            </a:pPr>
            <a:r>
              <a:rPr lang="en" dirty="0" err="1" smtClean="0"/>
              <a:t>Bone </a:t>
            </a:r>
            <a:r>
              <a:rPr lang="en" dirty="0" smtClean="0"/>
              <a:t>marrow </a:t>
            </a:r>
            <a:r>
              <a:rPr lang="en" dirty="0" err="1" smtClean="0"/>
              <a:t>aspirate </a:t>
            </a:r>
            <a:r>
              <a:rPr lang="en" dirty="0" smtClean="0"/>
              <a:t>/biopsy</a:t>
            </a:r>
          </a:p>
          <a:p>
            <a:pPr eaLnBrk="1" fontAlgn="auto" hangingPunct="1">
              <a:spcAft>
                <a:spcPts val="0"/>
              </a:spcAft>
              <a:buFont typeface="Arial" panose="020B0604020202020204" pitchFamily="34" charset="0"/>
              <a:buChar char="•"/>
              <a:defRPr/>
            </a:pPr>
            <a:r>
              <a:rPr lang="en" dirty="0" err="1" smtClean="0"/>
              <a:t>Conventional</a:t>
            </a:r>
            <a:r>
              <a:rPr lang="en" dirty="0" smtClean="0"/>
              <a:t> </a:t>
            </a:r>
            <a:r>
              <a:rPr lang="en" dirty="0" err="1" smtClean="0"/>
              <a:t>cytogenetics </a:t>
            </a:r>
            <a:r>
              <a:rPr lang="en" dirty="0" smtClean="0"/>
              <a:t>/ FISH</a:t>
            </a:r>
            <a:endParaRPr lang="sr-Cyrl-RS" dirty="0" smtClean="0"/>
          </a:p>
          <a:p>
            <a:pPr eaLnBrk="1" fontAlgn="auto" hangingPunct="1">
              <a:spcAft>
                <a:spcPts val="0"/>
              </a:spcAft>
              <a:buFont typeface="Arial" panose="020B0604020202020204" pitchFamily="34" charset="0"/>
              <a:buChar char="•"/>
              <a:defRPr/>
            </a:pPr>
            <a:r>
              <a:rPr lang="en" dirty="0" smtClean="0"/>
              <a:t>Immunophenotyping of lymphocytes (flow cytometry and/or immunohistochemistry)</a:t>
            </a:r>
            <a:endParaRPr lang="sr-Latn-RS" dirty="0"/>
          </a:p>
        </p:txBody>
      </p:sp>
    </p:spTree>
    <p:extLst>
      <p:ext uri="{BB962C8B-B14F-4D97-AF65-F5344CB8AC3E}">
        <p14:creationId xmlns:p14="http://schemas.microsoft.com/office/powerpoint/2010/main" val="283813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err="1"/>
              <a:t>Immunophenotypic </a:t>
            </a:r>
            <a:r>
              <a:rPr lang="en" dirty="0"/>
              <a:t>characteristics of CLL </a:t>
            </a:r>
            <a:endParaRPr lang="sr-Latn-RS" dirty="0"/>
          </a:p>
        </p:txBody>
      </p:sp>
      <p:sp>
        <p:nvSpPr>
          <p:cNvPr id="3" name="Čuvar mesta za sadržaj 2"/>
          <p:cNvSpPr>
            <a:spLocks noGrp="1"/>
          </p:cNvSpPr>
          <p:nvPr>
            <p:ph idx="1"/>
          </p:nvPr>
        </p:nvSpPr>
        <p:spPr>
          <a:xfrm>
            <a:off x="323528" y="2564904"/>
            <a:ext cx="8229600" cy="4525963"/>
          </a:xfrm>
        </p:spPr>
        <p:txBody>
          <a:bodyPr/>
          <a:lstStyle/>
          <a:p>
            <a:pPr marL="0" indent="0">
              <a:buNone/>
            </a:pPr>
            <a:r>
              <a:rPr lang="sr-Latn-RS" dirty="0" smtClean="0"/>
              <a:t>P</a:t>
            </a:r>
            <a:r>
              <a:rPr lang="en" dirty="0" smtClean="0"/>
              <a:t>anel for the characterization of CLL lymphocytes :</a:t>
            </a:r>
          </a:p>
          <a:p>
            <a:pPr marL="0" indent="0">
              <a:buNone/>
            </a:pPr>
            <a:r>
              <a:rPr lang="en" dirty="0" smtClean="0">
                <a:solidFill>
                  <a:srgbClr val="FF0000"/>
                </a:solidFill>
              </a:rPr>
              <a:t>CD5+, CD19+, </a:t>
            </a:r>
            <a:r>
              <a:rPr lang="en" dirty="0" smtClean="0"/>
              <a:t>CD20 </a:t>
            </a:r>
            <a:r>
              <a:rPr lang="en" baseline="30000" dirty="0" smtClean="0"/>
              <a:t>low </a:t>
            </a:r>
            <a:r>
              <a:rPr lang="en" dirty="0" smtClean="0"/>
              <a:t>+, CD45 </a:t>
            </a:r>
            <a:r>
              <a:rPr lang="en" baseline="30000" dirty="0" smtClean="0"/>
              <a:t>high </a:t>
            </a:r>
            <a:r>
              <a:rPr lang="en" dirty="0" smtClean="0"/>
              <a:t>+, CD22 </a:t>
            </a:r>
            <a:r>
              <a:rPr lang="en" baseline="30000" dirty="0" smtClean="0"/>
              <a:t>low </a:t>
            </a:r>
            <a:r>
              <a:rPr lang="en" dirty="0" smtClean="0"/>
              <a:t>+, CD79b </a:t>
            </a:r>
            <a:r>
              <a:rPr lang="en" baseline="30000" dirty="0" smtClean="0"/>
              <a:t>low </a:t>
            </a:r>
            <a:r>
              <a:rPr lang="en" dirty="0" smtClean="0"/>
              <a:t>+, CD21-, fmc7-, CD3-, CD4-, CD8- CD7-, CD23+, </a:t>
            </a:r>
            <a:r>
              <a:rPr lang="en" dirty="0" err="1" smtClean="0"/>
              <a:t>sIgG </a:t>
            </a:r>
            <a:r>
              <a:rPr lang="en" dirty="0" smtClean="0"/>
              <a:t>, </a:t>
            </a:r>
            <a:r>
              <a:rPr lang="en" dirty="0" err="1" smtClean="0"/>
              <a:t>sIgA </a:t>
            </a:r>
            <a:r>
              <a:rPr lang="en" dirty="0" smtClean="0"/>
              <a:t>, </a:t>
            </a:r>
            <a:r>
              <a:rPr lang="en" dirty="0" err="1" smtClean="0"/>
              <a:t>sIgM </a:t>
            </a:r>
            <a:r>
              <a:rPr lang="en" dirty="0" smtClean="0"/>
              <a:t>, </a:t>
            </a:r>
            <a:r>
              <a:rPr lang="en" dirty="0" err="1" smtClean="0"/>
              <a:t>sIgD </a:t>
            </a:r>
            <a:r>
              <a:rPr lang="en" dirty="0" smtClean="0"/>
              <a:t>, </a:t>
            </a:r>
            <a:r>
              <a:rPr lang="en" dirty="0" err="1" smtClean="0"/>
              <a:t>kappa </a:t>
            </a:r>
            <a:r>
              <a:rPr lang="en" dirty="0" smtClean="0"/>
              <a:t>, lambda</a:t>
            </a:r>
          </a:p>
          <a:p>
            <a:r>
              <a:rPr lang="en" dirty="0" err="1" smtClean="0"/>
              <a:t>Prognostic </a:t>
            </a:r>
            <a:r>
              <a:rPr lang="en" dirty="0" smtClean="0"/>
              <a:t>markers: CD38, CD49d, ZAP-70</a:t>
            </a:r>
            <a:endParaRPr lang="sr-Latn-RS" dirty="0"/>
          </a:p>
        </p:txBody>
      </p:sp>
    </p:spTree>
    <p:extLst>
      <p:ext uri="{BB962C8B-B14F-4D97-AF65-F5344CB8AC3E}">
        <p14:creationId xmlns:p14="http://schemas.microsoft.com/office/powerpoint/2010/main" val="38227164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endParaRPr lang="sr-Latn-CS" altLang="sr-Latn-RS" smtClean="0"/>
          </a:p>
        </p:txBody>
      </p:sp>
      <p:pic>
        <p:nvPicPr>
          <p:cNvPr id="20483"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0"/>
            <a:ext cx="8785225" cy="6843713"/>
          </a:xfrm>
        </p:spPr>
      </p:pic>
    </p:spTree>
    <p:extLst>
      <p:ext uri="{BB962C8B-B14F-4D97-AF65-F5344CB8AC3E}">
        <p14:creationId xmlns:p14="http://schemas.microsoft.com/office/powerpoint/2010/main" val="30740784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561975"/>
          </a:xfrm>
        </p:spPr>
        <p:txBody>
          <a:bodyPr rtlCol="0">
            <a:normAutofit fontScale="90000"/>
          </a:bodyPr>
          <a:lstStyle/>
          <a:p>
            <a:pPr eaLnBrk="1" fontAlgn="auto" hangingPunct="1">
              <a:spcAft>
                <a:spcPts val="0"/>
              </a:spcAft>
              <a:defRPr/>
            </a:pPr>
            <a:r>
              <a:rPr lang="en" dirty="0" smtClean="0"/>
              <a:t>Diagnosis</a:t>
            </a:r>
            <a:endParaRPr lang="sr-Latn-RS" dirty="0"/>
          </a:p>
        </p:txBody>
      </p:sp>
      <p:sp>
        <p:nvSpPr>
          <p:cNvPr id="3" name="Content Placeholder 2"/>
          <p:cNvSpPr>
            <a:spLocks noGrp="1"/>
          </p:cNvSpPr>
          <p:nvPr>
            <p:ph idx="1"/>
          </p:nvPr>
        </p:nvSpPr>
        <p:spPr>
          <a:xfrm>
            <a:off x="539552" y="1628800"/>
            <a:ext cx="8686800" cy="1033709"/>
          </a:xfrm>
        </p:spPr>
        <p:txBody>
          <a:bodyPr rtlCol="0">
            <a:normAutofit/>
          </a:bodyPr>
          <a:lstStyle/>
          <a:p>
            <a:pPr eaLnBrk="1" fontAlgn="auto" hangingPunct="1">
              <a:spcAft>
                <a:spcPts val="0"/>
              </a:spcAft>
              <a:buFont typeface="Arial" panose="020B0604020202020204" pitchFamily="34" charset="0"/>
              <a:buChar char="•"/>
              <a:defRPr/>
            </a:pPr>
            <a:r>
              <a:rPr lang="en" sz="2000" dirty="0"/>
              <a:t>The diagnosis of CLL is made on the basis of physical findings, findings in the bone marrow and peripheral blood, as well as by proving the specific immunophenotype of malignant </a:t>
            </a:r>
            <a:r>
              <a:rPr lang="en" sz="2000" dirty="0" smtClean="0"/>
              <a:t>cells .</a:t>
            </a:r>
          </a:p>
          <a:p>
            <a:pPr eaLnBrk="1" fontAlgn="auto" hangingPunct="1">
              <a:spcAft>
                <a:spcPts val="0"/>
              </a:spcAft>
              <a:buFont typeface="Arial" panose="020B0604020202020204" pitchFamily="34" charset="0"/>
              <a:buChar char="•"/>
              <a:defRPr/>
            </a:pPr>
            <a:endParaRPr lang="sr-Latn-RS" dirty="0"/>
          </a:p>
        </p:txBody>
      </p:sp>
      <p:graphicFrame>
        <p:nvGraphicFramePr>
          <p:cNvPr id="4" name="Table 3"/>
          <p:cNvGraphicFramePr>
            <a:graphicFrameLocks noGrp="1"/>
          </p:cNvGraphicFramePr>
          <p:nvPr>
            <p:extLst/>
          </p:nvPr>
        </p:nvGraphicFramePr>
        <p:xfrm>
          <a:off x="292832" y="2852936"/>
          <a:ext cx="8558336" cy="3902001"/>
        </p:xfrm>
        <a:graphic>
          <a:graphicData uri="http://schemas.openxmlformats.org/drawingml/2006/table">
            <a:tbl>
              <a:tblPr firstRow="1" firstCol="1" bandRow="1">
                <a:tableStyleId>{B301B821-A1FF-4177-AEE7-76D212191A09}</a:tableStyleId>
              </a:tblPr>
              <a:tblGrid>
                <a:gridCol w="4462900"/>
                <a:gridCol w="4095436"/>
              </a:tblGrid>
              <a:tr h="0">
                <a:tc>
                  <a:txBody>
                    <a:bodyPr/>
                    <a:lstStyle/>
                    <a:p>
                      <a:pPr marL="270510" algn="just">
                        <a:lnSpc>
                          <a:spcPct val="150000"/>
                        </a:lnSpc>
                        <a:spcBef>
                          <a:spcPts val="575"/>
                        </a:spcBef>
                        <a:spcAft>
                          <a:spcPts val="0"/>
                        </a:spcAft>
                      </a:pPr>
                      <a:r>
                        <a:rPr lang="en" sz="1800" u="sng" dirty="0">
                          <a:effectLst/>
                        </a:rPr>
                        <a:t>Criteria according to the IWCLL</a:t>
                      </a:r>
                      <a:endParaRPr lang="sr-Latn-RS" sz="1800" dirty="0">
                        <a:effectLst/>
                        <a:latin typeface="Times New Roman"/>
                        <a:ea typeface="Calibri"/>
                      </a:endParaRPr>
                    </a:p>
                  </a:txBody>
                  <a:tcPr marL="68584" marR="68584" marT="0" marB="0"/>
                </a:tc>
                <a:tc>
                  <a:txBody>
                    <a:bodyPr/>
                    <a:lstStyle/>
                    <a:p>
                      <a:pPr marL="270510" algn="just">
                        <a:lnSpc>
                          <a:spcPct val="150000"/>
                        </a:lnSpc>
                        <a:spcBef>
                          <a:spcPts val="575"/>
                        </a:spcBef>
                        <a:spcAft>
                          <a:spcPts val="0"/>
                        </a:spcAft>
                      </a:pPr>
                      <a:r>
                        <a:rPr lang="en" sz="2000" u="sng" dirty="0">
                          <a:effectLst/>
                        </a:rPr>
                        <a:t>Criteria according to NCI</a:t>
                      </a:r>
                      <a:endParaRPr lang="sr-Latn-RS" sz="2000" b="1" dirty="0">
                        <a:effectLst/>
                        <a:latin typeface="Times New Roman"/>
                        <a:ea typeface="Calibri"/>
                      </a:endParaRPr>
                    </a:p>
                  </a:txBody>
                  <a:tcPr marL="68584" marR="68584" marT="0" marB="0"/>
                </a:tc>
              </a:tr>
              <a:tr h="3444801">
                <a:tc>
                  <a:txBody>
                    <a:bodyPr/>
                    <a:lstStyle/>
                    <a:p>
                      <a:pPr marL="342900" lvl="0" indent="-342900" algn="l">
                        <a:lnSpc>
                          <a:spcPct val="150000"/>
                        </a:lnSpc>
                        <a:spcBef>
                          <a:spcPts val="575"/>
                        </a:spcBef>
                        <a:spcAft>
                          <a:spcPts val="0"/>
                        </a:spcAft>
                        <a:buFont typeface="Times New Roman"/>
                        <a:buChar char="•"/>
                        <a:tabLst>
                          <a:tab pos="457200" algn="l"/>
                        </a:tabLst>
                      </a:pPr>
                      <a:r>
                        <a:rPr lang="en" sz="2000" b="0" dirty="0">
                          <a:effectLst/>
                        </a:rPr>
                        <a:t>Absolute lymphocytosis in peripheral blood greater than </a:t>
                      </a:r>
                      <a:r>
                        <a:rPr lang="en" sz="2000" b="0" dirty="0" smtClean="0">
                          <a:effectLst/>
                        </a:rPr>
                        <a:t>5x10 </a:t>
                      </a:r>
                      <a:r>
                        <a:rPr lang="en" sz="2000" b="0" baseline="30000" dirty="0" smtClean="0">
                          <a:effectLst/>
                        </a:rPr>
                        <a:t>9 </a:t>
                      </a:r>
                      <a:r>
                        <a:rPr lang="en" sz="2000" b="0" dirty="0" smtClean="0">
                          <a:effectLst/>
                        </a:rPr>
                        <a:t>/l </a:t>
                      </a:r>
                      <a:r>
                        <a:rPr lang="en" sz="2000" b="0" dirty="0">
                          <a:effectLst/>
                        </a:rPr>
                        <a:t>, which is maintained for more than </a:t>
                      </a:r>
                      <a:r>
                        <a:rPr lang="en" sz="2000" b="0" dirty="0" smtClean="0">
                          <a:effectLst/>
                        </a:rPr>
                        <a:t>3 months</a:t>
                      </a:r>
                      <a:endParaRPr lang="sr-Latn-RS" sz="2000" b="0" dirty="0">
                        <a:effectLst/>
                      </a:endParaRPr>
                    </a:p>
                    <a:p>
                      <a:pPr marL="342900" lvl="0" indent="-342900" algn="l">
                        <a:lnSpc>
                          <a:spcPct val="150000"/>
                        </a:lnSpc>
                        <a:spcBef>
                          <a:spcPts val="575"/>
                        </a:spcBef>
                        <a:spcAft>
                          <a:spcPts val="0"/>
                        </a:spcAft>
                        <a:buFont typeface="Times New Roman"/>
                        <a:buChar char="•"/>
                        <a:tabLst>
                          <a:tab pos="457200" algn="l"/>
                        </a:tabLst>
                      </a:pPr>
                      <a:r>
                        <a:rPr lang="en" sz="2000" b="0" dirty="0" err="1" smtClean="0">
                          <a:effectLst/>
                        </a:rPr>
                        <a:t>Monoclonal</a:t>
                      </a:r>
                      <a:r>
                        <a:rPr lang="en" sz="2000" b="0" dirty="0" smtClean="0">
                          <a:effectLst/>
                        </a:rPr>
                        <a:t> </a:t>
                      </a:r>
                      <a:r>
                        <a:rPr lang="en" sz="2000" b="0" dirty="0">
                          <a:effectLst/>
                        </a:rPr>
                        <a:t>B lymphocytes in peripheral blood </a:t>
                      </a:r>
                      <a:endParaRPr lang="sr-Latn-RS" sz="2000" b="0" dirty="0">
                        <a:effectLst/>
                      </a:endParaRPr>
                    </a:p>
                    <a:p>
                      <a:pPr marL="270510" algn="just">
                        <a:lnSpc>
                          <a:spcPct val="150000"/>
                        </a:lnSpc>
                        <a:spcAft>
                          <a:spcPts val="0"/>
                        </a:spcAft>
                      </a:pPr>
                      <a:r>
                        <a:rPr lang="en" sz="2000" b="0" u="none" strike="noStrike" dirty="0">
                          <a:effectLst/>
                        </a:rPr>
                        <a:t> </a:t>
                      </a:r>
                      <a:endParaRPr lang="sr-Latn-RS" sz="2000" b="0" dirty="0">
                        <a:effectLst/>
                        <a:latin typeface="Times New Roman"/>
                        <a:ea typeface="Calibri"/>
                      </a:endParaRPr>
                    </a:p>
                  </a:txBody>
                  <a:tcPr marL="68584" marR="68584" marT="0" marB="0"/>
                </a:tc>
                <a:tc>
                  <a:txBody>
                    <a:bodyPr/>
                    <a:lstStyle/>
                    <a:p>
                      <a:pPr marL="342900" lvl="0" indent="-342900" algn="just">
                        <a:lnSpc>
                          <a:spcPct val="150000"/>
                        </a:lnSpc>
                        <a:spcBef>
                          <a:spcPts val="575"/>
                        </a:spcBef>
                        <a:spcAft>
                          <a:spcPts val="0"/>
                        </a:spcAft>
                        <a:buFont typeface="Arial" panose="020B0604020202020204" pitchFamily="34" charset="0"/>
                        <a:buChar char="•"/>
                        <a:tabLst>
                          <a:tab pos="457200" algn="l"/>
                        </a:tabLst>
                      </a:pPr>
                      <a:r>
                        <a:rPr lang="en" sz="2000" dirty="0">
                          <a:effectLst/>
                        </a:rPr>
                        <a:t>Absolute lymphocytosis in peripheral blood greater than 5x10 </a:t>
                      </a:r>
                      <a:r>
                        <a:rPr lang="en" sz="2000" baseline="30000" dirty="0">
                          <a:effectLst/>
                        </a:rPr>
                        <a:t>9 </a:t>
                      </a:r>
                      <a:r>
                        <a:rPr lang="en" sz="2000" dirty="0">
                          <a:effectLst/>
                        </a:rPr>
                        <a:t>/l, of which less than 55% are atypical </a:t>
                      </a:r>
                      <a:r>
                        <a:rPr lang="en" sz="2000" dirty="0" err="1" smtClean="0">
                          <a:effectLst/>
                        </a:rPr>
                        <a:t>lymphocytes</a:t>
                      </a:r>
                      <a:endParaRPr lang="sr-Cyrl-CS" sz="2000" dirty="0" smtClean="0">
                        <a:effectLst/>
                      </a:endParaRPr>
                    </a:p>
                    <a:p>
                      <a:pPr marL="342900" lvl="0" indent="-342900" algn="just">
                        <a:lnSpc>
                          <a:spcPct val="150000"/>
                        </a:lnSpc>
                        <a:spcBef>
                          <a:spcPts val="575"/>
                        </a:spcBef>
                        <a:spcAft>
                          <a:spcPts val="0"/>
                        </a:spcAft>
                        <a:buFont typeface="Arial" panose="020B0604020202020204" pitchFamily="34" charset="0"/>
                        <a:buChar char="•"/>
                        <a:tabLst>
                          <a:tab pos="457200" algn="l"/>
                        </a:tabLst>
                      </a:pPr>
                      <a:r>
                        <a:rPr lang="en" sz="2000" dirty="0" err="1" smtClean="0">
                          <a:effectLst/>
                        </a:rPr>
                        <a:t>Monoclonal</a:t>
                      </a:r>
                      <a:r>
                        <a:rPr lang="en" sz="2000" dirty="0" smtClean="0">
                          <a:effectLst/>
                        </a:rPr>
                        <a:t> </a:t>
                      </a:r>
                      <a:r>
                        <a:rPr lang="en" sz="2000" dirty="0">
                          <a:effectLst/>
                        </a:rPr>
                        <a:t>B lymphocytes of a specific immunophenotype </a:t>
                      </a:r>
                      <a:endParaRPr lang="sr-Latn-RS" sz="2000" dirty="0">
                        <a:effectLst/>
                      </a:endParaRPr>
                    </a:p>
                    <a:p>
                      <a:pPr marL="270510" algn="just">
                        <a:lnSpc>
                          <a:spcPct val="150000"/>
                        </a:lnSpc>
                        <a:spcAft>
                          <a:spcPts val="0"/>
                        </a:spcAft>
                      </a:pPr>
                      <a:r>
                        <a:rPr lang="en" sz="2000" u="none" strike="noStrike" dirty="0">
                          <a:effectLst/>
                        </a:rPr>
                        <a:t> </a:t>
                      </a:r>
                      <a:endParaRPr lang="sr-Latn-RS" sz="2000" b="1" dirty="0">
                        <a:effectLst/>
                        <a:latin typeface="Times New Roman"/>
                        <a:ea typeface="Calibri"/>
                      </a:endParaRPr>
                    </a:p>
                  </a:txBody>
                  <a:tcPr marL="68584" marR="68584" marT="0" marB="0"/>
                </a:tc>
              </a:tr>
            </a:tbl>
          </a:graphicData>
        </a:graphic>
      </p:graphicFrame>
    </p:spTree>
    <p:extLst>
      <p:ext uri="{BB962C8B-B14F-4D97-AF65-F5344CB8AC3E}">
        <p14:creationId xmlns:p14="http://schemas.microsoft.com/office/powerpoint/2010/main" val="369840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Epidemiology</a:t>
            </a:r>
            <a:endParaRPr lang="sr-Latn-RS" dirty="0"/>
          </a:p>
        </p:txBody>
      </p:sp>
      <p:sp>
        <p:nvSpPr>
          <p:cNvPr id="3" name="Čuvar mesta za sadržaj 2"/>
          <p:cNvSpPr>
            <a:spLocks noGrp="1"/>
          </p:cNvSpPr>
          <p:nvPr>
            <p:ph idx="1"/>
          </p:nvPr>
        </p:nvSpPr>
        <p:spPr/>
        <p:txBody>
          <a:bodyPr/>
          <a:lstStyle/>
          <a:p>
            <a:r>
              <a:rPr lang="sr-Latn-RS" sz="2400" dirty="0" smtClean="0"/>
              <a:t>NHL is </a:t>
            </a:r>
            <a:r>
              <a:rPr lang="sr-Latn-RS" sz="2400" dirty="0" err="1" smtClean="0"/>
              <a:t>about</a:t>
            </a:r>
            <a:r>
              <a:rPr lang="sr-Latn-RS" sz="2400" dirty="0" smtClean="0"/>
              <a:t> 80% </a:t>
            </a:r>
            <a:r>
              <a:rPr lang="sr-Latn-RS" sz="2400" dirty="0" err="1" smtClean="0"/>
              <a:t>of</a:t>
            </a:r>
            <a:r>
              <a:rPr lang="sr-Latn-RS" sz="2400" dirty="0" smtClean="0"/>
              <a:t> </a:t>
            </a:r>
            <a:r>
              <a:rPr lang="sr-Latn-RS" sz="2400" dirty="0" err="1" smtClean="0"/>
              <a:t>all</a:t>
            </a:r>
            <a:r>
              <a:rPr lang="sr-Latn-RS" sz="2400" dirty="0" smtClean="0"/>
              <a:t> </a:t>
            </a:r>
            <a:r>
              <a:rPr lang="sr-Latn-RS" sz="2400" dirty="0" err="1" smtClean="0"/>
              <a:t>lymphomas</a:t>
            </a:r>
            <a:endParaRPr lang="sr-Latn-RS" sz="2400" dirty="0" smtClean="0"/>
          </a:p>
          <a:p>
            <a:r>
              <a:rPr lang="sr-Latn-RS" sz="2400" dirty="0" err="1" smtClean="0"/>
              <a:t>It</a:t>
            </a:r>
            <a:r>
              <a:rPr lang="sr-Latn-RS" sz="2400" dirty="0" smtClean="0"/>
              <a:t> </a:t>
            </a:r>
            <a:r>
              <a:rPr lang="sr-Latn-RS" sz="2400" dirty="0" err="1" smtClean="0"/>
              <a:t>can</a:t>
            </a:r>
            <a:r>
              <a:rPr lang="sr-Latn-RS" sz="2400" dirty="0" smtClean="0"/>
              <a:t> be </a:t>
            </a:r>
            <a:r>
              <a:rPr lang="sr-Latn-RS" sz="2400" dirty="0" err="1" smtClean="0"/>
              <a:t>of</a:t>
            </a:r>
            <a:r>
              <a:rPr lang="sr-Latn-RS" sz="2400" dirty="0" smtClean="0"/>
              <a:t> </a:t>
            </a:r>
            <a:r>
              <a:rPr lang="sr-Latn-RS" sz="2400" dirty="0" smtClean="0">
                <a:solidFill>
                  <a:schemeClr val="accent1">
                    <a:lumMod val="75000"/>
                  </a:schemeClr>
                </a:solidFill>
              </a:rPr>
              <a:t>B </a:t>
            </a:r>
            <a:r>
              <a:rPr lang="sr-Latn-RS" sz="2400" dirty="0" err="1" smtClean="0">
                <a:solidFill>
                  <a:schemeClr val="accent1">
                    <a:lumMod val="75000"/>
                  </a:schemeClr>
                </a:solidFill>
              </a:rPr>
              <a:t>lymphocyte</a:t>
            </a:r>
            <a:r>
              <a:rPr lang="sr-Latn-RS" sz="2400" dirty="0" smtClean="0">
                <a:solidFill>
                  <a:schemeClr val="accent1">
                    <a:lumMod val="75000"/>
                  </a:schemeClr>
                </a:solidFill>
              </a:rPr>
              <a:t> </a:t>
            </a:r>
            <a:r>
              <a:rPr lang="sr-Latn-RS" sz="2400" dirty="0" err="1" smtClean="0">
                <a:solidFill>
                  <a:schemeClr val="accent1">
                    <a:lumMod val="75000"/>
                  </a:schemeClr>
                </a:solidFill>
              </a:rPr>
              <a:t>origin</a:t>
            </a:r>
            <a:r>
              <a:rPr lang="sr-Latn-RS" sz="2400" dirty="0" smtClean="0"/>
              <a:t>, </a:t>
            </a:r>
            <a:r>
              <a:rPr lang="sr-Latn-RS" sz="2400" dirty="0" err="1" smtClean="0"/>
              <a:t>which</a:t>
            </a:r>
            <a:r>
              <a:rPr lang="sr-Latn-RS" sz="2400" dirty="0" smtClean="0"/>
              <a:t> is </a:t>
            </a:r>
            <a:r>
              <a:rPr lang="sr-Latn-RS" sz="2400" dirty="0" err="1" smtClean="0"/>
              <a:t>the</a:t>
            </a:r>
            <a:r>
              <a:rPr lang="sr-Latn-RS" sz="2400" dirty="0" smtClean="0"/>
              <a:t> most </a:t>
            </a:r>
            <a:r>
              <a:rPr lang="sr-Latn-RS" sz="2400" dirty="0" err="1" smtClean="0"/>
              <a:t>common</a:t>
            </a:r>
            <a:r>
              <a:rPr lang="sr-Latn-RS" sz="2400" dirty="0" smtClean="0"/>
              <a:t> one, </a:t>
            </a:r>
            <a:r>
              <a:rPr lang="sr-Latn-RS" sz="2400" dirty="0" err="1" smtClean="0"/>
              <a:t>around</a:t>
            </a:r>
            <a:r>
              <a:rPr lang="sr-Latn-RS" sz="2400" dirty="0" smtClean="0"/>
              <a:t> 85%, </a:t>
            </a:r>
            <a:r>
              <a:rPr lang="sr-Latn-RS" sz="2400" dirty="0" err="1" smtClean="0"/>
              <a:t>or</a:t>
            </a:r>
            <a:r>
              <a:rPr lang="sr-Latn-RS" sz="2400" dirty="0" smtClean="0"/>
              <a:t> T </a:t>
            </a:r>
            <a:r>
              <a:rPr lang="sr-Latn-RS" sz="2400" dirty="0" err="1" smtClean="0"/>
              <a:t>lymphocyte</a:t>
            </a:r>
            <a:r>
              <a:rPr lang="sr-Latn-RS" sz="2400" dirty="0" smtClean="0"/>
              <a:t> </a:t>
            </a:r>
            <a:r>
              <a:rPr lang="sr-Latn-RS" sz="2400" dirty="0" err="1" smtClean="0"/>
              <a:t>and</a:t>
            </a:r>
            <a:r>
              <a:rPr lang="sr-Latn-RS" sz="2400" dirty="0" smtClean="0"/>
              <a:t> NK </a:t>
            </a:r>
            <a:r>
              <a:rPr lang="sr-Latn-RS" sz="2400" dirty="0" err="1" smtClean="0"/>
              <a:t>lymphocyte</a:t>
            </a:r>
            <a:r>
              <a:rPr lang="sr-Latn-RS" sz="2400" dirty="0" smtClean="0"/>
              <a:t> </a:t>
            </a:r>
            <a:r>
              <a:rPr lang="sr-Latn-RS" sz="2400" dirty="0" err="1" smtClean="0"/>
              <a:t>origin</a:t>
            </a:r>
            <a:r>
              <a:rPr lang="sr-Latn-RS" sz="2400" dirty="0" smtClean="0"/>
              <a:t>, </a:t>
            </a:r>
            <a:r>
              <a:rPr lang="sr-Latn-RS" sz="2400" dirty="0" err="1" smtClean="0"/>
              <a:t>which</a:t>
            </a:r>
            <a:r>
              <a:rPr lang="sr-Latn-RS" sz="2400" dirty="0" smtClean="0"/>
              <a:t> are </a:t>
            </a:r>
            <a:r>
              <a:rPr lang="sr-Latn-RS" sz="2400" dirty="0" err="1" smtClean="0"/>
              <a:t>very</a:t>
            </a:r>
            <a:r>
              <a:rPr lang="sr-Latn-RS" sz="2400" dirty="0" smtClean="0"/>
              <a:t> </a:t>
            </a:r>
            <a:r>
              <a:rPr lang="sr-Latn-RS" sz="2400" dirty="0" err="1" smtClean="0"/>
              <a:t>rare</a:t>
            </a:r>
            <a:r>
              <a:rPr lang="sr-Latn-RS" sz="2400" dirty="0" smtClean="0"/>
              <a:t>.</a:t>
            </a:r>
          </a:p>
          <a:p>
            <a:endParaRPr lang="sr-Latn-RS" sz="2400" dirty="0" smtClean="0"/>
          </a:p>
          <a:p>
            <a:r>
              <a:rPr lang="sr-Latn-RS" sz="2400" dirty="0" smtClean="0"/>
              <a:t>B </a:t>
            </a:r>
            <a:r>
              <a:rPr lang="sr-Latn-RS" sz="2400" dirty="0" err="1" smtClean="0"/>
              <a:t>cell</a:t>
            </a:r>
            <a:r>
              <a:rPr lang="sr-Latn-RS" sz="2400" dirty="0" smtClean="0"/>
              <a:t> NHL </a:t>
            </a:r>
            <a:r>
              <a:rPr lang="sr-Latn-RS" sz="2400" dirty="0" err="1" smtClean="0"/>
              <a:t>has</a:t>
            </a:r>
            <a:r>
              <a:rPr lang="sr-Latn-RS" sz="2400" dirty="0" smtClean="0"/>
              <a:t> more </a:t>
            </a:r>
            <a:r>
              <a:rPr lang="sr-Latn-RS" sz="2400" dirty="0" err="1" smtClean="0"/>
              <a:t>then</a:t>
            </a:r>
            <a:r>
              <a:rPr lang="sr-Latn-RS" sz="2400" dirty="0" smtClean="0"/>
              <a:t> 60 </a:t>
            </a:r>
            <a:r>
              <a:rPr lang="sr-Latn-RS" sz="2400" dirty="0" err="1" smtClean="0"/>
              <a:t>different</a:t>
            </a:r>
            <a:r>
              <a:rPr lang="sr-Latn-RS" sz="2400" dirty="0" smtClean="0"/>
              <a:t> </a:t>
            </a:r>
            <a:r>
              <a:rPr lang="sr-Latn-RS" sz="2400" dirty="0" err="1" smtClean="0"/>
              <a:t>entities</a:t>
            </a:r>
            <a:endParaRPr lang="sr-Latn-RS" sz="2400" dirty="0" smtClean="0"/>
          </a:p>
          <a:p>
            <a:pPr marL="0" indent="0">
              <a:buNone/>
            </a:pPr>
            <a:endParaRPr lang="sr-Latn-RS" sz="2400" dirty="0" smtClean="0"/>
          </a:p>
          <a:p>
            <a:r>
              <a:rPr lang="sr-Latn-RS" sz="2400" dirty="0" smtClean="0"/>
              <a:t>T </a:t>
            </a:r>
            <a:r>
              <a:rPr lang="sr-Latn-RS" sz="2400" dirty="0" err="1" smtClean="0"/>
              <a:t>and</a:t>
            </a:r>
            <a:r>
              <a:rPr lang="sr-Latn-RS" sz="2400" dirty="0" smtClean="0"/>
              <a:t> NK </a:t>
            </a:r>
            <a:r>
              <a:rPr lang="sr-Latn-RS" sz="2400" dirty="0" err="1" smtClean="0"/>
              <a:t>cell</a:t>
            </a:r>
            <a:r>
              <a:rPr lang="sr-Latn-RS" sz="2400" dirty="0" smtClean="0"/>
              <a:t> NHL </a:t>
            </a:r>
            <a:r>
              <a:rPr lang="sr-Latn-RS" sz="2400" dirty="0" err="1" smtClean="0"/>
              <a:t>has</a:t>
            </a:r>
            <a:r>
              <a:rPr lang="sr-Latn-RS" sz="2400" dirty="0" smtClean="0"/>
              <a:t> </a:t>
            </a:r>
            <a:r>
              <a:rPr lang="sr-Latn-RS" sz="2400" dirty="0" err="1" smtClean="0"/>
              <a:t>about</a:t>
            </a:r>
            <a:r>
              <a:rPr lang="sr-Latn-RS" sz="2400" dirty="0" smtClean="0"/>
              <a:t> 20 </a:t>
            </a:r>
            <a:r>
              <a:rPr lang="sr-Latn-RS" sz="2400" dirty="0" err="1" smtClean="0"/>
              <a:t>different</a:t>
            </a:r>
            <a:r>
              <a:rPr lang="sr-Latn-RS" sz="2400" dirty="0" smtClean="0"/>
              <a:t> </a:t>
            </a:r>
            <a:r>
              <a:rPr lang="sr-Latn-RS" sz="2400" dirty="0" err="1" smtClean="0"/>
              <a:t>entities</a:t>
            </a:r>
            <a:endParaRPr lang="sr-Latn-RS" sz="2400" dirty="0"/>
          </a:p>
        </p:txBody>
      </p:sp>
    </p:spTree>
    <p:extLst>
      <p:ext uri="{BB962C8B-B14F-4D97-AF65-F5344CB8AC3E}">
        <p14:creationId xmlns:p14="http://schemas.microsoft.com/office/powerpoint/2010/main" val="21953380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31453" y="847560"/>
            <a:ext cx="8229600" cy="777875"/>
          </a:xfrm>
        </p:spPr>
        <p:txBody>
          <a:bodyPr/>
          <a:lstStyle/>
          <a:p>
            <a:pPr eaLnBrk="1" hangingPunct="1"/>
            <a:r>
              <a:rPr lang="en" altLang="sr-Latn-RS" dirty="0" smtClean="0"/>
              <a:t>Disease stages</a:t>
            </a:r>
          </a:p>
        </p:txBody>
      </p:sp>
      <p:graphicFrame>
        <p:nvGraphicFramePr>
          <p:cNvPr id="4" name="Content Placeholder 3"/>
          <p:cNvGraphicFramePr>
            <a:graphicFrameLocks noGrp="1"/>
          </p:cNvGraphicFramePr>
          <p:nvPr>
            <p:ph idx="1"/>
            <p:extLst/>
          </p:nvPr>
        </p:nvGraphicFramePr>
        <p:xfrm>
          <a:off x="323528" y="1593776"/>
          <a:ext cx="8137525" cy="5129598"/>
        </p:xfrm>
        <a:graphic>
          <a:graphicData uri="http://schemas.openxmlformats.org/drawingml/2006/table">
            <a:tbl>
              <a:tblPr firstRow="1" firstCol="1" bandRow="1">
                <a:tableStyleId>{69CF1AB2-1976-4502-BF36-3FF5EA218861}</a:tableStyleId>
              </a:tblPr>
              <a:tblGrid>
                <a:gridCol w="4347552"/>
                <a:gridCol w="3789973"/>
              </a:tblGrid>
              <a:tr h="348060">
                <a:tc>
                  <a:txBody>
                    <a:bodyPr/>
                    <a:lstStyle/>
                    <a:p>
                      <a:pPr marL="270510" algn="just">
                        <a:lnSpc>
                          <a:spcPct val="150000"/>
                        </a:lnSpc>
                        <a:spcBef>
                          <a:spcPts val="480"/>
                        </a:spcBef>
                        <a:spcAft>
                          <a:spcPts val="0"/>
                        </a:spcAft>
                      </a:pPr>
                      <a:r>
                        <a:rPr lang="en" sz="1600" u="sng" dirty="0">
                          <a:effectLst/>
                        </a:rPr>
                        <a:t>Rai et al</a:t>
                      </a:r>
                      <a:endParaRPr lang="sr-Latn-RS" sz="1600" dirty="0">
                        <a:effectLst/>
                        <a:latin typeface="Times New Roman"/>
                        <a:ea typeface="Calibri"/>
                      </a:endParaRPr>
                    </a:p>
                  </a:txBody>
                  <a:tcPr marL="68585" marR="68585" marT="0" marB="0"/>
                </a:tc>
                <a:tc>
                  <a:txBody>
                    <a:bodyPr/>
                    <a:lstStyle/>
                    <a:p>
                      <a:pPr marL="270510" algn="just">
                        <a:lnSpc>
                          <a:spcPct val="150000"/>
                        </a:lnSpc>
                        <a:spcBef>
                          <a:spcPts val="480"/>
                        </a:spcBef>
                        <a:spcAft>
                          <a:spcPts val="0"/>
                        </a:spcAft>
                      </a:pPr>
                      <a:r>
                        <a:rPr lang="en" sz="1600" u="sng">
                          <a:effectLst/>
                        </a:rPr>
                        <a:t>Binet et al</a:t>
                      </a:r>
                      <a:endParaRPr lang="sr-Latn-RS" sz="1600">
                        <a:effectLst/>
                        <a:latin typeface="Times New Roman"/>
                        <a:ea typeface="Calibri"/>
                      </a:endParaRPr>
                    </a:p>
                  </a:txBody>
                  <a:tcPr marL="68585" marR="68585" marT="0" marB="0"/>
                </a:tc>
              </a:tr>
              <a:tr h="4763838">
                <a:tc>
                  <a:txBody>
                    <a:bodyPr/>
                    <a:lstStyle/>
                    <a:p>
                      <a:pPr marL="342900" lvl="0" indent="-342900" algn="just">
                        <a:lnSpc>
                          <a:spcPct val="150000"/>
                        </a:lnSpc>
                        <a:spcBef>
                          <a:spcPts val="575"/>
                        </a:spcBef>
                        <a:spcAft>
                          <a:spcPts val="0"/>
                        </a:spcAft>
                        <a:buFont typeface="Times New Roman"/>
                        <a:buChar char="•"/>
                        <a:tabLst>
                          <a:tab pos="457200" algn="l"/>
                        </a:tabLst>
                      </a:pPr>
                      <a:r>
                        <a:rPr lang="en" sz="1600" dirty="0">
                          <a:effectLst/>
                        </a:rPr>
                        <a:t>0 only lymphocytosis is present in the peripheral blood</a:t>
                      </a:r>
                      <a:endParaRPr lang="sr-Latn-RS" sz="1600" dirty="0">
                        <a:effectLst/>
                      </a:endParaRPr>
                    </a:p>
                    <a:p>
                      <a:pPr marL="342900" lvl="0" indent="-342900" algn="just">
                        <a:lnSpc>
                          <a:spcPct val="150000"/>
                        </a:lnSpc>
                        <a:spcBef>
                          <a:spcPts val="575"/>
                        </a:spcBef>
                        <a:spcAft>
                          <a:spcPts val="0"/>
                        </a:spcAft>
                        <a:buFont typeface="Times New Roman"/>
                        <a:buChar char="•"/>
                        <a:tabLst>
                          <a:tab pos="457200" algn="l"/>
                        </a:tabLst>
                      </a:pPr>
                      <a:r>
                        <a:rPr lang="en" sz="1600" dirty="0">
                          <a:effectLst/>
                        </a:rPr>
                        <a:t>I </a:t>
                      </a:r>
                      <a:r>
                        <a:rPr lang="en" sz="1600" dirty="0" smtClean="0">
                          <a:effectLst/>
                        </a:rPr>
                        <a:t>lymphocytosis </a:t>
                      </a:r>
                      <a:r>
                        <a:rPr lang="en" sz="1600" dirty="0">
                          <a:effectLst/>
                        </a:rPr>
                        <a:t>+ enlarged lymph nodes</a:t>
                      </a:r>
                      <a:endParaRPr lang="sr-Latn-RS" sz="1600" dirty="0">
                        <a:effectLst/>
                      </a:endParaRPr>
                    </a:p>
                    <a:p>
                      <a:pPr marL="342900" lvl="0" indent="-342900" algn="just">
                        <a:lnSpc>
                          <a:spcPct val="150000"/>
                        </a:lnSpc>
                        <a:spcBef>
                          <a:spcPts val="575"/>
                        </a:spcBef>
                        <a:spcAft>
                          <a:spcPts val="0"/>
                        </a:spcAft>
                        <a:buFont typeface="Times New Roman"/>
                        <a:buChar char="•"/>
                        <a:tabLst>
                          <a:tab pos="457200" algn="l"/>
                        </a:tabLst>
                      </a:pPr>
                      <a:r>
                        <a:rPr lang="en" sz="1600" dirty="0">
                          <a:effectLst/>
                        </a:rPr>
                        <a:t>II </a:t>
                      </a:r>
                      <a:r>
                        <a:rPr lang="en" sz="1600" baseline="0" dirty="0" smtClean="0">
                          <a:effectLst/>
                        </a:rPr>
                        <a:t>  </a:t>
                      </a:r>
                      <a:r>
                        <a:rPr lang="en" sz="1600" dirty="0" smtClean="0">
                          <a:effectLst/>
                        </a:rPr>
                        <a:t>lymphocytosis </a:t>
                      </a:r>
                      <a:r>
                        <a:rPr lang="en" sz="1600" dirty="0">
                          <a:effectLst/>
                        </a:rPr>
                        <a:t>+ enlarged spleen with or without enlarged lymph nodes</a:t>
                      </a:r>
                      <a:endParaRPr lang="sr-Latn-RS" sz="1600" dirty="0">
                        <a:effectLst/>
                      </a:endParaRPr>
                    </a:p>
                    <a:p>
                      <a:pPr marL="342900" lvl="0" indent="-342900" algn="just">
                        <a:lnSpc>
                          <a:spcPct val="150000"/>
                        </a:lnSpc>
                        <a:spcBef>
                          <a:spcPts val="575"/>
                        </a:spcBef>
                        <a:spcAft>
                          <a:spcPts val="0"/>
                        </a:spcAft>
                        <a:buFont typeface="Times New Roman"/>
                        <a:buChar char="•"/>
                        <a:tabLst>
                          <a:tab pos="457200" algn="l"/>
                        </a:tabLst>
                      </a:pPr>
                      <a:r>
                        <a:rPr lang="en" sz="1600" dirty="0">
                          <a:effectLst/>
                        </a:rPr>
                        <a:t>III lymphocytosis + anemia with or without enlarged spleen or lymph nodes</a:t>
                      </a:r>
                      <a:endParaRPr lang="sr-Latn-RS" sz="1600" dirty="0">
                        <a:effectLst/>
                      </a:endParaRPr>
                    </a:p>
                    <a:p>
                      <a:pPr marL="342900" lvl="0" indent="-342900" algn="just">
                        <a:lnSpc>
                          <a:spcPct val="150000"/>
                        </a:lnSpc>
                        <a:spcBef>
                          <a:spcPts val="575"/>
                        </a:spcBef>
                        <a:spcAft>
                          <a:spcPts val="0"/>
                        </a:spcAft>
                        <a:buFont typeface="Times New Roman"/>
                        <a:buChar char="•"/>
                        <a:tabLst>
                          <a:tab pos="457200" algn="l"/>
                        </a:tabLst>
                      </a:pPr>
                      <a:r>
                        <a:rPr lang="en" sz="1600" dirty="0">
                          <a:effectLst/>
                        </a:rPr>
                        <a:t>IV lymphocytosis + thrombocytopenia with or without anemia, enlarged spleen and lymph </a:t>
                      </a:r>
                      <a:r>
                        <a:rPr lang="en" sz="1600" dirty="0" smtClean="0">
                          <a:effectLst/>
                        </a:rPr>
                        <a:t>nodes</a:t>
                      </a:r>
                      <a:endParaRPr lang="sr-Latn-RS" sz="1600" dirty="0">
                        <a:effectLst/>
                      </a:endParaRPr>
                    </a:p>
                  </a:txBody>
                  <a:tcPr marL="68585" marR="68585" marT="0" marB="0"/>
                </a:tc>
                <a:tc>
                  <a:txBody>
                    <a:bodyPr/>
                    <a:lstStyle/>
                    <a:p>
                      <a:pPr marL="342900" lvl="0" indent="-342900" algn="just">
                        <a:lnSpc>
                          <a:spcPct val="150000"/>
                        </a:lnSpc>
                        <a:spcBef>
                          <a:spcPts val="670"/>
                        </a:spcBef>
                        <a:spcAft>
                          <a:spcPts val="0"/>
                        </a:spcAft>
                        <a:buFont typeface="Times New Roman"/>
                        <a:buChar char="•"/>
                        <a:tabLst>
                          <a:tab pos="457200" algn="l"/>
                        </a:tabLst>
                      </a:pPr>
                      <a:r>
                        <a:rPr lang="en" sz="1600" dirty="0">
                          <a:effectLst/>
                        </a:rPr>
                        <a:t>A </a:t>
                      </a:r>
                      <a:r>
                        <a:rPr lang="sr-Latn-RS" sz="1600" dirty="0" smtClean="0">
                          <a:effectLst/>
                        </a:rPr>
                        <a:t> </a:t>
                      </a:r>
                      <a:r>
                        <a:rPr lang="en" sz="1600" dirty="0" smtClean="0">
                          <a:effectLst/>
                        </a:rPr>
                        <a:t>Less </a:t>
                      </a:r>
                      <a:r>
                        <a:rPr lang="en" sz="1600" dirty="0">
                          <a:effectLst/>
                        </a:rPr>
                        <a:t>than 3 lymph node regions are enlarged, without anemia and thrombocytopenia</a:t>
                      </a:r>
                      <a:endParaRPr lang="sr-Latn-RS" sz="1600" dirty="0">
                        <a:effectLst/>
                      </a:endParaRPr>
                    </a:p>
                    <a:p>
                      <a:pPr marL="342900" lvl="0" indent="-342900" algn="just">
                        <a:lnSpc>
                          <a:spcPct val="150000"/>
                        </a:lnSpc>
                        <a:spcBef>
                          <a:spcPts val="670"/>
                        </a:spcBef>
                        <a:spcAft>
                          <a:spcPts val="0"/>
                        </a:spcAft>
                        <a:buFont typeface="Times New Roman"/>
                        <a:buChar char="•"/>
                        <a:tabLst>
                          <a:tab pos="457200" algn="l"/>
                        </a:tabLst>
                      </a:pPr>
                      <a:r>
                        <a:rPr lang="en" sz="1600" dirty="0">
                          <a:effectLst/>
                        </a:rPr>
                        <a:t>B</a:t>
                      </a:r>
                      <a:r>
                        <a:rPr lang="en" sz="1600" dirty="0" smtClean="0">
                          <a:effectLst/>
                        </a:rPr>
                        <a:t> 3 </a:t>
                      </a:r>
                      <a:r>
                        <a:rPr lang="en" sz="1600" dirty="0">
                          <a:effectLst/>
                        </a:rPr>
                        <a:t>or more regions of lymph nodes are enlarged, without anemia and thrombocytopenia</a:t>
                      </a:r>
                      <a:endParaRPr lang="sr-Latn-RS" sz="1600" dirty="0">
                        <a:effectLst/>
                      </a:endParaRPr>
                    </a:p>
                    <a:p>
                      <a:pPr marL="342900" lvl="0" indent="-342900" algn="just">
                        <a:lnSpc>
                          <a:spcPct val="150000"/>
                        </a:lnSpc>
                        <a:spcBef>
                          <a:spcPts val="670"/>
                        </a:spcBef>
                        <a:spcAft>
                          <a:spcPts val="0"/>
                        </a:spcAft>
                        <a:buFont typeface="Times New Roman"/>
                        <a:buChar char="•"/>
                        <a:tabLst>
                          <a:tab pos="457200" algn="l"/>
                        </a:tabLst>
                      </a:pPr>
                      <a:r>
                        <a:rPr lang="en" sz="1600" dirty="0">
                          <a:effectLst/>
                        </a:rPr>
                        <a:t>C presence of anemia or thrombocytopenia </a:t>
                      </a:r>
                      <a:endParaRPr lang="sr-Latn-RS" sz="1600" dirty="0">
                        <a:effectLst/>
                      </a:endParaRPr>
                    </a:p>
                    <a:p>
                      <a:pPr marL="270510" algn="just">
                        <a:lnSpc>
                          <a:spcPct val="150000"/>
                        </a:lnSpc>
                        <a:spcAft>
                          <a:spcPts val="0"/>
                        </a:spcAft>
                      </a:pPr>
                      <a:r>
                        <a:rPr lang="en" sz="1600" u="none" strike="noStrike" dirty="0">
                          <a:effectLst/>
                        </a:rPr>
                        <a:t> </a:t>
                      </a:r>
                      <a:endParaRPr lang="sr-Latn-RS" sz="1600" dirty="0">
                        <a:effectLst/>
                        <a:latin typeface="Times New Roman"/>
                        <a:ea typeface="Calibri"/>
                      </a:endParaRPr>
                    </a:p>
                  </a:txBody>
                  <a:tcPr marL="68585" marR="68585" marT="0" marB="0"/>
                </a:tc>
              </a:tr>
            </a:tbl>
          </a:graphicData>
        </a:graphic>
      </p:graphicFrame>
      <p:sp>
        <p:nvSpPr>
          <p:cNvPr id="5" name="Rectangle 4"/>
          <p:cNvSpPr/>
          <p:nvPr/>
        </p:nvSpPr>
        <p:spPr>
          <a:xfrm>
            <a:off x="499767" y="2046159"/>
            <a:ext cx="360362" cy="28733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6" name="Rectangle 5"/>
          <p:cNvSpPr/>
          <p:nvPr/>
        </p:nvSpPr>
        <p:spPr>
          <a:xfrm>
            <a:off x="644535" y="2762882"/>
            <a:ext cx="360362"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 dirty="0"/>
              <a:t> </a:t>
            </a:r>
            <a:endParaRPr lang="sr-Latn-RS" dirty="0"/>
          </a:p>
        </p:txBody>
      </p:sp>
      <p:sp>
        <p:nvSpPr>
          <p:cNvPr id="7" name="Rectangle 6"/>
          <p:cNvSpPr/>
          <p:nvPr/>
        </p:nvSpPr>
        <p:spPr>
          <a:xfrm>
            <a:off x="646907" y="3592549"/>
            <a:ext cx="360362"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8" name="Rectangle 7"/>
          <p:cNvSpPr/>
          <p:nvPr/>
        </p:nvSpPr>
        <p:spPr>
          <a:xfrm>
            <a:off x="646907" y="4366294"/>
            <a:ext cx="360362"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9" name="Rectangle 8"/>
          <p:cNvSpPr/>
          <p:nvPr/>
        </p:nvSpPr>
        <p:spPr>
          <a:xfrm>
            <a:off x="646907" y="5517232"/>
            <a:ext cx="360362" cy="3587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10" name="Rectangle 9"/>
          <p:cNvSpPr/>
          <p:nvPr/>
        </p:nvSpPr>
        <p:spPr>
          <a:xfrm>
            <a:off x="4860032" y="2046159"/>
            <a:ext cx="431800" cy="28733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11" name="Rectangle 10"/>
          <p:cNvSpPr/>
          <p:nvPr/>
        </p:nvSpPr>
        <p:spPr>
          <a:xfrm>
            <a:off x="4860032" y="3143157"/>
            <a:ext cx="431800" cy="2889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
        <p:nvSpPr>
          <p:cNvPr id="12" name="Rectangle 11"/>
          <p:cNvSpPr/>
          <p:nvPr/>
        </p:nvSpPr>
        <p:spPr>
          <a:xfrm>
            <a:off x="4932040" y="4340626"/>
            <a:ext cx="431800" cy="3587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sr-Latn-RS"/>
          </a:p>
        </p:txBody>
      </p:sp>
    </p:spTree>
    <p:extLst>
      <p:ext uri="{BB962C8B-B14F-4D97-AF65-F5344CB8AC3E}">
        <p14:creationId xmlns:p14="http://schemas.microsoft.com/office/powerpoint/2010/main" val="207732737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1560" y="980728"/>
            <a:ext cx="8229600" cy="777875"/>
          </a:xfrm>
        </p:spPr>
        <p:txBody>
          <a:bodyPr/>
          <a:lstStyle/>
          <a:p>
            <a:pPr eaLnBrk="1" hangingPunct="1"/>
            <a:r>
              <a:rPr lang="en" altLang="sr-Latn-RS" dirty="0" smtClean="0"/>
              <a:t>Prognostic parameters</a:t>
            </a:r>
          </a:p>
        </p:txBody>
      </p:sp>
      <p:sp>
        <p:nvSpPr>
          <p:cNvPr id="22531" name="Content Placeholder 2"/>
          <p:cNvSpPr>
            <a:spLocks noGrp="1"/>
          </p:cNvSpPr>
          <p:nvPr>
            <p:ph idx="1"/>
          </p:nvPr>
        </p:nvSpPr>
        <p:spPr>
          <a:xfrm>
            <a:off x="457200" y="1196975"/>
            <a:ext cx="8229600" cy="4929188"/>
          </a:xfrm>
        </p:spPr>
        <p:txBody>
          <a:bodyPr/>
          <a:lstStyle/>
          <a:p>
            <a:pPr eaLnBrk="1" hangingPunct="1"/>
            <a:endParaRPr lang="en-US" altLang="sr-Latn-RS" dirty="0" smtClean="0"/>
          </a:p>
          <a:p>
            <a:pPr eaLnBrk="1" hangingPunct="1"/>
            <a:r>
              <a:rPr lang="en" altLang="sr-Latn-RS" sz="2800" dirty="0" err="1" smtClean="0"/>
              <a:t>Clinically</a:t>
            </a:r>
            <a:r>
              <a:rPr lang="en" altLang="sr-Latn-RS" sz="2800" dirty="0" smtClean="0"/>
              <a:t> </a:t>
            </a:r>
            <a:r>
              <a:rPr lang="en" altLang="sr-Latn-RS" sz="2800" dirty="0" err="1" smtClean="0"/>
              <a:t>stage</a:t>
            </a:r>
            <a:r>
              <a:rPr lang="en" altLang="sr-Latn-RS" sz="2800" dirty="0" smtClean="0"/>
              <a:t> </a:t>
            </a:r>
            <a:r>
              <a:rPr lang="en" altLang="sr-Latn-RS" sz="2800" dirty="0" err="1" smtClean="0"/>
              <a:t>diseases</a:t>
            </a:r>
            <a:endParaRPr lang="en-US" altLang="sr-Latn-RS" sz="2800" dirty="0" smtClean="0"/>
          </a:p>
          <a:p>
            <a:pPr eaLnBrk="1" hangingPunct="1"/>
            <a:r>
              <a:rPr lang="en" altLang="sr-Latn-RS" sz="2800" dirty="0" smtClean="0"/>
              <a:t>age and sex</a:t>
            </a:r>
          </a:p>
          <a:p>
            <a:pPr eaLnBrk="1" hangingPunct="1"/>
            <a:r>
              <a:rPr lang="en" altLang="sr-Latn-RS" sz="2800" dirty="0" smtClean="0"/>
              <a:t>bone marrow infiltration</a:t>
            </a:r>
            <a:r>
              <a:rPr lang="sr-Latn-RS" altLang="sr-Latn-RS" sz="2800" dirty="0" smtClean="0"/>
              <a:t> </a:t>
            </a:r>
            <a:r>
              <a:rPr lang="sr-Latn-RS" altLang="sr-Latn-RS" sz="2800" dirty="0" err="1" smtClean="0"/>
              <a:t>type</a:t>
            </a:r>
            <a:r>
              <a:rPr lang="sr-Latn-RS" altLang="sr-Latn-RS" sz="2800" dirty="0" smtClean="0"/>
              <a:t> (</a:t>
            </a:r>
            <a:r>
              <a:rPr lang="sr-Latn-RS" altLang="sr-Latn-RS" sz="2800" dirty="0" err="1" smtClean="0"/>
              <a:t>nodular</a:t>
            </a:r>
            <a:r>
              <a:rPr lang="sr-Latn-RS" altLang="sr-Latn-RS" sz="2800" dirty="0" smtClean="0"/>
              <a:t>, </a:t>
            </a:r>
            <a:r>
              <a:rPr lang="sr-Latn-RS" altLang="sr-Latn-RS" sz="2800" dirty="0" err="1" smtClean="0"/>
              <a:t>interstitial</a:t>
            </a:r>
            <a:r>
              <a:rPr lang="sr-Latn-RS" altLang="sr-Latn-RS" sz="2800" dirty="0" smtClean="0"/>
              <a:t>, </a:t>
            </a:r>
            <a:r>
              <a:rPr lang="sr-Latn-RS" altLang="sr-Latn-RS" sz="2800" dirty="0" err="1" smtClean="0"/>
              <a:t>dffuse</a:t>
            </a:r>
            <a:r>
              <a:rPr lang="sr-Latn-RS" altLang="sr-Latn-RS" sz="2800" dirty="0" smtClean="0"/>
              <a:t>)</a:t>
            </a:r>
            <a:endParaRPr lang="en" altLang="sr-Latn-RS" sz="2800" dirty="0" smtClean="0"/>
          </a:p>
          <a:p>
            <a:pPr eaLnBrk="1" hangingPunct="1"/>
            <a:r>
              <a:rPr lang="en" altLang="sr-Latn-RS" sz="2800" dirty="0" smtClean="0"/>
              <a:t>The time it takes for the number </a:t>
            </a:r>
            <a:r>
              <a:rPr lang="en" altLang="sr-Latn-RS" sz="2800" dirty="0" err="1" smtClean="0"/>
              <a:t>of lymphocytes </a:t>
            </a:r>
            <a:r>
              <a:rPr lang="en" altLang="sr-Latn-RS" sz="2800" dirty="0" smtClean="0"/>
              <a:t>in the peripheral blood to double ( </a:t>
            </a:r>
            <a:r>
              <a:rPr lang="en" altLang="sr-Latn-RS" sz="2800" i="1" dirty="0" smtClean="0"/>
              <a:t>LDT - </a:t>
            </a:r>
            <a:r>
              <a:rPr lang="en" altLang="sr-Latn-RS" sz="2800" i="1" dirty="0" err="1" smtClean="0"/>
              <a:t>Lymphocyte</a:t>
            </a:r>
            <a:r>
              <a:rPr lang="en" altLang="sr-Latn-RS" sz="2800" i="1" dirty="0" smtClean="0"/>
              <a:t> </a:t>
            </a:r>
            <a:r>
              <a:rPr lang="en" altLang="sr-Latn-RS" sz="2800" i="1" dirty="0" err="1" smtClean="0"/>
              <a:t>Doubling </a:t>
            </a:r>
            <a:r>
              <a:rPr lang="en" altLang="sr-Latn-RS" sz="2800" i="1" dirty="0" smtClean="0"/>
              <a:t>Time </a:t>
            </a:r>
            <a:r>
              <a:rPr lang="en" altLang="sr-Latn-RS" sz="2800" dirty="0" smtClean="0"/>
              <a:t>)</a:t>
            </a:r>
            <a:endParaRPr lang="en-US" altLang="sr-Latn-RS" sz="2800" dirty="0" smtClean="0"/>
          </a:p>
          <a:p>
            <a:pPr eaLnBrk="1" hangingPunct="1"/>
            <a:r>
              <a:rPr lang="en" altLang="sr-Latn-RS" sz="2800" dirty="0" smtClean="0"/>
              <a:t>Percentage </a:t>
            </a:r>
            <a:r>
              <a:rPr lang="en" altLang="sr-Latn-RS" sz="2800" dirty="0" err="1" smtClean="0"/>
              <a:t>of prolymphocytes </a:t>
            </a:r>
            <a:r>
              <a:rPr lang="en" altLang="sr-Latn-RS" sz="2800" dirty="0" smtClean="0"/>
              <a:t>in peripheral blood</a:t>
            </a:r>
            <a:endParaRPr lang="en-US" altLang="sr-Latn-RS" sz="2800" dirty="0" smtClean="0"/>
          </a:p>
        </p:txBody>
      </p:sp>
    </p:spTree>
    <p:extLst>
      <p:ext uri="{BB962C8B-B14F-4D97-AF65-F5344CB8AC3E}">
        <p14:creationId xmlns:p14="http://schemas.microsoft.com/office/powerpoint/2010/main" val="48765729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484784"/>
            <a:ext cx="8229600" cy="1143000"/>
          </a:xfrm>
        </p:spPr>
        <p:txBody>
          <a:bodyPr/>
          <a:lstStyle/>
          <a:p>
            <a:r>
              <a:rPr lang="en" dirty="0" smtClean="0"/>
              <a:t>Complications and immunological phenomena in patients with CLL</a:t>
            </a:r>
            <a:r>
              <a:rPr lang="sr-Latn-RS" dirty="0" smtClean="0"/>
              <a:t/>
            </a:r>
            <a:br>
              <a:rPr lang="sr-Latn-RS" dirty="0" smtClean="0"/>
            </a:br>
            <a:endParaRPr lang="sr-Latn-RS" dirty="0"/>
          </a:p>
        </p:txBody>
      </p:sp>
      <p:sp>
        <p:nvSpPr>
          <p:cNvPr id="3" name="Čuvar mesta za sadržaj 2"/>
          <p:cNvSpPr>
            <a:spLocks noGrp="1"/>
          </p:cNvSpPr>
          <p:nvPr>
            <p:ph idx="1"/>
          </p:nvPr>
        </p:nvSpPr>
        <p:spPr>
          <a:xfrm>
            <a:off x="457200" y="2924944"/>
            <a:ext cx="8229600" cy="3456384"/>
          </a:xfrm>
        </p:spPr>
        <p:txBody>
          <a:bodyPr/>
          <a:lstStyle/>
          <a:p>
            <a:r>
              <a:rPr lang="en" dirty="0" smtClean="0"/>
              <a:t>Infectious complications (viral, </a:t>
            </a:r>
            <a:r>
              <a:rPr lang="en" dirty="0" err="1" smtClean="0"/>
              <a:t>bacterial </a:t>
            </a:r>
            <a:r>
              <a:rPr lang="en" dirty="0" smtClean="0"/>
              <a:t>, fungal, specific etiologies (TBC))</a:t>
            </a:r>
            <a:endParaRPr lang="sr-Latn-RS" dirty="0" smtClean="0"/>
          </a:p>
          <a:p>
            <a:r>
              <a:rPr lang="en" dirty="0" smtClean="0"/>
              <a:t>Richter transformation</a:t>
            </a:r>
            <a:r>
              <a:rPr lang="sr-Latn-RS" dirty="0" smtClean="0"/>
              <a:t> (</a:t>
            </a:r>
            <a:r>
              <a:rPr lang="sr-Latn-RS" dirty="0" err="1" smtClean="0"/>
              <a:t>Trasformation</a:t>
            </a:r>
            <a:r>
              <a:rPr lang="sr-Latn-RS" dirty="0" smtClean="0"/>
              <a:t> </a:t>
            </a:r>
            <a:r>
              <a:rPr lang="sr-Latn-RS" dirty="0" err="1" smtClean="0"/>
              <a:t>of</a:t>
            </a:r>
            <a:r>
              <a:rPr lang="sr-Latn-RS" dirty="0" smtClean="0"/>
              <a:t> </a:t>
            </a:r>
            <a:r>
              <a:rPr lang="sr-Latn-RS" dirty="0" err="1" smtClean="0"/>
              <a:t>the</a:t>
            </a:r>
            <a:r>
              <a:rPr lang="sr-Latn-RS" dirty="0" smtClean="0"/>
              <a:t> </a:t>
            </a:r>
            <a:r>
              <a:rPr lang="sr-Latn-RS" dirty="0" err="1" smtClean="0"/>
              <a:t>disease</a:t>
            </a:r>
            <a:r>
              <a:rPr lang="sr-Latn-RS" dirty="0" smtClean="0"/>
              <a:t> to a </a:t>
            </a:r>
            <a:r>
              <a:rPr lang="sr-Latn-RS" dirty="0" err="1" smtClean="0"/>
              <a:t>high</a:t>
            </a:r>
            <a:r>
              <a:rPr lang="sr-Latn-RS" dirty="0" smtClean="0"/>
              <a:t> grade </a:t>
            </a:r>
            <a:r>
              <a:rPr lang="sr-Latn-RS" dirty="0" err="1" smtClean="0"/>
              <a:t>lymphoma</a:t>
            </a:r>
            <a:r>
              <a:rPr lang="sr-Latn-RS" dirty="0" smtClean="0"/>
              <a:t>)</a:t>
            </a:r>
            <a:endParaRPr lang="en" dirty="0" smtClean="0"/>
          </a:p>
          <a:p>
            <a:r>
              <a:rPr lang="en" dirty="0" err="1" smtClean="0"/>
              <a:t>Autoimmune</a:t>
            </a:r>
            <a:r>
              <a:rPr lang="en" dirty="0" smtClean="0"/>
              <a:t> </a:t>
            </a:r>
            <a:r>
              <a:rPr lang="en" dirty="0" err="1" smtClean="0"/>
              <a:t>hemolytic </a:t>
            </a:r>
            <a:r>
              <a:rPr lang="en" dirty="0" smtClean="0"/>
              <a:t>anemia</a:t>
            </a:r>
          </a:p>
          <a:p>
            <a:r>
              <a:rPr lang="en" dirty="0" err="1" smtClean="0"/>
              <a:t>Autoimmune</a:t>
            </a:r>
            <a:r>
              <a:rPr lang="en" dirty="0" smtClean="0"/>
              <a:t> </a:t>
            </a:r>
            <a:r>
              <a:rPr lang="en" dirty="0" err="1" smtClean="0"/>
              <a:t>thrombocytopenia</a:t>
            </a:r>
            <a:endParaRPr lang="en-US" dirty="0" smtClean="0"/>
          </a:p>
          <a:p>
            <a:r>
              <a:rPr lang="en" dirty="0" smtClean="0"/>
              <a:t>Secondary </a:t>
            </a:r>
            <a:r>
              <a:rPr lang="en" dirty="0" err="1" smtClean="0"/>
              <a:t>malignancies</a:t>
            </a:r>
            <a:endParaRPr lang="sr-Latn-RS" dirty="0"/>
          </a:p>
        </p:txBody>
      </p:sp>
    </p:spTree>
    <p:extLst>
      <p:ext uri="{BB962C8B-B14F-4D97-AF65-F5344CB8AC3E}">
        <p14:creationId xmlns:p14="http://schemas.microsoft.com/office/powerpoint/2010/main" val="37377589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539552" y="2060848"/>
            <a:ext cx="8229600" cy="2295128"/>
          </a:xfrm>
        </p:spPr>
        <p:txBody>
          <a:bodyPr/>
          <a:lstStyle/>
          <a:p>
            <a:r>
              <a:rPr lang="sr-Latn-RS" dirty="0" err="1" smtClean="0"/>
              <a:t>Therapy</a:t>
            </a:r>
            <a:r>
              <a:rPr lang="sr-Latn-RS" dirty="0" smtClean="0"/>
              <a:t> </a:t>
            </a:r>
            <a:r>
              <a:rPr lang="sr-Latn-RS" dirty="0" err="1" smtClean="0"/>
              <a:t>for</a:t>
            </a:r>
            <a:r>
              <a:rPr lang="sr-Latn-RS" dirty="0" smtClean="0"/>
              <a:t> CLL</a:t>
            </a:r>
            <a:endParaRPr lang="sr-Latn-RS" dirty="0"/>
          </a:p>
        </p:txBody>
      </p:sp>
    </p:spTree>
    <p:extLst>
      <p:ext uri="{BB962C8B-B14F-4D97-AF65-F5344CB8AC3E}">
        <p14:creationId xmlns:p14="http://schemas.microsoft.com/office/powerpoint/2010/main" val="194748693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kvir za tekst 2"/>
          <p:cNvSpPr txBox="1"/>
          <p:nvPr/>
        </p:nvSpPr>
        <p:spPr>
          <a:xfrm>
            <a:off x="467544" y="1844824"/>
            <a:ext cx="8136904" cy="3785652"/>
          </a:xfrm>
          <a:prstGeom prst="rect">
            <a:avLst/>
          </a:prstGeom>
          <a:noFill/>
        </p:spPr>
        <p:txBody>
          <a:bodyPr wrap="square" rtlCol="0">
            <a:spAutoFit/>
          </a:bodyPr>
          <a:lstStyle/>
          <a:p>
            <a:r>
              <a:rPr lang="en" sz="4800" dirty="0" smtClean="0"/>
              <a:t>Not all patients with chronic </a:t>
            </a:r>
            <a:r>
              <a:rPr lang="en" sz="4800" dirty="0" err="1" smtClean="0"/>
              <a:t>lymphocytic </a:t>
            </a:r>
            <a:r>
              <a:rPr lang="en" sz="4800" dirty="0" smtClean="0"/>
              <a:t>leukemia are candidates for starting emergency therapy</a:t>
            </a:r>
            <a:endParaRPr lang="sr-Latn-RS" sz="4800" dirty="0"/>
          </a:p>
        </p:txBody>
      </p:sp>
    </p:spTree>
    <p:extLst>
      <p:ext uri="{BB962C8B-B14F-4D97-AF65-F5344CB8AC3E}">
        <p14:creationId xmlns:p14="http://schemas.microsoft.com/office/powerpoint/2010/main" val="396176691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smtClean="0"/>
              <a:t>CLL therapy</a:t>
            </a:r>
            <a:endParaRPr lang="sr-Latn-RS" dirty="0"/>
          </a:p>
        </p:txBody>
      </p:sp>
      <p:sp>
        <p:nvSpPr>
          <p:cNvPr id="3" name="Okvir za tekst 2"/>
          <p:cNvSpPr txBox="1"/>
          <p:nvPr/>
        </p:nvSpPr>
        <p:spPr>
          <a:xfrm>
            <a:off x="323528" y="1916832"/>
            <a:ext cx="8640960" cy="3416320"/>
          </a:xfrm>
          <a:prstGeom prst="rect">
            <a:avLst/>
          </a:prstGeom>
          <a:noFill/>
        </p:spPr>
        <p:txBody>
          <a:bodyPr wrap="square" rtlCol="0">
            <a:spAutoFit/>
          </a:bodyPr>
          <a:lstStyle/>
          <a:p>
            <a:r>
              <a:rPr lang="en" sz="2400" dirty="0" smtClean="0"/>
              <a:t>The most important approach is </a:t>
            </a:r>
            <a:r>
              <a:rPr lang="en" sz="2400" b="1" i="1" dirty="0" smtClean="0">
                <a:solidFill>
                  <a:srgbClr val="FF0000"/>
                </a:solidFill>
              </a:rPr>
              <a:t>the watch and wait approach</a:t>
            </a:r>
            <a:r>
              <a:rPr lang="en" sz="2400" b="1" i="1" dirty="0">
                <a:solidFill>
                  <a:srgbClr val="FF0000"/>
                </a:solidFill>
              </a:rPr>
              <a:t> </a:t>
            </a:r>
            <a:r>
              <a:rPr lang="en" sz="2400" dirty="0" smtClean="0"/>
              <a:t>which includes monitoring patients at regular check-ups in periods of 3-12 months with the preparation of C</a:t>
            </a:r>
            <a:r>
              <a:rPr lang="sr-Latn-RS" sz="2400" dirty="0" smtClean="0"/>
              <a:t>BC</a:t>
            </a:r>
            <a:r>
              <a:rPr lang="en" sz="2400" dirty="0" smtClean="0"/>
              <a:t> for 1-3 months.</a:t>
            </a:r>
          </a:p>
          <a:p>
            <a:endParaRPr lang="sr-Cyrl-RS" sz="2400" dirty="0"/>
          </a:p>
          <a:p>
            <a:r>
              <a:rPr lang="sr-Latn-RS" sz="2400" dirty="0" err="1"/>
              <a:t>I</a:t>
            </a:r>
            <a:r>
              <a:rPr lang="en" sz="2400" dirty="0" smtClean="0"/>
              <a:t>f a progressive disease </a:t>
            </a:r>
            <a:r>
              <a:rPr lang="sr-Latn-RS" sz="2400" dirty="0" err="1" smtClean="0"/>
              <a:t>signs</a:t>
            </a:r>
            <a:r>
              <a:rPr lang="sr-Latn-RS" sz="2400" dirty="0" smtClean="0"/>
              <a:t> </a:t>
            </a:r>
            <a:r>
              <a:rPr lang="en" sz="2400" dirty="0" smtClean="0"/>
              <a:t>are recognized , as well as changes in certain laboratory parameters, the patient's condition should be </a:t>
            </a:r>
            <a:r>
              <a:rPr lang="sr-Latn-RS" sz="2400" dirty="0" err="1" smtClean="0"/>
              <a:t>re</a:t>
            </a:r>
            <a:r>
              <a:rPr lang="en" sz="2400" dirty="0" smtClean="0"/>
              <a:t>assessed and then appropriate therapy should be started.</a:t>
            </a:r>
            <a:endParaRPr lang="sr-Latn-RS" sz="2400" dirty="0"/>
          </a:p>
        </p:txBody>
      </p:sp>
    </p:spTree>
    <p:extLst>
      <p:ext uri="{BB962C8B-B14F-4D97-AF65-F5344CB8AC3E}">
        <p14:creationId xmlns:p14="http://schemas.microsoft.com/office/powerpoint/2010/main" val="16908336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062038"/>
            <a:ext cx="8229600" cy="494754"/>
          </a:xfrm>
        </p:spPr>
        <p:txBody>
          <a:bodyPr/>
          <a:lstStyle/>
          <a:p>
            <a:r>
              <a:rPr lang="en" dirty="0" smtClean="0"/>
              <a:t>Criteria for starting therapy</a:t>
            </a:r>
            <a:endParaRPr lang="sr-Latn-RS" dirty="0"/>
          </a:p>
        </p:txBody>
      </p:sp>
      <p:sp>
        <p:nvSpPr>
          <p:cNvPr id="5" name="Okvir za tekst 4"/>
          <p:cNvSpPr txBox="1"/>
          <p:nvPr/>
        </p:nvSpPr>
        <p:spPr>
          <a:xfrm>
            <a:off x="457200" y="2492896"/>
            <a:ext cx="8136904" cy="3847207"/>
          </a:xfrm>
          <a:prstGeom prst="rect">
            <a:avLst/>
          </a:prstGeom>
          <a:noFill/>
        </p:spPr>
        <p:txBody>
          <a:bodyPr wrap="square" rtlCol="0">
            <a:spAutoFit/>
          </a:bodyPr>
          <a:lstStyle/>
          <a:p>
            <a:pPr marL="457200" lvl="0" indent="-457200">
              <a:buFont typeface="Arial" panose="020B0604020202020204" pitchFamily="34" charset="0"/>
              <a:buChar char="•"/>
            </a:pPr>
            <a:r>
              <a:rPr lang="en" sz="2800" dirty="0"/>
              <a:t> </a:t>
            </a:r>
            <a:r>
              <a:rPr lang="en" sz="2400" dirty="0"/>
              <a:t>At least one of the following symptoms is present:</a:t>
            </a:r>
            <a:endParaRPr lang="sr-Latn-RS" sz="2400" dirty="0"/>
          </a:p>
          <a:p>
            <a:pPr marL="514350" lvl="0" indent="-514350">
              <a:buFont typeface="+mj-lt"/>
              <a:buAutoNum type="alphaUcPeriod"/>
            </a:pPr>
            <a:r>
              <a:rPr lang="en" sz="2400" dirty="0"/>
              <a:t>weight loss of more than 10% in 6 </a:t>
            </a:r>
            <a:r>
              <a:rPr lang="en" sz="2400" dirty="0" smtClean="0"/>
              <a:t>months</a:t>
            </a:r>
            <a:endParaRPr lang="sr-Cyrl-RS" sz="2400" dirty="0"/>
          </a:p>
          <a:p>
            <a:pPr marL="514350" lvl="0" indent="-514350">
              <a:buFont typeface="+mj-lt"/>
              <a:buAutoNum type="alphaUcPeriod"/>
            </a:pPr>
            <a:r>
              <a:rPr lang="en" sz="2400" dirty="0" smtClean="0"/>
              <a:t>extreme </a:t>
            </a:r>
            <a:r>
              <a:rPr lang="en" sz="2400" dirty="0"/>
              <a:t>fatigue ( </a:t>
            </a:r>
            <a:r>
              <a:rPr lang="en" sz="2400" i="1" dirty="0"/>
              <a:t>ECOG PS 2 </a:t>
            </a:r>
            <a:r>
              <a:rPr lang="en" sz="2400" dirty="0" smtClean="0"/>
              <a:t>)</a:t>
            </a:r>
            <a:endParaRPr lang="sr-Cyrl-RS" sz="2400" dirty="0"/>
          </a:p>
          <a:p>
            <a:pPr marL="514350" lvl="0" indent="-514350">
              <a:buFont typeface="+mj-lt"/>
              <a:buAutoNum type="alphaUcPeriod"/>
            </a:pPr>
            <a:r>
              <a:rPr lang="en" sz="2400" dirty="0" smtClean="0"/>
              <a:t>elevated </a:t>
            </a:r>
            <a:r>
              <a:rPr lang="en" sz="2400" dirty="0"/>
              <a:t>body temperature over 38˚C for more than 2 weeks without clear signs </a:t>
            </a:r>
            <a:r>
              <a:rPr lang="en" sz="2400" dirty="0" smtClean="0"/>
              <a:t>of infection</a:t>
            </a:r>
            <a:endParaRPr lang="sr-Cyrl-RS" sz="2400" dirty="0"/>
          </a:p>
          <a:p>
            <a:pPr marL="514350" lvl="0" indent="-514350">
              <a:buFont typeface="+mj-lt"/>
              <a:buAutoNum type="alphaUcPeriod"/>
            </a:pPr>
            <a:r>
              <a:rPr lang="en" sz="2400" dirty="0" smtClean="0"/>
              <a:t>night </a:t>
            </a:r>
            <a:r>
              <a:rPr lang="en" sz="2400" dirty="0"/>
              <a:t>sweats without signs of infection</a:t>
            </a:r>
            <a:endParaRPr lang="sr-Latn-RS" sz="2400" dirty="0"/>
          </a:p>
          <a:p>
            <a:pPr marL="457200" lvl="0" indent="-457200">
              <a:buFont typeface="Arial" panose="020B0604020202020204" pitchFamily="34" charset="0"/>
              <a:buChar char="•"/>
            </a:pPr>
            <a:r>
              <a:rPr lang="en" sz="2400" dirty="0"/>
              <a:t> </a:t>
            </a:r>
            <a:r>
              <a:rPr lang="en" sz="2400" dirty="0" err="1"/>
              <a:t>Insufficiency</a:t>
            </a:r>
            <a:r>
              <a:rPr lang="en" sz="2400" dirty="0"/>
              <a:t> </a:t>
            </a:r>
            <a:r>
              <a:rPr lang="en" sz="2400" dirty="0" err="1"/>
              <a:t>bone </a:t>
            </a:r>
            <a:r>
              <a:rPr lang="en" sz="2400" dirty="0"/>
              <a:t>marrow manifested as the appearance or worsening of anemia and/or </a:t>
            </a:r>
            <a:r>
              <a:rPr lang="en" sz="2400" dirty="0" err="1"/>
              <a:t>thrombocytopenia</a:t>
            </a:r>
            <a:endParaRPr lang="sr-Latn-RS" sz="2400" dirty="0"/>
          </a:p>
          <a:p>
            <a:pPr lvl="0"/>
            <a:r>
              <a:rPr lang="en" sz="2400" i="1" dirty="0"/>
              <a:t> </a:t>
            </a:r>
            <a:endParaRPr lang="sr-Latn-RS" sz="2400" dirty="0"/>
          </a:p>
        </p:txBody>
      </p:sp>
    </p:spTree>
    <p:extLst>
      <p:ext uri="{BB962C8B-B14F-4D97-AF65-F5344CB8AC3E}">
        <p14:creationId xmlns:p14="http://schemas.microsoft.com/office/powerpoint/2010/main" val="244696187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062038"/>
            <a:ext cx="8229600" cy="494754"/>
          </a:xfrm>
        </p:spPr>
        <p:txBody>
          <a:bodyPr/>
          <a:lstStyle/>
          <a:p>
            <a:r>
              <a:rPr lang="en" dirty="0" smtClean="0"/>
              <a:t>Criteria for starting therapy</a:t>
            </a:r>
            <a:endParaRPr lang="sr-Latn-RS" dirty="0"/>
          </a:p>
        </p:txBody>
      </p:sp>
      <p:sp>
        <p:nvSpPr>
          <p:cNvPr id="3" name="Okvir za tekst 2"/>
          <p:cNvSpPr txBox="1"/>
          <p:nvPr/>
        </p:nvSpPr>
        <p:spPr>
          <a:xfrm>
            <a:off x="323528" y="2492896"/>
            <a:ext cx="8496944" cy="3693319"/>
          </a:xfrm>
          <a:prstGeom prst="rect">
            <a:avLst/>
          </a:prstGeom>
          <a:noFill/>
        </p:spPr>
        <p:txBody>
          <a:bodyPr wrap="square" rtlCol="0">
            <a:spAutoFit/>
          </a:bodyPr>
          <a:lstStyle/>
          <a:p>
            <a:pPr marL="457200" lvl="0" indent="-457200">
              <a:buFont typeface="Arial" panose="020B0604020202020204" pitchFamily="34" charset="0"/>
              <a:buChar char="•"/>
            </a:pPr>
            <a:r>
              <a:rPr lang="en" sz="2400" i="1" dirty="0"/>
              <a:t>AIHA </a:t>
            </a:r>
            <a:r>
              <a:rPr lang="en" sz="2400" dirty="0"/>
              <a:t>and/or </a:t>
            </a:r>
            <a:r>
              <a:rPr lang="en" sz="2400" i="1" dirty="0"/>
              <a:t>ITP </a:t>
            </a:r>
            <a:r>
              <a:rPr lang="en" sz="2400" dirty="0"/>
              <a:t>with poor response to </a:t>
            </a:r>
            <a:r>
              <a:rPr lang="en" sz="2400" dirty="0" err="1"/>
              <a:t>corticosteroid </a:t>
            </a:r>
            <a:r>
              <a:rPr lang="en" sz="2400" dirty="0"/>
              <a:t>therapy</a:t>
            </a:r>
            <a:endParaRPr lang="sr-Latn-RS" sz="2400" dirty="0"/>
          </a:p>
          <a:p>
            <a:pPr marL="457200" lvl="0" indent="-457200">
              <a:buFont typeface="Arial" panose="020B0604020202020204" pitchFamily="34" charset="0"/>
              <a:buChar char="•"/>
            </a:pPr>
            <a:r>
              <a:rPr lang="en" sz="2400" dirty="0"/>
              <a:t>Massive (6 cm or more below </a:t>
            </a:r>
            <a:r>
              <a:rPr lang="en" sz="2400" dirty="0" err="1"/>
              <a:t>left</a:t>
            </a:r>
            <a:r>
              <a:rPr lang="en" sz="2400" dirty="0"/>
              <a:t> </a:t>
            </a:r>
            <a:r>
              <a:rPr lang="en" sz="2400" dirty="0" err="1"/>
              <a:t>rib </a:t>
            </a:r>
            <a:r>
              <a:rPr lang="en" sz="2400" dirty="0"/>
              <a:t>cage) or progressive </a:t>
            </a:r>
            <a:r>
              <a:rPr lang="en" sz="2400" dirty="0" err="1"/>
              <a:t>splenomegaly</a:t>
            </a:r>
            <a:endParaRPr lang="sr-Latn-RS" sz="2400" dirty="0"/>
          </a:p>
          <a:p>
            <a:pPr marL="457200" lvl="0" indent="-457200">
              <a:buFont typeface="Arial" panose="020B0604020202020204" pitchFamily="34" charset="0"/>
              <a:buChar char="•"/>
            </a:pPr>
            <a:r>
              <a:rPr lang="en" sz="2400" dirty="0"/>
              <a:t>Lymph nodes or conglomerates larger than 10 cm in diameter, or progressive </a:t>
            </a:r>
            <a:r>
              <a:rPr lang="en" sz="2400" dirty="0" err="1"/>
              <a:t>lymphadenopathy</a:t>
            </a:r>
            <a:endParaRPr lang="sr-Latn-RS" sz="2400" dirty="0"/>
          </a:p>
          <a:p>
            <a:pPr marL="457200" lvl="0" indent="-457200">
              <a:buFont typeface="Arial" panose="020B0604020202020204" pitchFamily="34" charset="0"/>
              <a:buChar char="•"/>
            </a:pPr>
            <a:r>
              <a:rPr lang="en" sz="2400" dirty="0"/>
              <a:t>Progressive </a:t>
            </a:r>
            <a:r>
              <a:rPr lang="en" sz="2400" dirty="0" err="1"/>
              <a:t>lymphocytosis </a:t>
            </a:r>
            <a:r>
              <a:rPr lang="en" sz="2400" dirty="0"/>
              <a:t>with an increase in the number </a:t>
            </a:r>
            <a:r>
              <a:rPr lang="en" sz="2400" dirty="0" err="1"/>
              <a:t>of lymphocytes </a:t>
            </a:r>
            <a:r>
              <a:rPr lang="en" sz="2400" dirty="0"/>
              <a:t>by 50% in a two-month period, or an assumed </a:t>
            </a:r>
            <a:r>
              <a:rPr lang="en" sz="2400" i="1" dirty="0"/>
              <a:t>LDT </a:t>
            </a:r>
            <a:r>
              <a:rPr lang="en" sz="2400" dirty="0"/>
              <a:t>of less than 6 months</a:t>
            </a:r>
            <a:endParaRPr lang="sr-Latn-RS" sz="2400" dirty="0"/>
          </a:p>
          <a:p>
            <a:endParaRPr lang="sr-Latn-RS" dirty="0"/>
          </a:p>
        </p:txBody>
      </p:sp>
    </p:spTree>
    <p:extLst>
      <p:ext uri="{BB962C8B-B14F-4D97-AF65-F5344CB8AC3E}">
        <p14:creationId xmlns:p14="http://schemas.microsoft.com/office/powerpoint/2010/main" val="184047982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smtClean="0"/>
              <a:t>Choice of therapy</a:t>
            </a:r>
            <a:endParaRPr lang="sr-Latn-RS" dirty="0"/>
          </a:p>
        </p:txBody>
      </p:sp>
      <p:sp>
        <p:nvSpPr>
          <p:cNvPr id="3" name="Okvir za tekst 2"/>
          <p:cNvSpPr txBox="1"/>
          <p:nvPr/>
        </p:nvSpPr>
        <p:spPr>
          <a:xfrm>
            <a:off x="224079" y="2636912"/>
            <a:ext cx="8695842" cy="3108543"/>
          </a:xfrm>
          <a:prstGeom prst="rect">
            <a:avLst/>
          </a:prstGeom>
          <a:noFill/>
        </p:spPr>
        <p:txBody>
          <a:bodyPr wrap="none" rtlCol="0">
            <a:spAutoFit/>
          </a:bodyPr>
          <a:lstStyle/>
          <a:p>
            <a:pPr marL="457200" indent="-457200">
              <a:buFont typeface="Arial" panose="020B0604020202020204" pitchFamily="34" charset="0"/>
              <a:buChar char="•"/>
            </a:pPr>
            <a:r>
              <a:rPr lang="en" sz="2800" dirty="0" smtClean="0"/>
              <a:t>Age of the patient</a:t>
            </a:r>
          </a:p>
          <a:p>
            <a:endParaRPr lang="sr-Cyrl-RS" sz="2800" dirty="0" smtClean="0"/>
          </a:p>
          <a:p>
            <a:pPr marL="457200" indent="-457200">
              <a:buFont typeface="Arial" panose="020B0604020202020204" pitchFamily="34" charset="0"/>
              <a:buChar char="•"/>
            </a:pPr>
            <a:r>
              <a:rPr lang="en" sz="2800" dirty="0" smtClean="0"/>
              <a:t>Presence of unfavorable mutations (17 p, TP53)</a:t>
            </a:r>
            <a:endParaRPr lang="sr-Cyrl-RS" sz="2800" dirty="0" smtClean="0"/>
          </a:p>
          <a:p>
            <a:endParaRPr lang="sr-Cyrl-RS" sz="2800" dirty="0" smtClean="0"/>
          </a:p>
          <a:p>
            <a:pPr marL="457200" indent="-457200">
              <a:buFont typeface="Arial" panose="020B0604020202020204" pitchFamily="34" charset="0"/>
              <a:buChar char="•"/>
            </a:pPr>
            <a:r>
              <a:rPr lang="en" sz="2800" dirty="0" err="1" smtClean="0"/>
              <a:t>Comorbidity </a:t>
            </a:r>
            <a:r>
              <a:rPr lang="en" sz="2800" dirty="0" smtClean="0"/>
              <a:t>index (CIRS score)</a:t>
            </a:r>
          </a:p>
          <a:p>
            <a:endParaRPr lang="sr-Cyrl-RS" sz="2800" dirty="0" smtClean="0"/>
          </a:p>
          <a:p>
            <a:pPr marL="457200" indent="-457200">
              <a:buFont typeface="Arial" panose="020B0604020202020204" pitchFamily="34" charset="0"/>
              <a:buChar char="•"/>
            </a:pPr>
            <a:r>
              <a:rPr lang="en" sz="2800" dirty="0" smtClean="0"/>
              <a:t>Fulfilled criteria for starting therapy</a:t>
            </a:r>
            <a:endParaRPr lang="sr-Latn-RS" sz="2800" dirty="0"/>
          </a:p>
        </p:txBody>
      </p:sp>
    </p:spTree>
    <p:extLst>
      <p:ext uri="{BB962C8B-B14F-4D97-AF65-F5344CB8AC3E}">
        <p14:creationId xmlns:p14="http://schemas.microsoft.com/office/powerpoint/2010/main" val="271843354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smtClean="0"/>
              <a:t>CLL therapy</a:t>
            </a:r>
            <a:endParaRPr lang="sr-Latn-RS" dirty="0"/>
          </a:p>
        </p:txBody>
      </p:sp>
      <p:sp>
        <p:nvSpPr>
          <p:cNvPr id="3" name="Okvir za tekst 2"/>
          <p:cNvSpPr txBox="1"/>
          <p:nvPr/>
        </p:nvSpPr>
        <p:spPr>
          <a:xfrm>
            <a:off x="827584" y="1916832"/>
            <a:ext cx="8136904" cy="4062651"/>
          </a:xfrm>
          <a:prstGeom prst="rect">
            <a:avLst/>
          </a:prstGeom>
          <a:noFill/>
        </p:spPr>
        <p:txBody>
          <a:bodyPr wrap="square" rtlCol="0">
            <a:spAutoFit/>
          </a:bodyPr>
          <a:lstStyle/>
          <a:p>
            <a:pPr marL="342900" indent="-342900">
              <a:buFont typeface="Arial" panose="020B0604020202020204" pitchFamily="34" charset="0"/>
              <a:buChar char="•"/>
            </a:pPr>
            <a:r>
              <a:rPr lang="en" sz="2400" dirty="0" err="1" smtClean="0">
                <a:solidFill>
                  <a:srgbClr val="FF0000"/>
                </a:solidFill>
              </a:rPr>
              <a:t>Immunochemotherapy</a:t>
            </a:r>
            <a:endParaRPr lang="sr-Latn-RS" sz="2400" dirty="0" smtClean="0">
              <a:solidFill>
                <a:srgbClr val="FF0000"/>
              </a:solidFill>
            </a:endParaRPr>
          </a:p>
          <a:p>
            <a:r>
              <a:rPr lang="en" sz="2400" dirty="0" smtClean="0"/>
              <a:t>( Rituximab (anti CD20 At) + Fludarabine + Cyclophosphamide , Obintuzmab (anti CD20 At) + chlorambucil , alemtuzumab ( anti CD52 At ),</a:t>
            </a:r>
            <a:endParaRPr lang="sr-Latn-RS" sz="2400" dirty="0" smtClean="0"/>
          </a:p>
          <a:p>
            <a:r>
              <a:rPr lang="en" sz="2400" dirty="0" smtClean="0"/>
              <a:t>Rituximab </a:t>
            </a:r>
            <a:r>
              <a:rPr lang="en" sz="2400" dirty="0"/>
              <a:t>/ </a:t>
            </a:r>
            <a:r>
              <a:rPr lang="en" sz="2400" dirty="0" smtClean="0"/>
              <a:t>Obintuzmab + bendamustine )</a:t>
            </a:r>
          </a:p>
          <a:p>
            <a:endParaRPr lang="sr-Latn-RS" sz="2400" dirty="0" smtClean="0"/>
          </a:p>
          <a:p>
            <a:pPr marL="342900" indent="-342900">
              <a:buFont typeface="Arial" panose="020B0604020202020204" pitchFamily="34" charset="0"/>
              <a:buChar char="•"/>
            </a:pPr>
            <a:r>
              <a:rPr lang="en" sz="2400" dirty="0" smtClean="0">
                <a:solidFill>
                  <a:srgbClr val="FF0000"/>
                </a:solidFill>
              </a:rPr>
              <a:t>Conventional </a:t>
            </a:r>
            <a:r>
              <a:rPr lang="en" sz="2400" dirty="0" err="1" smtClean="0">
                <a:solidFill>
                  <a:srgbClr val="FF0000"/>
                </a:solidFill>
              </a:rPr>
              <a:t>chemotherapy</a:t>
            </a:r>
            <a:r>
              <a:rPr lang="en" sz="2400" dirty="0" smtClean="0">
                <a:solidFill>
                  <a:srgbClr val="FF0000"/>
                </a:solidFill>
              </a:rPr>
              <a:t> </a:t>
            </a:r>
            <a:r>
              <a:rPr lang="en" sz="2400" dirty="0" smtClean="0"/>
              <a:t>(CHOP, FC, LP , L, CP )</a:t>
            </a:r>
            <a:endParaRPr lang="sr-Cyrl-RS" sz="2400" dirty="0" smtClean="0"/>
          </a:p>
          <a:p>
            <a:endParaRPr lang="en-US" sz="2400" dirty="0" smtClean="0"/>
          </a:p>
          <a:p>
            <a:pPr marL="342900" indent="-342900">
              <a:buFont typeface="Arial" panose="020B0604020202020204" pitchFamily="34" charset="0"/>
              <a:buChar char="•"/>
            </a:pPr>
            <a:r>
              <a:rPr lang="en" sz="2400" dirty="0" err="1" smtClean="0">
                <a:solidFill>
                  <a:srgbClr val="FF0000"/>
                </a:solidFill>
              </a:rPr>
              <a:t>Corticosteroids</a:t>
            </a:r>
            <a:r>
              <a:rPr lang="en" sz="2400" dirty="0" smtClean="0"/>
              <a:t> ( high doses </a:t>
            </a:r>
            <a:r>
              <a:rPr lang="en" sz="2400" dirty="0" err="1" smtClean="0"/>
              <a:t>of methylprednisolone </a:t>
            </a:r>
            <a:r>
              <a:rPr lang="en" sz="2400" dirty="0" smtClean="0"/>
              <a:t>)</a:t>
            </a:r>
            <a:endParaRPr lang="sr-Latn-RS" sz="2400" dirty="0" smtClean="0"/>
          </a:p>
          <a:p>
            <a:pPr marL="342900" indent="-342900">
              <a:buFont typeface="Arial" panose="020B0604020202020204" pitchFamily="34" charset="0"/>
              <a:buChar char="•"/>
            </a:pPr>
            <a:endParaRPr lang="en-US" sz="2400" dirty="0" smtClean="0"/>
          </a:p>
          <a:p>
            <a:endParaRPr lang="sr-Latn-RS" dirty="0"/>
          </a:p>
        </p:txBody>
      </p:sp>
    </p:spTree>
    <p:extLst>
      <p:ext uri="{BB962C8B-B14F-4D97-AF65-F5344CB8AC3E}">
        <p14:creationId xmlns:p14="http://schemas.microsoft.com/office/powerpoint/2010/main" val="2020320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845840"/>
            <a:ext cx="8229600" cy="854968"/>
          </a:xfrm>
        </p:spPr>
        <p:txBody>
          <a:bodyPr/>
          <a:lstStyle/>
          <a:p>
            <a:r>
              <a:rPr lang="en" altLang="sr-Latn-RS" dirty="0" smtClean="0">
                <a:solidFill>
                  <a:srgbClr val="FF0000"/>
                </a:solidFill>
              </a:rPr>
              <a:t>Etiology of NHL</a:t>
            </a:r>
            <a:endParaRPr lang="en-US" altLang="sr-Latn-RS" dirty="0" smtClean="0">
              <a:solidFill>
                <a:srgbClr val="FF0000"/>
              </a:solidFill>
            </a:endParaRPr>
          </a:p>
        </p:txBody>
      </p:sp>
      <p:sp>
        <p:nvSpPr>
          <p:cNvPr id="10243" name="Rectangle 3"/>
          <p:cNvSpPr>
            <a:spLocks noGrp="1" noChangeArrowheads="1"/>
          </p:cNvSpPr>
          <p:nvPr>
            <p:ph type="body" idx="1"/>
          </p:nvPr>
        </p:nvSpPr>
        <p:spPr>
          <a:xfrm>
            <a:off x="457200" y="1673561"/>
            <a:ext cx="8229600" cy="4525963"/>
          </a:xfrm>
        </p:spPr>
        <p:txBody>
          <a:bodyPr/>
          <a:lstStyle/>
          <a:p>
            <a:r>
              <a:rPr lang="sr-Latn-RS" dirty="0"/>
              <a:t>T</a:t>
            </a:r>
            <a:r>
              <a:rPr lang="en-US" dirty="0"/>
              <a:t>he etiology of NHL is largely </a:t>
            </a:r>
            <a:r>
              <a:rPr lang="en-US" dirty="0" smtClean="0"/>
              <a:t>unknown</a:t>
            </a:r>
            <a:r>
              <a:rPr lang="sr-Latn-RS" dirty="0" smtClean="0"/>
              <a:t>.</a:t>
            </a:r>
            <a:endParaRPr lang="sr-Latn-RS" dirty="0"/>
          </a:p>
          <a:p>
            <a:r>
              <a:rPr lang="sr-Latn-RS" dirty="0" smtClean="0"/>
              <a:t>R</a:t>
            </a:r>
            <a:r>
              <a:rPr lang="en-US" dirty="0" err="1" smtClean="0"/>
              <a:t>isk</a:t>
            </a:r>
            <a:r>
              <a:rPr lang="en-US" dirty="0" smtClean="0"/>
              <a:t> </a:t>
            </a:r>
            <a:r>
              <a:rPr lang="en-US" dirty="0"/>
              <a:t>factors for NHL </a:t>
            </a:r>
            <a:r>
              <a:rPr lang="en-US" dirty="0" smtClean="0"/>
              <a:t>include</a:t>
            </a:r>
            <a:r>
              <a:rPr lang="sr-Latn-RS" dirty="0" smtClean="0"/>
              <a:t>:</a:t>
            </a:r>
          </a:p>
          <a:p>
            <a:r>
              <a:rPr lang="en-US" sz="2000" dirty="0" smtClean="0"/>
              <a:t>pre-existing </a:t>
            </a:r>
            <a:r>
              <a:rPr lang="en-US" sz="2000" dirty="0"/>
              <a:t>immune </a:t>
            </a:r>
            <a:r>
              <a:rPr lang="en-US" sz="2000" dirty="0" smtClean="0"/>
              <a:t>diseases</a:t>
            </a:r>
            <a:r>
              <a:rPr lang="sr-Latn-RS" sz="2000" dirty="0" smtClean="0"/>
              <a:t> (</a:t>
            </a:r>
            <a:r>
              <a:rPr lang="sr-Latn-RS" sz="2000" dirty="0" err="1" smtClean="0"/>
              <a:t>immunodeffitiency</a:t>
            </a:r>
            <a:r>
              <a:rPr lang="sr-Latn-RS" sz="2000" dirty="0" smtClean="0"/>
              <a:t>, </a:t>
            </a:r>
            <a:r>
              <a:rPr lang="sr-Latn-RS" sz="2000" dirty="0" err="1" smtClean="0"/>
              <a:t>autoimmune</a:t>
            </a:r>
            <a:r>
              <a:rPr lang="sr-Latn-RS" sz="2000" dirty="0" smtClean="0"/>
              <a:t> </a:t>
            </a:r>
            <a:r>
              <a:rPr lang="sr-Latn-RS" sz="2000" dirty="0" err="1" smtClean="0"/>
              <a:t>diseases</a:t>
            </a:r>
            <a:r>
              <a:rPr lang="sr-Latn-RS" sz="2000" dirty="0" smtClean="0"/>
              <a:t>)</a:t>
            </a:r>
            <a:r>
              <a:rPr lang="en-US" sz="2000" dirty="0" smtClean="0"/>
              <a:t>, </a:t>
            </a:r>
            <a:endParaRPr lang="sr-Latn-RS" sz="2000" dirty="0" smtClean="0"/>
          </a:p>
          <a:p>
            <a:r>
              <a:rPr lang="en-US" sz="2000" dirty="0" smtClean="0"/>
              <a:t>medications</a:t>
            </a:r>
            <a:r>
              <a:rPr lang="en-US" sz="2000" dirty="0"/>
              <a:t>, </a:t>
            </a:r>
            <a:endParaRPr lang="sr-Latn-RS" sz="2000" dirty="0" smtClean="0"/>
          </a:p>
          <a:p>
            <a:r>
              <a:rPr lang="en-US" sz="2000" dirty="0" smtClean="0"/>
              <a:t>infections</a:t>
            </a:r>
            <a:r>
              <a:rPr lang="sr-Latn-RS" sz="2000" dirty="0" smtClean="0"/>
              <a:t> </a:t>
            </a:r>
            <a:r>
              <a:rPr lang="sr-Latn-RS" sz="2000" dirty="0"/>
              <a:t>(HTLV, </a:t>
            </a:r>
            <a:r>
              <a:rPr lang="sr-Latn-RS" sz="2000" dirty="0" smtClean="0"/>
              <a:t>HHV-8, HIV</a:t>
            </a:r>
            <a:r>
              <a:rPr lang="sr-Latn-RS" sz="2000" dirty="0"/>
              <a:t>, </a:t>
            </a:r>
            <a:r>
              <a:rPr lang="sr-Latn-RS" sz="2000" dirty="0" smtClean="0"/>
              <a:t>EBV, </a:t>
            </a:r>
            <a:r>
              <a:rPr lang="en" altLang="sr-Latn-RS" sz="2000" dirty="0"/>
              <a:t>Helicoba</a:t>
            </a:r>
            <a:r>
              <a:rPr lang="sr-Latn-RS" altLang="sr-Latn-RS" sz="2000" dirty="0" err="1"/>
              <a:t>cter</a:t>
            </a:r>
            <a:r>
              <a:rPr lang="sr-Latn-RS" altLang="sr-Latn-RS" sz="2000" dirty="0"/>
              <a:t> </a:t>
            </a:r>
            <a:r>
              <a:rPr lang="sr-Latn-RS" altLang="sr-Latn-RS" sz="2000" dirty="0" err="1" smtClean="0"/>
              <a:t>pylory</a:t>
            </a:r>
            <a:r>
              <a:rPr lang="sr-Latn-RS" sz="2000" dirty="0" smtClean="0"/>
              <a:t>)</a:t>
            </a:r>
            <a:r>
              <a:rPr lang="en-US" sz="2000" dirty="0"/>
              <a:t>, </a:t>
            </a:r>
            <a:endParaRPr lang="sr-Latn-RS" sz="2000" dirty="0" smtClean="0"/>
          </a:p>
          <a:p>
            <a:r>
              <a:rPr lang="en-US" sz="2000" dirty="0" smtClean="0"/>
              <a:t>unhealthy </a:t>
            </a:r>
            <a:r>
              <a:rPr lang="en-US" sz="2000" dirty="0"/>
              <a:t>lifestyles</a:t>
            </a:r>
            <a:r>
              <a:rPr lang="sr-Latn-RS" sz="2000" dirty="0"/>
              <a:t> (</a:t>
            </a:r>
            <a:r>
              <a:rPr lang="sr-Latn-RS" sz="2000" dirty="0" err="1"/>
              <a:t>obesity</a:t>
            </a:r>
            <a:r>
              <a:rPr lang="sr-Latn-RS" sz="2000" dirty="0"/>
              <a:t>)</a:t>
            </a:r>
            <a:r>
              <a:rPr lang="en-US" sz="2000" dirty="0"/>
              <a:t>, </a:t>
            </a:r>
            <a:endParaRPr lang="sr-Latn-RS" sz="2000" dirty="0" smtClean="0"/>
          </a:p>
          <a:p>
            <a:r>
              <a:rPr lang="en-US" sz="2000" dirty="0" smtClean="0"/>
              <a:t>ethnicity</a:t>
            </a:r>
            <a:r>
              <a:rPr lang="en-US" sz="2000" dirty="0"/>
              <a:t>, </a:t>
            </a:r>
            <a:endParaRPr lang="sr-Latn-RS" sz="2000" dirty="0" smtClean="0"/>
          </a:p>
          <a:p>
            <a:r>
              <a:rPr lang="en-US" sz="2000" dirty="0" smtClean="0"/>
              <a:t>genetics</a:t>
            </a:r>
            <a:r>
              <a:rPr lang="en-US" sz="2000" dirty="0"/>
              <a:t>, </a:t>
            </a:r>
            <a:endParaRPr lang="sr-Latn-RS" sz="2000" dirty="0" smtClean="0"/>
          </a:p>
          <a:p>
            <a:r>
              <a:rPr lang="en-US" sz="2000" dirty="0" err="1" smtClean="0"/>
              <a:t>Heredit</a:t>
            </a:r>
            <a:r>
              <a:rPr lang="sr-Latn-RS" sz="2000" dirty="0" smtClean="0"/>
              <a:t>y</a:t>
            </a:r>
          </a:p>
          <a:p>
            <a:r>
              <a:rPr lang="sr-Latn-RS" sz="2000" dirty="0" err="1" smtClean="0"/>
              <a:t>certain</a:t>
            </a:r>
            <a:r>
              <a:rPr lang="sr-Latn-RS" sz="2000" dirty="0" smtClean="0"/>
              <a:t> </a:t>
            </a:r>
            <a:r>
              <a:rPr lang="sr-Latn-RS" sz="2000" dirty="0" err="1"/>
              <a:t>occupations</a:t>
            </a:r>
            <a:r>
              <a:rPr lang="sr-Latn-RS" sz="2000" dirty="0" smtClean="0"/>
              <a:t>.</a:t>
            </a:r>
            <a:endParaRPr lang="sr-Latn-RS" sz="20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smtClean="0"/>
              <a:t>CLL </a:t>
            </a:r>
            <a:r>
              <a:rPr lang="sr-Latn-RS" dirty="0" err="1" smtClean="0"/>
              <a:t>targeted</a:t>
            </a:r>
            <a:r>
              <a:rPr lang="sr-Latn-RS" dirty="0" smtClean="0"/>
              <a:t> </a:t>
            </a:r>
            <a:r>
              <a:rPr lang="en" dirty="0" smtClean="0"/>
              <a:t>therapy</a:t>
            </a:r>
            <a:endParaRPr lang="sr-Latn-RS" dirty="0"/>
          </a:p>
        </p:txBody>
      </p:sp>
      <p:sp>
        <p:nvSpPr>
          <p:cNvPr id="3" name="Čuvar mesta za sadržaj 2"/>
          <p:cNvSpPr>
            <a:spLocks noGrp="1"/>
          </p:cNvSpPr>
          <p:nvPr>
            <p:ph idx="1"/>
          </p:nvPr>
        </p:nvSpPr>
        <p:spPr>
          <a:xfrm>
            <a:off x="457200" y="2287588"/>
            <a:ext cx="8686800" cy="4525962"/>
          </a:xfrm>
        </p:spPr>
        <p:txBody>
          <a:bodyPr/>
          <a:lstStyle/>
          <a:p>
            <a:r>
              <a:rPr lang="en" dirty="0" smtClean="0">
                <a:solidFill>
                  <a:srgbClr val="FF0000"/>
                </a:solidFill>
              </a:rPr>
              <a:t>B cell receptor </a:t>
            </a:r>
            <a:r>
              <a:rPr lang="en" dirty="0" err="1" smtClean="0">
                <a:solidFill>
                  <a:srgbClr val="FF0000"/>
                </a:solidFill>
              </a:rPr>
              <a:t>inhibitors</a:t>
            </a:r>
          </a:p>
          <a:p>
            <a:pPr marL="0" indent="0">
              <a:buNone/>
            </a:pPr>
            <a:r>
              <a:rPr lang="en" dirty="0" smtClean="0"/>
              <a:t>Ibrutinib ( inhibitor </a:t>
            </a:r>
            <a:r>
              <a:rPr lang="en" dirty="0"/>
              <a:t>Bruton's tyrosine kinases )</a:t>
            </a:r>
          </a:p>
          <a:p>
            <a:pPr marL="0" indent="0">
              <a:buNone/>
            </a:pPr>
            <a:r>
              <a:rPr lang="en" dirty="0" err="1"/>
              <a:t>Idelalisib</a:t>
            </a:r>
            <a:r>
              <a:rPr lang="en" dirty="0"/>
              <a:t> </a:t>
            </a:r>
            <a:r>
              <a:rPr lang="en" dirty="0" smtClean="0"/>
              <a:t>( </a:t>
            </a:r>
            <a:r>
              <a:rPr lang="en" dirty="0" err="1" smtClean="0"/>
              <a:t>inhibitor</a:t>
            </a:r>
            <a:r>
              <a:rPr lang="en" dirty="0" smtClean="0"/>
              <a:t> </a:t>
            </a:r>
            <a:r>
              <a:rPr lang="en" dirty="0"/>
              <a:t>phosphatidylinositol-3 </a:t>
            </a:r>
            <a:r>
              <a:rPr lang="en" dirty="0" err="1"/>
              <a:t>kinases </a:t>
            </a:r>
            <a:r>
              <a:rPr lang="en" dirty="0" smtClean="0"/>
              <a:t>)</a:t>
            </a:r>
          </a:p>
          <a:p>
            <a:pPr marL="0" indent="0">
              <a:buNone/>
            </a:pPr>
            <a:endParaRPr lang="sr-Latn-RS" dirty="0"/>
          </a:p>
          <a:p>
            <a:r>
              <a:rPr lang="en" dirty="0" err="1"/>
              <a:t>Venetoclax</a:t>
            </a:r>
            <a:r>
              <a:rPr lang="en" dirty="0"/>
              <a:t> ( </a:t>
            </a:r>
            <a:r>
              <a:rPr lang="en" dirty="0" smtClean="0">
                <a:solidFill>
                  <a:srgbClr val="FF0000"/>
                </a:solidFill>
              </a:rPr>
              <a:t>bcl-2 antagonist</a:t>
            </a:r>
            <a:r>
              <a:rPr lang="en" dirty="0" smtClean="0"/>
              <a:t>)</a:t>
            </a:r>
          </a:p>
          <a:p>
            <a:r>
              <a:rPr lang="en" dirty="0" smtClean="0">
                <a:solidFill>
                  <a:srgbClr val="FF0000"/>
                </a:solidFill>
              </a:rPr>
              <a:t>Allogenic </a:t>
            </a:r>
            <a:r>
              <a:rPr lang="sr-Latn-RS" dirty="0" smtClean="0">
                <a:solidFill>
                  <a:srgbClr val="FF0000"/>
                </a:solidFill>
              </a:rPr>
              <a:t>HSCT</a:t>
            </a:r>
            <a:endParaRPr lang="sr-Latn-RS" dirty="0">
              <a:solidFill>
                <a:srgbClr val="FF0000"/>
              </a:solidFill>
            </a:endParaRPr>
          </a:p>
          <a:p>
            <a:pPr marL="0" indent="0">
              <a:buNone/>
            </a:pPr>
            <a:endParaRPr lang="en-US" dirty="0"/>
          </a:p>
          <a:p>
            <a:endParaRPr lang="en-US" dirty="0"/>
          </a:p>
          <a:p>
            <a:endParaRPr lang="sr-Latn-RS" dirty="0"/>
          </a:p>
        </p:txBody>
      </p:sp>
    </p:spTree>
    <p:extLst>
      <p:ext uri="{BB962C8B-B14F-4D97-AF65-F5344CB8AC3E}">
        <p14:creationId xmlns:p14="http://schemas.microsoft.com/office/powerpoint/2010/main" val="137428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 dirty="0" smtClean="0"/>
              <a:t>CLL therapy</a:t>
            </a:r>
            <a:endParaRPr lang="sr-Latn-RS" dirty="0"/>
          </a:p>
        </p:txBody>
      </p:sp>
      <p:sp>
        <p:nvSpPr>
          <p:cNvPr id="3" name="Čuvar mesta za sadržaj 2"/>
          <p:cNvSpPr>
            <a:spLocks noGrp="1"/>
          </p:cNvSpPr>
          <p:nvPr>
            <p:ph idx="1"/>
          </p:nvPr>
        </p:nvSpPr>
        <p:spPr>
          <a:xfrm>
            <a:off x="492561" y="2132856"/>
            <a:ext cx="8229600" cy="4525963"/>
          </a:xfrm>
        </p:spPr>
        <p:txBody>
          <a:bodyPr/>
          <a:lstStyle/>
          <a:p>
            <a:r>
              <a:rPr lang="en" dirty="0" smtClean="0"/>
              <a:t>Supportive therapy</a:t>
            </a:r>
          </a:p>
          <a:p>
            <a:pPr marL="0" indent="0">
              <a:buNone/>
            </a:pPr>
            <a:r>
              <a:rPr lang="en" dirty="0" err="1" smtClean="0"/>
              <a:t>Intravenously</a:t>
            </a:r>
            <a:r>
              <a:rPr lang="en" dirty="0" smtClean="0"/>
              <a:t> </a:t>
            </a:r>
            <a:r>
              <a:rPr lang="en" dirty="0" err="1" smtClean="0"/>
              <a:t>immunoglobulins </a:t>
            </a:r>
            <a:r>
              <a:rPr lang="en" dirty="0" smtClean="0"/>
              <a:t>( IVIG )</a:t>
            </a:r>
            <a:endParaRPr lang="sr-Latn-RS" dirty="0" smtClean="0"/>
          </a:p>
          <a:p>
            <a:pPr marL="0" indent="0">
              <a:buNone/>
            </a:pPr>
            <a:r>
              <a:rPr lang="en" dirty="0" err="1" smtClean="0"/>
              <a:t>Antibiotic </a:t>
            </a:r>
            <a:r>
              <a:rPr lang="en" dirty="0" smtClean="0"/>
              <a:t>, </a:t>
            </a:r>
            <a:r>
              <a:rPr lang="en" dirty="0" err="1" smtClean="0"/>
              <a:t>antiviral </a:t>
            </a:r>
            <a:r>
              <a:rPr lang="en" dirty="0" smtClean="0"/>
              <a:t>, </a:t>
            </a:r>
            <a:r>
              <a:rPr lang="en" dirty="0" err="1" smtClean="0"/>
              <a:t>antifungal </a:t>
            </a:r>
            <a:r>
              <a:rPr lang="en" dirty="0" smtClean="0"/>
              <a:t>prophylaxis</a:t>
            </a:r>
          </a:p>
          <a:p>
            <a:r>
              <a:rPr lang="en" dirty="0" smtClean="0"/>
              <a:t>Therapy </a:t>
            </a:r>
            <a:r>
              <a:rPr lang="en" dirty="0" err="1" smtClean="0"/>
              <a:t>of autoimmune </a:t>
            </a:r>
            <a:r>
              <a:rPr lang="en" dirty="0" smtClean="0"/>
              <a:t>phenomena ( AIHA, ITP)</a:t>
            </a:r>
            <a:endParaRPr lang="sr-Cyrl-RS" dirty="0" smtClean="0"/>
          </a:p>
          <a:p>
            <a:endParaRPr lang="sr-Latn-RS" dirty="0"/>
          </a:p>
        </p:txBody>
      </p:sp>
    </p:spTree>
    <p:extLst>
      <p:ext uri="{BB962C8B-B14F-4D97-AF65-F5344CB8AC3E}">
        <p14:creationId xmlns:p14="http://schemas.microsoft.com/office/powerpoint/2010/main" val="138732646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Therapy</a:t>
            </a:r>
            <a:r>
              <a:rPr lang="sr-Latn-RS" dirty="0" smtClean="0"/>
              <a:t> </a:t>
            </a:r>
            <a:r>
              <a:rPr lang="sr-Latn-RS" dirty="0" err="1" smtClean="0"/>
              <a:t>goal</a:t>
            </a:r>
            <a:endParaRPr lang="sr-Latn-RS" dirty="0"/>
          </a:p>
        </p:txBody>
      </p:sp>
      <p:sp>
        <p:nvSpPr>
          <p:cNvPr id="3" name="Čuvar mesta za sadržaj 2"/>
          <p:cNvSpPr>
            <a:spLocks noGrp="1"/>
          </p:cNvSpPr>
          <p:nvPr>
            <p:ph idx="1"/>
          </p:nvPr>
        </p:nvSpPr>
        <p:spPr>
          <a:xfrm>
            <a:off x="323528" y="2924944"/>
            <a:ext cx="8229600" cy="1933500"/>
          </a:xfrm>
        </p:spPr>
        <p:txBody>
          <a:bodyPr/>
          <a:lstStyle/>
          <a:p>
            <a:r>
              <a:rPr lang="sr-Latn-RS" dirty="0" err="1" smtClean="0"/>
              <a:t>Life</a:t>
            </a:r>
            <a:r>
              <a:rPr lang="sr-Latn-RS" dirty="0" smtClean="0"/>
              <a:t> </a:t>
            </a:r>
            <a:r>
              <a:rPr lang="sr-Latn-RS" dirty="0" err="1" smtClean="0"/>
              <a:t>prolongation</a:t>
            </a:r>
            <a:r>
              <a:rPr lang="sr-Latn-RS" dirty="0" smtClean="0"/>
              <a:t> </a:t>
            </a:r>
            <a:r>
              <a:rPr lang="sr-Latn-RS" dirty="0" err="1" smtClean="0"/>
              <a:t>and</a:t>
            </a:r>
            <a:r>
              <a:rPr lang="sr-Latn-RS" dirty="0" smtClean="0"/>
              <a:t> </a:t>
            </a:r>
            <a:r>
              <a:rPr lang="sr-Latn-RS" dirty="0" err="1" smtClean="0"/>
              <a:t>improved</a:t>
            </a:r>
            <a:r>
              <a:rPr lang="sr-Latn-RS" dirty="0" smtClean="0"/>
              <a:t> </a:t>
            </a:r>
            <a:r>
              <a:rPr lang="sr-Latn-RS" dirty="0" err="1" smtClean="0"/>
              <a:t>quality</a:t>
            </a:r>
            <a:r>
              <a:rPr lang="sr-Latn-RS" dirty="0" smtClean="0"/>
              <a:t> </a:t>
            </a:r>
            <a:r>
              <a:rPr lang="sr-Latn-RS" dirty="0" err="1" smtClean="0"/>
              <a:t>of</a:t>
            </a:r>
            <a:r>
              <a:rPr lang="sr-Latn-RS" dirty="0" smtClean="0"/>
              <a:t> </a:t>
            </a:r>
            <a:r>
              <a:rPr lang="sr-Latn-RS" dirty="0" err="1" smtClean="0"/>
              <a:t>life</a:t>
            </a:r>
            <a:endParaRPr lang="sr-Latn-RS" dirty="0"/>
          </a:p>
        </p:txBody>
      </p:sp>
    </p:spTree>
    <p:extLst>
      <p:ext uri="{BB962C8B-B14F-4D97-AF65-F5344CB8AC3E}">
        <p14:creationId xmlns:p14="http://schemas.microsoft.com/office/powerpoint/2010/main" val="360249518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txBox="1">
            <a:spLocks noChangeArrowheads="1"/>
          </p:cNvSpPr>
          <p:nvPr/>
        </p:nvSpPr>
        <p:spPr bwMode="auto">
          <a:xfrm>
            <a:off x="500063" y="549275"/>
            <a:ext cx="8001000" cy="527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Tx/>
              <a:buNone/>
            </a:pPr>
            <a:r>
              <a:rPr lang="en" altLang="sr-Latn-RS" sz="2000" b="1" dirty="0"/>
              <a:t>Integrated academic studies of medicine</a:t>
            </a:r>
          </a:p>
          <a:p>
            <a:pPr>
              <a:buFontTx/>
              <a:buNone/>
            </a:pPr>
            <a:r>
              <a:rPr lang="en" altLang="sr-Latn-RS" sz="2000" b="1" dirty="0"/>
              <a:t>subject: Internal medicine 2 - A7</a:t>
            </a:r>
            <a:endParaRPr lang="sr-Cyrl-CS" altLang="sr-Latn-RS" sz="2000" b="1" dirty="0"/>
          </a:p>
          <a:p>
            <a:pPr>
              <a:buFontTx/>
              <a:buNone/>
            </a:pPr>
            <a:endParaRPr lang="sr-Cyrl-CS" altLang="sr-Latn-RS" sz="2000" b="1" dirty="0"/>
          </a:p>
          <a:p>
            <a:pPr>
              <a:buFontTx/>
              <a:buNone/>
            </a:pPr>
            <a:endParaRPr lang="sr-Cyrl-CS" altLang="sr-Latn-RS" sz="2000" b="1" dirty="0"/>
          </a:p>
          <a:p>
            <a:pPr>
              <a:buFontTx/>
              <a:buNone/>
            </a:pPr>
            <a:endParaRPr lang="sr-Cyrl-CS" altLang="sr-Latn-RS" sz="2000" b="1" dirty="0"/>
          </a:p>
          <a:p>
            <a:pPr>
              <a:buFontTx/>
              <a:buNone/>
            </a:pPr>
            <a:r>
              <a:rPr lang="en" altLang="sr-Latn-RS" sz="4800" b="1" dirty="0"/>
              <a:t>Immunoproliferative diseases</a:t>
            </a:r>
          </a:p>
          <a:p>
            <a:pPr>
              <a:buFontTx/>
              <a:buNone/>
            </a:pPr>
            <a:endParaRPr lang="sr-Cyrl-CS" altLang="sr-Latn-RS" sz="2800" b="1" i="1" u="sng" dirty="0"/>
          </a:p>
          <a:p>
            <a:pPr>
              <a:buFontTx/>
              <a:buNone/>
            </a:pPr>
            <a:r>
              <a:rPr lang="en" altLang="sr-Latn-RS" sz="2000" b="1" dirty="0"/>
              <a:t>Lecturer: </a:t>
            </a:r>
            <a:r>
              <a:rPr lang="en" altLang="sr-Latn-RS" sz="2400" b="1" dirty="0" smtClean="0">
                <a:solidFill>
                  <a:srgbClr val="00B050"/>
                </a:solidFill>
              </a:rPr>
              <a:t>Assoc</a:t>
            </a:r>
            <a:r>
              <a:rPr lang="sr-Latn-RS" altLang="sr-Latn-RS" sz="2400" b="1" dirty="0" err="1" smtClean="0">
                <a:solidFill>
                  <a:srgbClr val="00B050"/>
                </a:solidFill>
              </a:rPr>
              <a:t>iate</a:t>
            </a:r>
            <a:r>
              <a:rPr lang="sr-Latn-RS" altLang="sr-Latn-RS" sz="2400" b="1" dirty="0" smtClean="0">
                <a:solidFill>
                  <a:srgbClr val="00B050"/>
                </a:solidFill>
              </a:rPr>
              <a:t> </a:t>
            </a:r>
            <a:r>
              <a:rPr lang="sr-Latn-RS" altLang="sr-Latn-RS" sz="2400" b="1" dirty="0" err="1" smtClean="0">
                <a:solidFill>
                  <a:srgbClr val="00B050"/>
                </a:solidFill>
              </a:rPr>
              <a:t>Proffessor</a:t>
            </a:r>
            <a:r>
              <a:rPr lang="sr-Latn-RS" altLang="sr-Latn-RS" sz="2400" b="1" dirty="0">
                <a:solidFill>
                  <a:srgbClr val="00B050"/>
                </a:solidFill>
              </a:rPr>
              <a:t> </a:t>
            </a:r>
            <a:r>
              <a:rPr lang="en" altLang="sr-Latn-RS" sz="2400" b="1" dirty="0" smtClean="0">
                <a:solidFill>
                  <a:srgbClr val="00B050"/>
                </a:solidFill>
              </a:rPr>
              <a:t> </a:t>
            </a:r>
            <a:r>
              <a:rPr lang="en" altLang="sr-Latn-RS" sz="2400" b="1" dirty="0">
                <a:solidFill>
                  <a:srgbClr val="00B050"/>
                </a:solidFill>
              </a:rPr>
              <a:t>Danijela Jovanović</a:t>
            </a:r>
            <a:endParaRPr lang="sr-Cyrl-CS" altLang="sr-Latn-RS" sz="2400" b="1" dirty="0">
              <a:solidFill>
                <a:srgbClr val="00B050"/>
              </a:solidFill>
            </a:endParaRPr>
          </a:p>
          <a:p>
            <a:pPr algn="ctr">
              <a:buFontTx/>
              <a:buNone/>
            </a:pPr>
            <a:endParaRPr lang="en-US" altLang="sr-Latn-RS" sz="3600" b="1" i="1" u="sng" dirty="0"/>
          </a:p>
        </p:txBody>
      </p:sp>
    </p:spTree>
    <p:extLst>
      <p:ext uri="{BB962C8B-B14F-4D97-AF65-F5344CB8AC3E}">
        <p14:creationId xmlns:p14="http://schemas.microsoft.com/office/powerpoint/2010/main" val="402837093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838200"/>
          </a:xfrm>
        </p:spPr>
        <p:txBody>
          <a:bodyPr/>
          <a:lstStyle/>
          <a:p>
            <a:pPr eaLnBrk="1" hangingPunct="1"/>
            <a:r>
              <a:rPr lang="en" altLang="sr-Latn-RS" sz="4000" b="1" smtClean="0">
                <a:solidFill>
                  <a:schemeClr val="tx1"/>
                </a:solidFill>
              </a:rPr>
              <a:t>Immunoproliferative diseases</a:t>
            </a:r>
            <a:endParaRPr lang="pl-PL" altLang="sr-Latn-RS" sz="4000" b="1" smtClean="0">
              <a:solidFill>
                <a:schemeClr val="tx1"/>
              </a:solidFill>
            </a:endParaRPr>
          </a:p>
        </p:txBody>
      </p:sp>
      <p:sp>
        <p:nvSpPr>
          <p:cNvPr id="4099" name="Rectangle 3"/>
          <p:cNvSpPr>
            <a:spLocks noGrp="1" noChangeArrowheads="1"/>
          </p:cNvSpPr>
          <p:nvPr>
            <p:ph type="body" idx="1"/>
          </p:nvPr>
        </p:nvSpPr>
        <p:spPr>
          <a:xfrm>
            <a:off x="611188" y="1662113"/>
            <a:ext cx="7780337" cy="4267200"/>
          </a:xfrm>
        </p:spPr>
        <p:txBody>
          <a:bodyPr/>
          <a:lstStyle/>
          <a:p>
            <a:pPr eaLnBrk="1" hangingPunct="1"/>
            <a:r>
              <a:rPr lang="en" altLang="sr-Latn-RS" sz="3600" b="1" dirty="0" smtClean="0"/>
              <a:t>A group of malignant blood diseases that result from the proliferation of clon</a:t>
            </a:r>
            <a:r>
              <a:rPr lang="sr-Latn-RS" altLang="sr-Latn-RS" sz="3600" b="1" dirty="0" err="1" smtClean="0"/>
              <a:t>al</a:t>
            </a:r>
            <a:r>
              <a:rPr lang="en" altLang="sr-Latn-RS" sz="3600" b="1" dirty="0" smtClean="0"/>
              <a:t> B lymphocytes, lymphoplasmocytes or plasma cells.</a:t>
            </a:r>
            <a:endParaRPr lang="sr-Latn-RS" altLang="sr-Latn-RS" sz="3600" b="1" dirty="0" smtClean="0"/>
          </a:p>
          <a:p>
            <a:pPr eaLnBrk="1" hangingPunct="1"/>
            <a:endParaRPr lang="sr-Cyrl-CS" altLang="sr-Latn-RS" sz="2400" b="1" dirty="0" smtClean="0"/>
          </a:p>
        </p:txBody>
      </p:sp>
    </p:spTree>
    <p:extLst>
      <p:ext uri="{BB962C8B-B14F-4D97-AF65-F5344CB8AC3E}">
        <p14:creationId xmlns:p14="http://schemas.microsoft.com/office/powerpoint/2010/main" val="118657722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r-Latn-RS"/>
          </a:p>
        </p:txBody>
      </p:sp>
      <p:sp>
        <p:nvSpPr>
          <p:cNvPr id="3" name="Čuvar mesta za sadržaj 2"/>
          <p:cNvSpPr>
            <a:spLocks noGrp="1"/>
          </p:cNvSpPr>
          <p:nvPr>
            <p:ph idx="1"/>
          </p:nvPr>
        </p:nvSpPr>
        <p:spPr/>
        <p:txBody>
          <a:bodyPr/>
          <a:lstStyle/>
          <a:p>
            <a:pPr eaLnBrk="1" hangingPunct="1"/>
            <a:r>
              <a:rPr lang="en" altLang="sr-Latn-RS" dirty="0"/>
              <a:t>The pathological clone synthesizes a paraprotein similar to immunoglobulins, which is called </a:t>
            </a:r>
            <a:r>
              <a:rPr lang="sr-Latn-RS" altLang="sr-Latn-RS" u="sng" dirty="0" err="1" smtClean="0"/>
              <a:t>Paraprotein</a:t>
            </a:r>
            <a:r>
              <a:rPr lang="sr-Latn-RS" altLang="sr-Latn-RS" u="sng" dirty="0" smtClean="0"/>
              <a:t> (M –</a:t>
            </a:r>
            <a:r>
              <a:rPr lang="sr-Latn-RS" altLang="sr-Latn-RS" u="sng" dirty="0" err="1" smtClean="0"/>
              <a:t>component</a:t>
            </a:r>
            <a:r>
              <a:rPr lang="sr-Latn-RS" altLang="sr-Latn-RS" u="sng" dirty="0" smtClean="0"/>
              <a:t>)</a:t>
            </a:r>
            <a:r>
              <a:rPr lang="en" altLang="sr-Latn-RS" dirty="0" smtClean="0"/>
              <a:t>, </a:t>
            </a:r>
            <a:r>
              <a:rPr lang="en" altLang="sr-Latn-RS" dirty="0"/>
              <a:t>but differs significantly from them functionally.</a:t>
            </a:r>
          </a:p>
          <a:p>
            <a:pPr eaLnBrk="1" hangingPunct="1"/>
            <a:r>
              <a:rPr lang="en" altLang="sr-Latn-RS" dirty="0"/>
              <a:t>The M-component can be the entire immunoglobulin molecule, only its light chain or only its heavy chain.</a:t>
            </a:r>
          </a:p>
          <a:p>
            <a:endParaRPr lang="sr-Latn-RS" dirty="0"/>
          </a:p>
        </p:txBody>
      </p:sp>
    </p:spTree>
    <p:extLst>
      <p:ext uri="{BB962C8B-B14F-4D97-AF65-F5344CB8AC3E}">
        <p14:creationId xmlns:p14="http://schemas.microsoft.com/office/powerpoint/2010/main" val="34515352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8"/>
            <a:ext cx="8229600" cy="838200"/>
          </a:xfrm>
        </p:spPr>
        <p:txBody>
          <a:bodyPr/>
          <a:lstStyle/>
          <a:p>
            <a:pPr eaLnBrk="1" hangingPunct="1"/>
            <a:r>
              <a:rPr lang="en" altLang="sr-Latn-RS" sz="4000" smtClean="0">
                <a:solidFill>
                  <a:schemeClr val="tx1"/>
                </a:solidFill>
              </a:rPr>
              <a:t>Immunoproliferative diseases</a:t>
            </a:r>
            <a:endParaRPr lang="pl-PL" altLang="sr-Latn-RS" sz="4000" smtClean="0">
              <a:solidFill>
                <a:schemeClr val="tx1"/>
              </a:solidFill>
            </a:endParaRPr>
          </a:p>
        </p:txBody>
      </p:sp>
      <p:sp>
        <p:nvSpPr>
          <p:cNvPr id="5123" name="Rectangle 3"/>
          <p:cNvSpPr>
            <a:spLocks noGrp="1" noChangeArrowheads="1"/>
          </p:cNvSpPr>
          <p:nvPr>
            <p:ph type="body" idx="1"/>
          </p:nvPr>
        </p:nvSpPr>
        <p:spPr>
          <a:xfrm>
            <a:off x="347663" y="1828800"/>
            <a:ext cx="8512175" cy="4267200"/>
          </a:xfrm>
        </p:spPr>
        <p:txBody>
          <a:bodyPr/>
          <a:lstStyle/>
          <a:p>
            <a:pPr eaLnBrk="1" hangingPunct="1"/>
            <a:r>
              <a:rPr lang="en" altLang="sr-Latn-RS" sz="2400" dirty="0" smtClean="0"/>
              <a:t>Immunoproliferative diseases include </a:t>
            </a:r>
            <a:r>
              <a:rPr lang="en" altLang="sr-Latn-RS" sz="2400" b="1" dirty="0" smtClean="0"/>
              <a:t>:</a:t>
            </a:r>
            <a:endParaRPr lang="en-GB" altLang="sr-Latn-RS" sz="2400" b="1" dirty="0" smtClean="0"/>
          </a:p>
          <a:p>
            <a:pPr eaLnBrk="1" hangingPunct="1">
              <a:buFontTx/>
              <a:buNone/>
            </a:pPr>
            <a:r>
              <a:rPr lang="en" altLang="sr-Latn-RS" sz="2400" b="1" dirty="0" smtClean="0"/>
              <a:t>-</a:t>
            </a:r>
            <a:r>
              <a:rPr lang="sr-Latn-RS" altLang="sr-Latn-RS" sz="2400" b="1" dirty="0" smtClean="0"/>
              <a:t> </a:t>
            </a:r>
            <a:r>
              <a:rPr lang="en" altLang="sr-Latn-RS" sz="2400" b="1" dirty="0" smtClean="0"/>
              <a:t>multiple myeloma ( MM )</a:t>
            </a:r>
            <a:endParaRPr lang="sr-Latn-CS" altLang="sr-Latn-RS" sz="2400" b="1" dirty="0" smtClean="0"/>
          </a:p>
          <a:p>
            <a:pPr marL="0" indent="0" eaLnBrk="1" hangingPunct="1">
              <a:buNone/>
            </a:pPr>
            <a:r>
              <a:rPr lang="sr-Latn-RS" altLang="sr-Latn-RS" sz="2400" b="1" dirty="0" smtClean="0"/>
              <a:t>- P</a:t>
            </a:r>
            <a:r>
              <a:rPr lang="en" altLang="sr-Latn-RS" sz="2400" b="1" dirty="0" smtClean="0"/>
              <a:t>lasmacytic leukemia</a:t>
            </a:r>
          </a:p>
          <a:p>
            <a:pPr eaLnBrk="1" hangingPunct="1">
              <a:buFontTx/>
              <a:buNone/>
            </a:pPr>
            <a:r>
              <a:rPr lang="en" altLang="sr-Latn-RS" sz="2400" b="1" dirty="0" smtClean="0"/>
              <a:t>- Waldenstrom's disease (macroglobulinemia)</a:t>
            </a:r>
          </a:p>
          <a:p>
            <a:pPr eaLnBrk="1" hangingPunct="1">
              <a:buFontTx/>
              <a:buNone/>
            </a:pPr>
            <a:r>
              <a:rPr lang="en" altLang="sr-Latn-RS" sz="2400" b="1" dirty="0" smtClean="0"/>
              <a:t>- primary amyloidosis</a:t>
            </a:r>
          </a:p>
          <a:p>
            <a:pPr eaLnBrk="1" hangingPunct="1">
              <a:buFontTx/>
              <a:buNone/>
            </a:pPr>
            <a:r>
              <a:rPr lang="en" altLang="sr-Latn-RS" sz="2400" b="1" dirty="0" smtClean="0"/>
              <a:t>- heavy chain disease (Franklin's disease)</a:t>
            </a:r>
          </a:p>
          <a:p>
            <a:pPr eaLnBrk="1" hangingPunct="1">
              <a:buFontTx/>
              <a:buNone/>
            </a:pPr>
            <a:r>
              <a:rPr lang="en" altLang="sr-Latn-RS" sz="2400" b="1" dirty="0" smtClean="0"/>
              <a:t>- essential monoclonal cryoglobulinemia</a:t>
            </a:r>
          </a:p>
          <a:p>
            <a:pPr eaLnBrk="1" hangingPunct="1">
              <a:buFontTx/>
              <a:buNone/>
            </a:pPr>
            <a:r>
              <a:rPr lang="en" altLang="sr-Latn-RS" sz="2400" b="1" dirty="0" smtClean="0"/>
              <a:t>- benign monoclonal hypergammaglobulinemia</a:t>
            </a:r>
            <a:r>
              <a:rPr lang="en" altLang="sr-Latn-RS" sz="2400" dirty="0" smtClean="0"/>
              <a:t> </a:t>
            </a:r>
            <a:r>
              <a:rPr lang="sr-Latn-RS" altLang="sr-Latn-RS" sz="2400" dirty="0" smtClean="0"/>
              <a:t>(MGUS, MGRS..)</a:t>
            </a:r>
            <a:endParaRPr lang="sr-Latn-CS" altLang="sr-Latn-RS" sz="2400" b="1" dirty="0" smtClean="0"/>
          </a:p>
          <a:p>
            <a:pPr eaLnBrk="1" hangingPunct="1">
              <a:lnSpc>
                <a:spcPct val="90000"/>
              </a:lnSpc>
              <a:buFontTx/>
              <a:buNone/>
            </a:pPr>
            <a:r>
              <a:rPr lang="en" altLang="sr-Latn-RS" sz="2800" b="1" dirty="0" smtClean="0"/>
              <a:t>         </a:t>
            </a:r>
            <a:endParaRPr lang="en-GB" altLang="sr-Latn-RS" sz="2800" b="1" dirty="0" smtClean="0"/>
          </a:p>
        </p:txBody>
      </p:sp>
    </p:spTree>
    <p:extLst>
      <p:ext uri="{BB962C8B-B14F-4D97-AF65-F5344CB8AC3E}">
        <p14:creationId xmlns:p14="http://schemas.microsoft.com/office/powerpoint/2010/main" val="413780137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4213" y="981075"/>
            <a:ext cx="7772400" cy="914400"/>
          </a:xfrm>
        </p:spPr>
        <p:txBody>
          <a:bodyPr/>
          <a:lstStyle/>
          <a:p>
            <a:pPr eaLnBrk="1" hangingPunct="1"/>
            <a:r>
              <a:rPr lang="en" altLang="sr-Latn-RS" sz="3600" smtClean="0">
                <a:solidFill>
                  <a:schemeClr val="tx1"/>
                </a:solidFill>
              </a:rPr>
              <a:t>Multiple myeloma (MM)</a:t>
            </a:r>
            <a:endParaRPr lang="pl-PL" altLang="sr-Latn-RS" sz="3600" smtClean="0">
              <a:solidFill>
                <a:schemeClr val="tx1"/>
              </a:solidFill>
            </a:endParaRPr>
          </a:p>
        </p:txBody>
      </p:sp>
      <p:sp>
        <p:nvSpPr>
          <p:cNvPr id="6147" name="Rectangle 3"/>
          <p:cNvSpPr>
            <a:spLocks noGrp="1" noChangeArrowheads="1"/>
          </p:cNvSpPr>
          <p:nvPr>
            <p:ph type="body" idx="1"/>
          </p:nvPr>
        </p:nvSpPr>
        <p:spPr>
          <a:xfrm>
            <a:off x="609600" y="1905000"/>
            <a:ext cx="7772400" cy="4419600"/>
          </a:xfrm>
        </p:spPr>
        <p:txBody>
          <a:bodyPr/>
          <a:lstStyle/>
          <a:p>
            <a:pPr eaLnBrk="1" hangingPunct="1"/>
            <a:endParaRPr lang="sr-Cyrl-RS" altLang="sr-Latn-RS" sz="2400" b="1" smtClean="0"/>
          </a:p>
          <a:p>
            <a:pPr eaLnBrk="1" hangingPunct="1"/>
            <a:endParaRPr lang="sr-Cyrl-RS" altLang="sr-Latn-RS" sz="2400" b="1" smtClean="0"/>
          </a:p>
          <a:p>
            <a:pPr eaLnBrk="1" hangingPunct="1"/>
            <a:r>
              <a:rPr lang="en" altLang="sr-Latn-RS" sz="2400" b="1" smtClean="0"/>
              <a:t>Multiple myeloma is a malignant disease from the group of immunoproliferative diseases whose main characteristic is </a:t>
            </a:r>
            <a:r>
              <a:rPr lang="en" altLang="sr-Latn-RS" sz="2400" b="1" smtClean="0">
                <a:solidFill>
                  <a:srgbClr val="FF0000"/>
                </a:solidFill>
              </a:rPr>
              <a:t>clonal proliferation </a:t>
            </a:r>
            <a:r>
              <a:rPr lang="en" altLang="sr-Latn-RS" sz="2400" b="1" smtClean="0"/>
              <a:t>and accumulation of pathologically altered plasma cells.</a:t>
            </a:r>
          </a:p>
          <a:p>
            <a:pPr eaLnBrk="1" hangingPunct="1">
              <a:lnSpc>
                <a:spcPct val="90000"/>
              </a:lnSpc>
              <a:buFontTx/>
              <a:buNone/>
            </a:pPr>
            <a:endParaRPr lang="en-GB" altLang="sr-Latn-RS" sz="2400" b="1" smtClean="0"/>
          </a:p>
          <a:p>
            <a:pPr eaLnBrk="1" hangingPunct="1">
              <a:lnSpc>
                <a:spcPct val="90000"/>
              </a:lnSpc>
              <a:buFontTx/>
              <a:buNone/>
            </a:pPr>
            <a:r>
              <a:rPr lang="en" altLang="sr-Latn-RS" sz="2800" b="1" smtClean="0"/>
              <a:t>  </a:t>
            </a:r>
          </a:p>
          <a:p>
            <a:pPr eaLnBrk="1" hangingPunct="1">
              <a:lnSpc>
                <a:spcPct val="90000"/>
              </a:lnSpc>
              <a:buFontTx/>
              <a:buNone/>
            </a:pPr>
            <a:endParaRPr lang="en-GB" altLang="sr-Latn-RS" sz="2800" b="1" smtClean="0"/>
          </a:p>
        </p:txBody>
      </p:sp>
    </p:spTree>
    <p:extLst>
      <p:ext uri="{BB962C8B-B14F-4D97-AF65-F5344CB8AC3E}">
        <p14:creationId xmlns:p14="http://schemas.microsoft.com/office/powerpoint/2010/main" val="162899171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4213" y="481013"/>
            <a:ext cx="7772400" cy="914400"/>
          </a:xfrm>
        </p:spPr>
        <p:txBody>
          <a:bodyPr/>
          <a:lstStyle/>
          <a:p>
            <a:pPr eaLnBrk="1" hangingPunct="1"/>
            <a:r>
              <a:rPr lang="sr-Latn-RS" altLang="sr-Latn-RS" sz="3600" dirty="0" smtClean="0">
                <a:solidFill>
                  <a:schemeClr val="tx1"/>
                </a:solidFill>
              </a:rPr>
              <a:t>E</a:t>
            </a:r>
            <a:r>
              <a:rPr lang="en" altLang="sr-Latn-RS" sz="3600" dirty="0" smtClean="0">
                <a:solidFill>
                  <a:schemeClr val="tx1"/>
                </a:solidFill>
              </a:rPr>
              <a:t>pidemiology</a:t>
            </a:r>
            <a:endParaRPr lang="pl-PL" altLang="sr-Latn-RS" sz="3600" dirty="0" smtClean="0">
              <a:solidFill>
                <a:schemeClr val="tx1"/>
              </a:solidFill>
            </a:endParaRPr>
          </a:p>
        </p:txBody>
      </p:sp>
      <p:sp>
        <p:nvSpPr>
          <p:cNvPr id="7171" name="Rectangle 3"/>
          <p:cNvSpPr>
            <a:spLocks noGrp="1" noChangeArrowheads="1"/>
          </p:cNvSpPr>
          <p:nvPr>
            <p:ph type="body" idx="1"/>
          </p:nvPr>
        </p:nvSpPr>
        <p:spPr>
          <a:xfrm>
            <a:off x="711200" y="1989138"/>
            <a:ext cx="7772400" cy="4419600"/>
          </a:xfrm>
        </p:spPr>
        <p:txBody>
          <a:bodyPr/>
          <a:lstStyle/>
          <a:p>
            <a:pPr eaLnBrk="1" hangingPunct="1"/>
            <a:r>
              <a:rPr lang="en" altLang="sr-Latn-RS" sz="2400" smtClean="0"/>
              <a:t>Incidence of 1-2 patients per 100,000 inhabitants</a:t>
            </a:r>
          </a:p>
          <a:p>
            <a:pPr eaLnBrk="1" hangingPunct="1"/>
            <a:r>
              <a:rPr lang="en" altLang="sr-Latn-RS" sz="2400" smtClean="0"/>
              <a:t>1% of all malignant diseases</a:t>
            </a:r>
          </a:p>
          <a:p>
            <a:pPr eaLnBrk="1" hangingPunct="1"/>
            <a:r>
              <a:rPr lang="en" altLang="sr-Latn-RS" sz="2400" smtClean="0"/>
              <a:t>10% of all hematological malignancies, the second most common of all hematological malignancies.</a:t>
            </a:r>
          </a:p>
          <a:p>
            <a:pPr eaLnBrk="1" hangingPunct="1"/>
            <a:r>
              <a:rPr lang="en" altLang="sr-Latn-RS" sz="2400" smtClean="0"/>
              <a:t>Frequency increases with age:</a:t>
            </a:r>
          </a:p>
          <a:p>
            <a:pPr eaLnBrk="1" hangingPunct="1"/>
            <a:r>
              <a:rPr lang="en" altLang="sr-Latn-RS" sz="2400" smtClean="0"/>
              <a:t>- most patients after the age of 65</a:t>
            </a:r>
          </a:p>
          <a:p>
            <a:pPr eaLnBrk="1" hangingPunct="1"/>
            <a:r>
              <a:rPr lang="en" altLang="sr-Latn-RS" sz="2400" smtClean="0"/>
              <a:t>- 2% of patients are younger than 40, with a tendency to increase</a:t>
            </a:r>
          </a:p>
          <a:p>
            <a:pPr eaLnBrk="1" hangingPunct="1"/>
            <a:r>
              <a:rPr lang="en" altLang="sr-Latn-RS" sz="2400" smtClean="0"/>
              <a:t>Men get sick more often</a:t>
            </a:r>
            <a:endParaRPr lang="en-GB" altLang="sr-Latn-RS" sz="2400" smtClean="0"/>
          </a:p>
        </p:txBody>
      </p:sp>
    </p:spTree>
    <p:extLst>
      <p:ext uri="{BB962C8B-B14F-4D97-AF65-F5344CB8AC3E}">
        <p14:creationId xmlns:p14="http://schemas.microsoft.com/office/powerpoint/2010/main" val="418107937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04850" y="333375"/>
            <a:ext cx="7772400" cy="427038"/>
          </a:xfrm>
        </p:spPr>
        <p:txBody>
          <a:bodyPr/>
          <a:lstStyle/>
          <a:p>
            <a:pPr eaLnBrk="1" hangingPunct="1"/>
            <a:r>
              <a:rPr lang="en" altLang="sr-Latn-RS" sz="3600" dirty="0" smtClean="0">
                <a:solidFill>
                  <a:schemeClr val="tx1"/>
                </a:solidFill>
              </a:rPr>
              <a:t>Etiopathogenesis</a:t>
            </a:r>
            <a:endParaRPr lang="pl-PL" altLang="sr-Latn-RS" sz="3600" dirty="0" smtClean="0">
              <a:solidFill>
                <a:schemeClr val="tx1"/>
              </a:solidFill>
            </a:endParaRPr>
          </a:p>
        </p:txBody>
      </p:sp>
      <p:sp>
        <p:nvSpPr>
          <p:cNvPr id="8195" name="Rectangle 3"/>
          <p:cNvSpPr>
            <a:spLocks noGrp="1" noChangeArrowheads="1"/>
          </p:cNvSpPr>
          <p:nvPr>
            <p:ph type="body" idx="1"/>
          </p:nvPr>
        </p:nvSpPr>
        <p:spPr>
          <a:xfrm>
            <a:off x="323850" y="1412875"/>
            <a:ext cx="8534400" cy="5445125"/>
          </a:xfrm>
        </p:spPr>
        <p:txBody>
          <a:bodyPr/>
          <a:lstStyle/>
          <a:p>
            <a:pPr eaLnBrk="1" hangingPunct="1">
              <a:defRPr/>
            </a:pPr>
            <a:r>
              <a:rPr lang="en" sz="2400" dirty="0" err="1" smtClean="0">
                <a:solidFill>
                  <a:srgbClr val="FF0000"/>
                </a:solidFill>
              </a:rPr>
              <a:t>Etiology </a:t>
            </a:r>
            <a:r>
              <a:rPr lang="en" sz="2400" dirty="0" smtClean="0"/>
              <a:t>UNKNOWN</a:t>
            </a:r>
            <a:endParaRPr lang="sr-Cyrl-RS" sz="2400" dirty="0"/>
          </a:p>
          <a:p>
            <a:pPr marL="0" indent="0" eaLnBrk="1" hangingPunct="1">
              <a:buFontTx/>
              <a:buNone/>
              <a:defRPr/>
            </a:pPr>
            <a:r>
              <a:rPr lang="en" sz="2400" dirty="0" smtClean="0"/>
              <a:t> </a:t>
            </a:r>
          </a:p>
          <a:p>
            <a:pPr eaLnBrk="1" hangingPunct="1">
              <a:defRPr/>
            </a:pPr>
            <a:r>
              <a:rPr lang="en" sz="2400" dirty="0" smtClean="0"/>
              <a:t>A lot of studies examine the genetic influence (black and yellow people get sick more often </a:t>
            </a:r>
            <a:r>
              <a:rPr lang="en" sz="2400" dirty="0"/>
              <a:t>, </a:t>
            </a:r>
            <a:r>
              <a:rPr lang="en" sz="2400" dirty="0" smtClean="0"/>
              <a:t>higher </a:t>
            </a:r>
            <a:r>
              <a:rPr lang="en" sz="2400" dirty="0" err="1" smtClean="0"/>
              <a:t>frequency </a:t>
            </a:r>
            <a:r>
              <a:rPr lang="en" sz="2400" dirty="0" smtClean="0"/>
              <a:t>in close relatives), as well as the influence of the environment, the effect of pesticides, </a:t>
            </a:r>
            <a:r>
              <a:rPr lang="en" sz="2400" dirty="0" err="1" smtClean="0"/>
              <a:t>ionizing </a:t>
            </a:r>
            <a:r>
              <a:rPr lang="en" sz="2400" dirty="0" smtClean="0"/>
              <a:t>radiation, but also the connection with chronic </a:t>
            </a:r>
            <a:r>
              <a:rPr lang="en" sz="2400" dirty="0" err="1" smtClean="0"/>
              <a:t>antigenic </a:t>
            </a:r>
            <a:r>
              <a:rPr lang="en" sz="2400" dirty="0" smtClean="0"/>
              <a:t>stimulation (frequent infections).</a:t>
            </a:r>
          </a:p>
          <a:p>
            <a:pPr eaLnBrk="1" hangingPunct="1">
              <a:defRPr/>
            </a:pPr>
            <a:endParaRPr lang="sr-Cyrl-RS" sz="2400" dirty="0" smtClean="0"/>
          </a:p>
          <a:p>
            <a:pPr eaLnBrk="1" hangingPunct="1">
              <a:defRPr/>
            </a:pPr>
            <a:r>
              <a:rPr lang="en" sz="2400" dirty="0" smtClean="0"/>
              <a:t>Genetic mutations are generally not associated with etiology, but are certainly associated with prognosis</a:t>
            </a:r>
            <a:endParaRPr lang="sr-Latn-CS" sz="2400" dirty="0" smtClean="0"/>
          </a:p>
          <a:p>
            <a:pPr eaLnBrk="1" hangingPunct="1">
              <a:buFontTx/>
              <a:buNone/>
              <a:defRPr/>
            </a:pPr>
            <a:endParaRPr lang="en-GB" sz="2000" dirty="0" smtClean="0">
              <a:solidFill>
                <a:srgbClr val="66FFFF"/>
              </a:solidFill>
            </a:endParaRPr>
          </a:p>
          <a:p>
            <a:pPr eaLnBrk="1" hangingPunct="1">
              <a:lnSpc>
                <a:spcPct val="85000"/>
              </a:lnSpc>
              <a:defRPr/>
            </a:pPr>
            <a:endParaRPr lang="en-GB" sz="2000" b="1" dirty="0" smtClean="0"/>
          </a:p>
        </p:txBody>
      </p:sp>
    </p:spTree>
    <p:extLst>
      <p:ext uri="{BB962C8B-B14F-4D97-AF65-F5344CB8AC3E}">
        <p14:creationId xmlns:p14="http://schemas.microsoft.com/office/powerpoint/2010/main" val="1929568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468313" y="2332038"/>
            <a:ext cx="8229600" cy="4525962"/>
          </a:xfrm>
        </p:spPr>
        <p:txBody>
          <a:bodyPr/>
          <a:lstStyle/>
          <a:p>
            <a:r>
              <a:rPr lang="sr-Latn-RS" altLang="sr-Latn-RS" dirty="0" smtClean="0">
                <a:solidFill>
                  <a:schemeClr val="accent1">
                    <a:lumMod val="75000"/>
                  </a:schemeClr>
                </a:solidFill>
              </a:rPr>
              <a:t>NHL </a:t>
            </a:r>
            <a:r>
              <a:rPr lang="sr-Latn-RS" altLang="sr-Latn-RS" dirty="0" err="1" smtClean="0">
                <a:solidFill>
                  <a:schemeClr val="accent1">
                    <a:lumMod val="75000"/>
                  </a:schemeClr>
                </a:solidFill>
              </a:rPr>
              <a:t>can</a:t>
            </a:r>
            <a:r>
              <a:rPr lang="sr-Latn-RS" altLang="sr-Latn-RS" dirty="0" smtClean="0">
                <a:solidFill>
                  <a:schemeClr val="accent1">
                    <a:lumMod val="75000"/>
                  </a:schemeClr>
                </a:solidFill>
              </a:rPr>
              <a:t> be </a:t>
            </a:r>
            <a:r>
              <a:rPr lang="sr-Latn-RS" altLang="sr-Latn-RS" dirty="0" err="1" smtClean="0">
                <a:solidFill>
                  <a:schemeClr val="accent1">
                    <a:lumMod val="75000"/>
                  </a:schemeClr>
                </a:solidFill>
              </a:rPr>
              <a:t>located</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either</a:t>
            </a:r>
            <a:r>
              <a:rPr lang="sr-Latn-RS" altLang="sr-Latn-RS" dirty="0" smtClean="0">
                <a:solidFill>
                  <a:schemeClr val="accent1">
                    <a:lumMod val="75000"/>
                  </a:schemeClr>
                </a:solidFill>
              </a:rPr>
              <a:t> in </a:t>
            </a:r>
            <a:r>
              <a:rPr lang="sr-Latn-RS" altLang="sr-Latn-RS" dirty="0" err="1" smtClean="0">
                <a:solidFill>
                  <a:schemeClr val="accent1">
                    <a:lumMod val="75000"/>
                  </a:schemeClr>
                </a:solidFill>
              </a:rPr>
              <a:t>lymphoid</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tissue</a:t>
            </a:r>
            <a:r>
              <a:rPr lang="sr-Latn-RS" altLang="sr-Latn-RS" dirty="0" smtClean="0">
                <a:solidFill>
                  <a:schemeClr val="accent1">
                    <a:lumMod val="75000"/>
                  </a:schemeClr>
                </a:solidFill>
              </a:rPr>
              <a:t>, but </a:t>
            </a:r>
            <a:r>
              <a:rPr lang="sr-Latn-RS" altLang="sr-Latn-RS" dirty="0" err="1" smtClean="0">
                <a:solidFill>
                  <a:schemeClr val="accent1">
                    <a:lumMod val="75000"/>
                  </a:schemeClr>
                </a:solidFill>
              </a:rPr>
              <a:t>also</a:t>
            </a:r>
            <a:r>
              <a:rPr lang="sr-Latn-RS" altLang="sr-Latn-RS" dirty="0" smtClean="0">
                <a:solidFill>
                  <a:schemeClr val="accent1">
                    <a:lumMod val="75000"/>
                  </a:schemeClr>
                </a:solidFill>
              </a:rPr>
              <a:t> in </a:t>
            </a:r>
            <a:r>
              <a:rPr lang="sr-Latn-RS" altLang="sr-Latn-RS" dirty="0" err="1" smtClean="0">
                <a:solidFill>
                  <a:schemeClr val="accent1">
                    <a:lumMod val="75000"/>
                  </a:schemeClr>
                </a:solidFill>
              </a:rPr>
              <a:t>any</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other</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tissue</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or</a:t>
            </a:r>
            <a:r>
              <a:rPr lang="sr-Latn-RS" altLang="sr-Latn-RS" dirty="0" smtClean="0">
                <a:solidFill>
                  <a:schemeClr val="accent1">
                    <a:lumMod val="75000"/>
                  </a:schemeClr>
                </a:solidFill>
              </a:rPr>
              <a:t> organ, </a:t>
            </a:r>
            <a:r>
              <a:rPr lang="sr-Latn-RS" altLang="sr-Latn-RS" dirty="0" err="1" smtClean="0">
                <a:solidFill>
                  <a:schemeClr val="accent1">
                    <a:lumMod val="75000"/>
                  </a:schemeClr>
                </a:solidFill>
              </a:rPr>
              <a:t>since</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the</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lymphocytes</a:t>
            </a:r>
            <a:r>
              <a:rPr lang="sr-Latn-RS" altLang="sr-Latn-RS" dirty="0" smtClean="0">
                <a:solidFill>
                  <a:schemeClr val="accent1">
                    <a:lumMod val="75000"/>
                  </a:schemeClr>
                </a:solidFill>
              </a:rPr>
              <a:t> are </a:t>
            </a:r>
            <a:r>
              <a:rPr lang="sr-Latn-RS" altLang="sr-Latn-RS" dirty="0" err="1" smtClean="0">
                <a:solidFill>
                  <a:schemeClr val="accent1">
                    <a:lumMod val="75000"/>
                  </a:schemeClr>
                </a:solidFill>
              </a:rPr>
              <a:t>present</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all</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over</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the</a:t>
            </a:r>
            <a:r>
              <a:rPr lang="sr-Latn-RS" altLang="sr-Latn-RS" dirty="0" smtClean="0">
                <a:solidFill>
                  <a:schemeClr val="accent1">
                    <a:lumMod val="75000"/>
                  </a:schemeClr>
                </a:solidFill>
              </a:rPr>
              <a:t> </a:t>
            </a:r>
            <a:r>
              <a:rPr lang="sr-Latn-RS" altLang="sr-Latn-RS" dirty="0" err="1" smtClean="0">
                <a:solidFill>
                  <a:schemeClr val="accent1">
                    <a:lumMod val="75000"/>
                  </a:schemeClr>
                </a:solidFill>
              </a:rPr>
              <a:t>organism</a:t>
            </a:r>
            <a:r>
              <a:rPr lang="sr-Latn-RS" altLang="sr-Latn-RS" dirty="0" smtClean="0">
                <a:solidFill>
                  <a:schemeClr val="accent1">
                    <a:lumMod val="75000"/>
                  </a:schemeClr>
                </a:solidFill>
              </a:rPr>
              <a:t>. </a:t>
            </a:r>
          </a:p>
          <a:p>
            <a:pPr marL="0" indent="0">
              <a:buNone/>
            </a:pPr>
            <a:endParaRPr lang="en-US" altLang="sr-Latn-RS" dirty="0" smtClean="0">
              <a:solidFill>
                <a:schemeClr val="accent1">
                  <a:lumMod val="75000"/>
                </a:schemeClr>
              </a:solidFill>
            </a:endParaRPr>
          </a:p>
          <a:p>
            <a:r>
              <a:rPr lang="en" altLang="sr-Latn-RS" dirty="0" smtClean="0"/>
              <a:t>65% </a:t>
            </a:r>
            <a:r>
              <a:rPr lang="en" altLang="sr-Latn-RS" dirty="0" smtClean="0"/>
              <a:t>nodal</a:t>
            </a:r>
            <a:endParaRPr lang="en" altLang="sr-Latn-RS" dirty="0" smtClean="0"/>
          </a:p>
          <a:p>
            <a:r>
              <a:rPr lang="en" altLang="sr-Latn-RS" dirty="0" smtClean="0"/>
              <a:t>35</a:t>
            </a:r>
            <a:r>
              <a:rPr lang="en" altLang="sr-Latn-RS" dirty="0" smtClean="0"/>
              <a:t>% </a:t>
            </a:r>
            <a:r>
              <a:rPr lang="en" altLang="sr-Latn-RS" dirty="0" smtClean="0"/>
              <a:t>extranodal</a:t>
            </a:r>
            <a:endParaRPr lang="en" altLang="sr-Latn-RS" dirty="0" smtClean="0"/>
          </a:p>
        </p:txBody>
      </p:sp>
      <p:sp>
        <p:nvSpPr>
          <p:cNvPr id="8195" name="Rectangle 3"/>
          <p:cNvSpPr>
            <a:spLocks noChangeArrowheads="1"/>
          </p:cNvSpPr>
          <p:nvPr/>
        </p:nvSpPr>
        <p:spPr bwMode="auto">
          <a:xfrm>
            <a:off x="1042988" y="12684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 altLang="sr-Latn-RS" sz="3600">
                <a:solidFill>
                  <a:srgbClr val="FF0000"/>
                </a:solidFill>
              </a:rPr>
              <a:t>Non- Hodgkin lymphomas (NHL)</a:t>
            </a:r>
            <a:endParaRPr lang="sr-Cyrl-CS" altLang="sr-Latn-RS" sz="3600">
              <a:solidFill>
                <a:srgbClr val="FF0000"/>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Čuvar mesta za sadržaj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188913"/>
            <a:ext cx="8123237" cy="4525962"/>
          </a:xfrm>
        </p:spPr>
      </p:pic>
      <p:sp>
        <p:nvSpPr>
          <p:cNvPr id="5" name="Okvir za tekst 4"/>
          <p:cNvSpPr txBox="1"/>
          <p:nvPr/>
        </p:nvSpPr>
        <p:spPr>
          <a:xfrm>
            <a:off x="4191000" y="4149725"/>
            <a:ext cx="4845050" cy="2585323"/>
          </a:xfrm>
          <a:prstGeom prst="rect">
            <a:avLst/>
          </a:prstGeom>
          <a:noFill/>
        </p:spPr>
        <p:txBody>
          <a:bodyPr>
            <a:spAutoFit/>
          </a:bodyPr>
          <a:lstStyle/>
          <a:p>
            <a:pPr eaLnBrk="1" hangingPunct="1">
              <a:defRPr/>
            </a:pPr>
            <a:r>
              <a:rPr lang="en" b="1" dirty="0">
                <a:solidFill>
                  <a:srgbClr val="FF0000"/>
                </a:solidFill>
              </a:rPr>
              <a:t>Characteristics of pathological </a:t>
            </a:r>
            <a:r>
              <a:rPr lang="en" b="1" dirty="0" err="1">
                <a:solidFill>
                  <a:srgbClr val="FF0000"/>
                </a:solidFill>
              </a:rPr>
              <a:t>plasma cells</a:t>
            </a:r>
            <a:endParaRPr lang="sr-Latn-RS" b="1" dirty="0">
              <a:solidFill>
                <a:srgbClr val="FF0000"/>
              </a:solidFill>
            </a:endParaRPr>
          </a:p>
          <a:p>
            <a:pPr eaLnBrk="1" hangingPunct="1">
              <a:defRPr/>
            </a:pPr>
            <a:r>
              <a:rPr lang="en" dirty="0"/>
              <a:t>- Increased </a:t>
            </a:r>
            <a:r>
              <a:rPr lang="en" dirty="0" err="1"/>
              <a:t>proliferation</a:t>
            </a:r>
            <a:endParaRPr lang="sr-Cyrl-RS" dirty="0"/>
          </a:p>
          <a:p>
            <a:pPr marL="285750" indent="-285750" eaLnBrk="1" hangingPunct="1">
              <a:buFontTx/>
              <a:buChar char="-"/>
              <a:defRPr/>
            </a:pPr>
            <a:r>
              <a:rPr lang="en" dirty="0"/>
              <a:t>Inhibited </a:t>
            </a:r>
            <a:r>
              <a:rPr lang="en" dirty="0" err="1"/>
              <a:t>apoptosis</a:t>
            </a:r>
            <a:endParaRPr lang="sr-Cyrl-RS" dirty="0"/>
          </a:p>
          <a:p>
            <a:pPr marL="285750" indent="-285750" eaLnBrk="1" hangingPunct="1">
              <a:buFontTx/>
              <a:buChar char="-"/>
              <a:defRPr/>
            </a:pPr>
            <a:r>
              <a:rPr lang="en" dirty="0"/>
              <a:t>Pathological protein synthesis - M component</a:t>
            </a:r>
            <a:endParaRPr lang="sr-Latn-RS" dirty="0"/>
          </a:p>
          <a:p>
            <a:pPr marL="285750" indent="-285750" eaLnBrk="1" hangingPunct="1">
              <a:buFontTx/>
              <a:buChar char="-"/>
              <a:defRPr/>
            </a:pPr>
            <a:r>
              <a:rPr lang="en" dirty="0"/>
              <a:t>Activation </a:t>
            </a:r>
            <a:r>
              <a:rPr lang="sr-Latn-RS" dirty="0" err="1" smtClean="0"/>
              <a:t>of</a:t>
            </a:r>
            <a:r>
              <a:rPr lang="sr-Latn-RS" dirty="0" smtClean="0"/>
              <a:t> </a:t>
            </a:r>
            <a:r>
              <a:rPr lang="en" dirty="0" smtClean="0"/>
              <a:t>osteoclasts </a:t>
            </a:r>
            <a:r>
              <a:rPr lang="en" dirty="0"/>
              <a:t>through cytokine production IL1, TNF β , M-CSF</a:t>
            </a:r>
            <a:endParaRPr lang="sr-Cyrl-RS" dirty="0"/>
          </a:p>
          <a:p>
            <a:pPr eaLnBrk="1" hangingPunct="1">
              <a:defRPr/>
            </a:pPr>
            <a:r>
              <a:rPr lang="en" dirty="0"/>
              <a:t> </a:t>
            </a:r>
            <a:endParaRPr lang="sr-Latn-RS" dirty="0"/>
          </a:p>
        </p:txBody>
      </p:sp>
      <p:sp>
        <p:nvSpPr>
          <p:cNvPr id="7" name="Desna velika zagrada 6"/>
          <p:cNvSpPr/>
          <p:nvPr/>
        </p:nvSpPr>
        <p:spPr>
          <a:xfrm>
            <a:off x="7236296" y="4667250"/>
            <a:ext cx="215900" cy="612775"/>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eaLnBrk="1" hangingPunct="1">
              <a:defRPr/>
            </a:pPr>
            <a:endParaRPr lang="sr-Latn-RS"/>
          </a:p>
        </p:txBody>
      </p:sp>
      <p:sp>
        <p:nvSpPr>
          <p:cNvPr id="9221" name="Okvir za tekst 7"/>
          <p:cNvSpPr txBox="1">
            <a:spLocks noChangeArrowheads="1"/>
          </p:cNvSpPr>
          <p:nvPr/>
        </p:nvSpPr>
        <p:spPr bwMode="auto">
          <a:xfrm>
            <a:off x="7595977" y="4761677"/>
            <a:ext cx="517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b="1" dirty="0"/>
              <a:t>IL6</a:t>
            </a:r>
          </a:p>
        </p:txBody>
      </p:sp>
    </p:spTree>
    <p:extLst>
      <p:ext uri="{BB962C8B-B14F-4D97-AF65-F5344CB8AC3E}">
        <p14:creationId xmlns:p14="http://schemas.microsoft.com/office/powerpoint/2010/main" val="76375820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04850" y="333375"/>
            <a:ext cx="7772400" cy="427038"/>
          </a:xfrm>
        </p:spPr>
        <p:txBody>
          <a:bodyPr/>
          <a:lstStyle/>
          <a:p>
            <a:pPr eaLnBrk="1" hangingPunct="1"/>
            <a:r>
              <a:rPr lang="en" altLang="sr-Latn-RS" sz="3600" smtClean="0">
                <a:solidFill>
                  <a:schemeClr val="tx1"/>
                </a:solidFill>
              </a:rPr>
              <a:t>Clinical manifestations</a:t>
            </a:r>
            <a:endParaRPr lang="pl-PL" altLang="sr-Latn-RS" sz="3600" smtClean="0">
              <a:solidFill>
                <a:schemeClr val="tx1"/>
              </a:solidFill>
            </a:endParaRPr>
          </a:p>
        </p:txBody>
      </p:sp>
      <p:sp>
        <p:nvSpPr>
          <p:cNvPr id="10243" name="Rectangle 3"/>
          <p:cNvSpPr>
            <a:spLocks noGrp="1" noChangeArrowheads="1"/>
          </p:cNvSpPr>
          <p:nvPr>
            <p:ph type="body" idx="1"/>
          </p:nvPr>
        </p:nvSpPr>
        <p:spPr>
          <a:xfrm>
            <a:off x="323850" y="1412875"/>
            <a:ext cx="8534400" cy="5445125"/>
          </a:xfrm>
        </p:spPr>
        <p:txBody>
          <a:bodyPr/>
          <a:lstStyle/>
          <a:p>
            <a:pPr eaLnBrk="1" hangingPunct="1"/>
            <a:r>
              <a:rPr lang="en" altLang="sr-Latn-RS" sz="2000" b="1" dirty="0" smtClean="0"/>
              <a:t>Clinical manifestations </a:t>
            </a:r>
            <a:r>
              <a:rPr lang="en" altLang="sr-Latn-RS" sz="2000" dirty="0" smtClean="0"/>
              <a:t>are a consequence of the biological characteristics of plasma cells and abnormalities caused by M-protein:</a:t>
            </a:r>
          </a:p>
          <a:p>
            <a:pPr eaLnBrk="1" hangingPunct="1"/>
            <a:r>
              <a:rPr lang="en" altLang="sr-Latn-RS" sz="2000" dirty="0" smtClean="0"/>
              <a:t>plasmacytic proliferation:</a:t>
            </a:r>
          </a:p>
          <a:p>
            <a:pPr eaLnBrk="1" hangingPunct="1">
              <a:buFontTx/>
              <a:buNone/>
            </a:pPr>
            <a:r>
              <a:rPr lang="en" altLang="sr-Latn-RS" sz="2000" dirty="0" smtClean="0"/>
              <a:t>- multiple osteolytic bone lesions</a:t>
            </a:r>
          </a:p>
          <a:p>
            <a:pPr eaLnBrk="1" hangingPunct="1">
              <a:buFontTx/>
              <a:buNone/>
            </a:pPr>
            <a:r>
              <a:rPr lang="en" altLang="sr-Latn-RS" sz="2000" dirty="0" smtClean="0"/>
              <a:t>- hypercalcemia</a:t>
            </a:r>
          </a:p>
          <a:p>
            <a:pPr eaLnBrk="1" hangingPunct="1">
              <a:buFontTx/>
              <a:buNone/>
            </a:pPr>
            <a:r>
              <a:rPr lang="en" altLang="sr-Latn-RS" sz="2000" dirty="0" smtClean="0"/>
              <a:t>- pancytopenia (</a:t>
            </a:r>
            <a:r>
              <a:rPr lang="en" altLang="sr-Latn-RS" sz="2000" dirty="0" smtClean="0">
                <a:solidFill>
                  <a:srgbClr val="FF0000"/>
                </a:solidFill>
              </a:rPr>
              <a:t>anemia</a:t>
            </a:r>
            <a:r>
              <a:rPr lang="en" altLang="sr-Latn-RS" sz="2000" dirty="0" smtClean="0"/>
              <a:t>, thrombocytopenia, neutropenia)</a:t>
            </a:r>
            <a:endParaRPr lang="sr-Latn-CS" altLang="sr-Latn-RS" sz="2000" dirty="0" smtClean="0"/>
          </a:p>
          <a:p>
            <a:pPr eaLnBrk="1" hangingPunct="1"/>
            <a:r>
              <a:rPr lang="en" altLang="sr-Latn-RS" sz="2000" dirty="0" smtClean="0"/>
              <a:t>monoclonal M protein:</a:t>
            </a:r>
          </a:p>
          <a:p>
            <a:pPr eaLnBrk="1" hangingPunct="1">
              <a:buFontTx/>
              <a:buNone/>
            </a:pPr>
            <a:r>
              <a:rPr lang="en" altLang="sr-Latn-RS" sz="2000" dirty="0" smtClean="0"/>
              <a:t>- reduction in the level of normal Ig</a:t>
            </a:r>
          </a:p>
          <a:p>
            <a:pPr eaLnBrk="1" hangingPunct="1">
              <a:buFontTx/>
              <a:buNone/>
            </a:pPr>
            <a:r>
              <a:rPr lang="en" altLang="sr-Latn-RS" sz="2000" dirty="0" smtClean="0"/>
              <a:t>- infections (complement binding)</a:t>
            </a:r>
            <a:endParaRPr lang="sr-Latn-CS" altLang="sr-Latn-RS" sz="2000" dirty="0" smtClean="0"/>
          </a:p>
          <a:p>
            <a:pPr eaLnBrk="1" hangingPunct="1">
              <a:buFontTx/>
              <a:buNone/>
            </a:pPr>
            <a:r>
              <a:rPr lang="en" altLang="sr-Latn-RS" sz="2000" dirty="0" smtClean="0"/>
              <a:t>- hyperviscosity _</a:t>
            </a:r>
          </a:p>
          <a:p>
            <a:pPr eaLnBrk="1" hangingPunct="1">
              <a:buFontTx/>
              <a:buNone/>
            </a:pPr>
            <a:r>
              <a:rPr lang="en" altLang="sr-Latn-RS" sz="2000" dirty="0" smtClean="0"/>
              <a:t>- renal insufficiency</a:t>
            </a:r>
            <a:endParaRPr lang="sr-Cyrl-RS" altLang="sr-Latn-RS" sz="2000" dirty="0" smtClean="0"/>
          </a:p>
          <a:p>
            <a:pPr eaLnBrk="1" hangingPunct="1">
              <a:buFontTx/>
              <a:buNone/>
            </a:pPr>
            <a:r>
              <a:rPr lang="en" altLang="sr-Latn-RS" sz="2000" dirty="0" smtClean="0"/>
              <a:t>- disorder of coagulation factors ( bleeding/thrombosis)</a:t>
            </a:r>
          </a:p>
          <a:p>
            <a:pPr eaLnBrk="1" hangingPunct="1">
              <a:buFontTx/>
              <a:buNone/>
            </a:pPr>
            <a:endParaRPr lang="en-GB" altLang="sr-Latn-RS" sz="2000" b="1" dirty="0" smtClean="0">
              <a:solidFill>
                <a:srgbClr val="66FFFF"/>
              </a:solidFill>
            </a:endParaRPr>
          </a:p>
          <a:p>
            <a:pPr eaLnBrk="1" hangingPunct="1">
              <a:lnSpc>
                <a:spcPct val="85000"/>
              </a:lnSpc>
            </a:pPr>
            <a:endParaRPr lang="en-GB" altLang="sr-Latn-RS" sz="2000" b="1" dirty="0" smtClean="0"/>
          </a:p>
        </p:txBody>
      </p:sp>
    </p:spTree>
    <p:extLst>
      <p:ext uri="{BB962C8B-B14F-4D97-AF65-F5344CB8AC3E}">
        <p14:creationId xmlns:p14="http://schemas.microsoft.com/office/powerpoint/2010/main" val="272003072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88913"/>
            <a:ext cx="8229600" cy="706437"/>
          </a:xfrm>
        </p:spPr>
        <p:txBody>
          <a:bodyPr/>
          <a:lstStyle/>
          <a:p>
            <a:pPr eaLnBrk="1" hangingPunct="1"/>
            <a:r>
              <a:rPr lang="en" altLang="sr-Latn-RS" sz="3600" dirty="0" smtClean="0">
                <a:solidFill>
                  <a:schemeClr val="tx1"/>
                </a:solidFill>
              </a:rPr>
              <a:t>clinical </a:t>
            </a:r>
            <a:r>
              <a:rPr lang="sr-Latn-RS" altLang="sr-Latn-RS" sz="3600" dirty="0" err="1" smtClean="0">
                <a:solidFill>
                  <a:schemeClr val="tx1"/>
                </a:solidFill>
              </a:rPr>
              <a:t>appearance</a:t>
            </a:r>
            <a:endParaRPr lang="pl-PL" altLang="sr-Latn-RS" sz="3600" dirty="0" smtClean="0">
              <a:solidFill>
                <a:schemeClr val="tx1"/>
              </a:solidFill>
            </a:endParaRPr>
          </a:p>
        </p:txBody>
      </p:sp>
      <p:sp>
        <p:nvSpPr>
          <p:cNvPr id="11267" name="Rectangle 3"/>
          <p:cNvSpPr>
            <a:spLocks noGrp="1" noChangeArrowheads="1"/>
          </p:cNvSpPr>
          <p:nvPr>
            <p:ph type="body" idx="1"/>
          </p:nvPr>
        </p:nvSpPr>
        <p:spPr>
          <a:xfrm>
            <a:off x="166688" y="1052513"/>
            <a:ext cx="8810625" cy="4038600"/>
          </a:xfrm>
        </p:spPr>
        <p:txBody>
          <a:bodyPr/>
          <a:lstStyle/>
          <a:p>
            <a:pPr eaLnBrk="1" hangingPunct="1"/>
            <a:r>
              <a:rPr lang="en" altLang="sr-Latn-RS" sz="2400" dirty="0" smtClean="0">
                <a:solidFill>
                  <a:srgbClr val="FF0000"/>
                </a:solidFill>
              </a:rPr>
              <a:t>About 15-30 % of patients have no symptoms</a:t>
            </a:r>
          </a:p>
          <a:p>
            <a:pPr eaLnBrk="1" hangingPunct="1"/>
            <a:r>
              <a:rPr lang="en" altLang="sr-Latn-RS" sz="2400" b="1" dirty="0" smtClean="0"/>
              <a:t> </a:t>
            </a:r>
            <a:r>
              <a:rPr lang="en" altLang="sr-Latn-RS" sz="2800" dirty="0" smtClean="0"/>
              <a:t>Clinical symptoms </a:t>
            </a:r>
            <a:r>
              <a:rPr lang="en" altLang="sr-Latn-RS" sz="2400" dirty="0" smtClean="0"/>
              <a:t>: </a:t>
            </a:r>
            <a:endParaRPr lang="sr-Latn-CS" altLang="sr-Latn-RS" sz="2400" dirty="0" smtClean="0"/>
          </a:p>
          <a:p>
            <a:pPr eaLnBrk="1" hangingPunct="1">
              <a:buFontTx/>
              <a:buNone/>
            </a:pPr>
            <a:r>
              <a:rPr lang="en" altLang="sr-Latn-RS" sz="2400" dirty="0" smtClean="0"/>
              <a:t>- pain in the bones and pathology</a:t>
            </a:r>
            <a:r>
              <a:rPr lang="sr-Latn-RS" altLang="sr-Latn-RS" sz="2400" dirty="0" err="1" smtClean="0"/>
              <a:t>ical</a:t>
            </a:r>
            <a:r>
              <a:rPr lang="en" altLang="sr-Latn-RS" sz="2400" dirty="0" smtClean="0"/>
              <a:t> fracture</a:t>
            </a:r>
            <a:r>
              <a:rPr lang="sr-Latn-RS" altLang="sr-Latn-RS" sz="2400" dirty="0" smtClean="0"/>
              <a:t>s</a:t>
            </a:r>
            <a:endParaRPr lang="en" altLang="sr-Latn-RS" sz="2400" dirty="0" smtClean="0"/>
          </a:p>
          <a:p>
            <a:pPr eaLnBrk="1" hangingPunct="1">
              <a:buFontTx/>
              <a:buNone/>
            </a:pPr>
            <a:r>
              <a:rPr lang="en" altLang="sr-Latn-RS" sz="2400" dirty="0" smtClean="0"/>
              <a:t>- bone deformities and reduced body height</a:t>
            </a:r>
          </a:p>
          <a:p>
            <a:pPr eaLnBrk="1" hangingPunct="1">
              <a:buFontTx/>
              <a:buNone/>
            </a:pPr>
            <a:r>
              <a:rPr lang="en" altLang="sr-Latn-RS" sz="2400" dirty="0" smtClean="0"/>
              <a:t>- </a:t>
            </a:r>
            <a:r>
              <a:rPr lang="sr-Latn-RS" altLang="sr-Latn-RS" sz="2400" dirty="0" err="1" smtClean="0"/>
              <a:t>fatigue</a:t>
            </a:r>
            <a:endParaRPr lang="en" altLang="sr-Latn-RS" sz="2400" dirty="0" smtClean="0"/>
          </a:p>
          <a:p>
            <a:pPr eaLnBrk="1" hangingPunct="1">
              <a:buFontTx/>
              <a:buNone/>
            </a:pPr>
            <a:r>
              <a:rPr lang="en" altLang="sr-Latn-RS" sz="2400" dirty="0" smtClean="0"/>
              <a:t>- weakness </a:t>
            </a:r>
            <a:endParaRPr lang="sr-Latn-CS" altLang="sr-Latn-RS" sz="2400" dirty="0" smtClean="0"/>
          </a:p>
          <a:p>
            <a:pPr eaLnBrk="1" hangingPunct="1">
              <a:buFontTx/>
              <a:buNone/>
            </a:pPr>
            <a:r>
              <a:rPr lang="en" altLang="sr-Latn-RS" sz="2400" dirty="0" smtClean="0"/>
              <a:t>- frequent and severe infections </a:t>
            </a:r>
            <a:endParaRPr lang="sr-Latn-CS" altLang="sr-Latn-RS" sz="2400" dirty="0" smtClean="0"/>
          </a:p>
          <a:p>
            <a:pPr eaLnBrk="1" hangingPunct="1">
              <a:buFontTx/>
              <a:buNone/>
            </a:pPr>
            <a:r>
              <a:rPr lang="en" altLang="sr-Latn-RS" sz="2400" dirty="0" smtClean="0"/>
              <a:t>- Kidney failure </a:t>
            </a:r>
            <a:r>
              <a:rPr lang="en" altLang="sr-Latn-RS" sz="1800" dirty="0" smtClean="0"/>
              <a:t>(myeloma kidney)</a:t>
            </a:r>
            <a:endParaRPr lang="sr-Latn-CS" altLang="sr-Latn-RS" sz="1800" dirty="0" smtClean="0"/>
          </a:p>
          <a:p>
            <a:pPr eaLnBrk="1" hangingPunct="1">
              <a:buFontTx/>
              <a:buNone/>
            </a:pPr>
            <a:r>
              <a:rPr lang="en" altLang="sr-Latn-RS" sz="2400" dirty="0" smtClean="0"/>
              <a:t>- hemorrhagic diathesis </a:t>
            </a:r>
            <a:r>
              <a:rPr lang="en" altLang="sr-Latn-RS" sz="1800" dirty="0" smtClean="0"/>
              <a:t>(most often von Wilebrand 's coagulation factor disorder</a:t>
            </a:r>
            <a:r>
              <a:rPr lang="sr-Latn-RS" altLang="sr-Latn-RS" sz="1800" dirty="0" smtClean="0"/>
              <a:t> due to </a:t>
            </a:r>
            <a:r>
              <a:rPr lang="sr-Latn-RS" altLang="sr-Latn-RS" sz="1800" dirty="0" err="1" smtClean="0"/>
              <a:t>bingding</a:t>
            </a:r>
            <a:r>
              <a:rPr lang="sr-Latn-RS" altLang="sr-Latn-RS" sz="1800" dirty="0" smtClean="0"/>
              <a:t> </a:t>
            </a:r>
            <a:r>
              <a:rPr lang="sr-Latn-RS" altLang="sr-Latn-RS" sz="1800" dirty="0" err="1" smtClean="0"/>
              <a:t>of</a:t>
            </a:r>
            <a:r>
              <a:rPr lang="sr-Latn-RS" altLang="sr-Latn-RS" sz="1800" dirty="0" smtClean="0"/>
              <a:t> M </a:t>
            </a:r>
            <a:r>
              <a:rPr lang="sr-Latn-RS" altLang="sr-Latn-RS" sz="1800" dirty="0" err="1" smtClean="0"/>
              <a:t>component</a:t>
            </a:r>
            <a:r>
              <a:rPr lang="sr-Latn-RS" altLang="sr-Latn-RS" sz="1800" dirty="0" smtClean="0"/>
              <a:t> to </a:t>
            </a:r>
            <a:r>
              <a:rPr lang="sr-Latn-RS" altLang="sr-Latn-RS" sz="1800" dirty="0" err="1" smtClean="0"/>
              <a:t>it</a:t>
            </a:r>
            <a:r>
              <a:rPr lang="en" altLang="sr-Latn-RS" sz="1800" dirty="0" smtClean="0"/>
              <a:t>)</a:t>
            </a:r>
            <a:endParaRPr lang="sr-Latn-CS" altLang="sr-Latn-RS" sz="1800" dirty="0" smtClean="0"/>
          </a:p>
          <a:p>
            <a:pPr eaLnBrk="1" hangingPunct="1">
              <a:buFontTx/>
              <a:buNone/>
            </a:pPr>
            <a:r>
              <a:rPr lang="en" altLang="sr-Latn-RS" sz="2400" dirty="0" smtClean="0"/>
              <a:t>- neurological outbursts </a:t>
            </a:r>
            <a:r>
              <a:rPr lang="en" altLang="sr-Latn-RS" sz="1800" dirty="0" smtClean="0"/>
              <a:t>(peripheral neuropathy, a consequence of extramedullary localization, nerve injuries as a consequence of bone discontinuity</a:t>
            </a:r>
            <a:r>
              <a:rPr lang="sr-Latn-RS" altLang="sr-Latn-RS" sz="1800" dirty="0" smtClean="0"/>
              <a:t> </a:t>
            </a:r>
            <a:r>
              <a:rPr lang="sr-Latn-RS" altLang="sr-Latn-RS" sz="1800" dirty="0" err="1" smtClean="0"/>
              <a:t>or</a:t>
            </a:r>
            <a:r>
              <a:rPr lang="sr-Latn-RS" altLang="sr-Latn-RS" sz="1800" dirty="0" smtClean="0"/>
              <a:t> </a:t>
            </a:r>
            <a:r>
              <a:rPr lang="sr-Latn-RS" altLang="sr-Latn-RS" sz="1800" dirty="0" err="1" smtClean="0"/>
              <a:t>effect</a:t>
            </a:r>
            <a:r>
              <a:rPr lang="sr-Latn-RS" altLang="sr-Latn-RS" sz="1800" dirty="0" smtClean="0"/>
              <a:t> </a:t>
            </a:r>
            <a:r>
              <a:rPr lang="sr-Latn-RS" altLang="sr-Latn-RS" sz="1800" dirty="0" err="1" smtClean="0"/>
              <a:t>of</a:t>
            </a:r>
            <a:r>
              <a:rPr lang="sr-Latn-RS" altLang="sr-Latn-RS" sz="1800" dirty="0" smtClean="0"/>
              <a:t> M </a:t>
            </a:r>
            <a:r>
              <a:rPr lang="sr-Latn-RS" altLang="sr-Latn-RS" sz="1800" dirty="0" err="1" smtClean="0"/>
              <a:t>component</a:t>
            </a:r>
            <a:r>
              <a:rPr lang="sr-Latn-RS" altLang="sr-Latn-RS" sz="1800" dirty="0" smtClean="0"/>
              <a:t> to </a:t>
            </a:r>
            <a:r>
              <a:rPr lang="sr-Latn-RS" altLang="sr-Latn-RS" sz="1800" dirty="0" err="1" smtClean="0"/>
              <a:t>the</a:t>
            </a:r>
            <a:r>
              <a:rPr lang="sr-Latn-RS" altLang="sr-Latn-RS" sz="1800" dirty="0" smtClean="0"/>
              <a:t> </a:t>
            </a:r>
            <a:r>
              <a:rPr lang="sr-Latn-RS" altLang="sr-Latn-RS" sz="1800" dirty="0" err="1" smtClean="0"/>
              <a:t>nervs</a:t>
            </a:r>
            <a:r>
              <a:rPr lang="en" altLang="sr-Latn-RS" sz="1800" dirty="0" smtClean="0"/>
              <a:t>)</a:t>
            </a:r>
            <a:endParaRPr lang="en-GB" altLang="sr-Latn-RS" sz="1800" dirty="0" smtClean="0"/>
          </a:p>
        </p:txBody>
      </p:sp>
    </p:spTree>
    <p:extLst>
      <p:ext uri="{BB962C8B-B14F-4D97-AF65-F5344CB8AC3E}">
        <p14:creationId xmlns:p14="http://schemas.microsoft.com/office/powerpoint/2010/main" val="171808599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p:txBody>
          <a:bodyPr/>
          <a:lstStyle/>
          <a:p>
            <a:pPr>
              <a:defRPr/>
            </a:pPr>
            <a:r>
              <a:rPr lang="en" dirty="0" smtClean="0"/>
              <a:t>Physical examination</a:t>
            </a:r>
          </a:p>
          <a:p>
            <a:pPr marL="0" indent="0">
              <a:buFontTx/>
              <a:buNone/>
              <a:defRPr/>
            </a:pPr>
            <a:r>
              <a:rPr lang="en" dirty="0" smtClean="0"/>
              <a:t>Without significant specifics.</a:t>
            </a:r>
          </a:p>
          <a:p>
            <a:pPr marL="0" indent="0">
              <a:buFontTx/>
              <a:buNone/>
              <a:defRPr/>
            </a:pPr>
            <a:endParaRPr lang="sr-Cyrl-RS" sz="2000" dirty="0" smtClean="0"/>
          </a:p>
          <a:p>
            <a:pPr marL="0" indent="0">
              <a:buFontTx/>
              <a:buNone/>
              <a:defRPr/>
            </a:pPr>
            <a:r>
              <a:rPr lang="en" sz="2000" dirty="0" smtClean="0"/>
              <a:t>In patients with pronounced </a:t>
            </a:r>
            <a:r>
              <a:rPr lang="en" sz="2000" dirty="0" err="1" smtClean="0"/>
              <a:t>anemic </a:t>
            </a:r>
            <a:r>
              <a:rPr lang="en" sz="2000" dirty="0" smtClean="0"/>
              <a:t>syndrome, there is paleness of the skin and visible mucous membranes, as well as a functional </a:t>
            </a:r>
            <a:r>
              <a:rPr lang="en" sz="2000" dirty="0" err="1" smtClean="0"/>
              <a:t>systolic </a:t>
            </a:r>
            <a:r>
              <a:rPr lang="en" sz="2000" dirty="0" smtClean="0"/>
              <a:t>heart murmur.</a:t>
            </a:r>
          </a:p>
          <a:p>
            <a:pPr marL="0" indent="0">
              <a:buFontTx/>
              <a:buNone/>
              <a:defRPr/>
            </a:pPr>
            <a:r>
              <a:rPr lang="en" sz="2000" dirty="0" smtClean="0"/>
              <a:t>In patients with present </a:t>
            </a:r>
            <a:r>
              <a:rPr lang="en" sz="2000" dirty="0" err="1" smtClean="0"/>
              <a:t>extramedullary</a:t>
            </a:r>
            <a:r>
              <a:rPr lang="en" sz="2000" dirty="0" smtClean="0"/>
              <a:t> </a:t>
            </a:r>
            <a:r>
              <a:rPr lang="en" sz="2000" dirty="0" err="1" smtClean="0"/>
              <a:t>plasmacytoma </a:t>
            </a:r>
            <a:r>
              <a:rPr lang="en" sz="2000" dirty="0" smtClean="0"/>
              <a:t>, it can be found by inspection or </a:t>
            </a:r>
            <a:r>
              <a:rPr lang="en" sz="2000" dirty="0" err="1" smtClean="0"/>
              <a:t>palpation </a:t>
            </a:r>
            <a:r>
              <a:rPr lang="en" sz="2000" dirty="0" smtClean="0"/>
              <a:t>in the form of </a:t>
            </a:r>
            <a:r>
              <a:rPr lang="en" sz="2000" dirty="0" err="1" smtClean="0"/>
              <a:t>a tumorous </a:t>
            </a:r>
            <a:r>
              <a:rPr lang="en" sz="2000" dirty="0" smtClean="0"/>
              <a:t>formation of almost all localizations.</a:t>
            </a:r>
          </a:p>
          <a:p>
            <a:pPr marL="0" indent="0">
              <a:buFontTx/>
              <a:buNone/>
              <a:defRPr/>
            </a:pPr>
            <a:r>
              <a:rPr lang="en" sz="2000" dirty="0" err="1" smtClean="0"/>
              <a:t>Hemorrhagic </a:t>
            </a:r>
            <a:r>
              <a:rPr lang="en" sz="2000" dirty="0" smtClean="0"/>
              <a:t>syndrome in some patients</a:t>
            </a:r>
          </a:p>
          <a:p>
            <a:pPr marL="0" indent="0">
              <a:buFontTx/>
              <a:buNone/>
              <a:defRPr/>
            </a:pPr>
            <a:endParaRPr lang="sr-Latn-RS" sz="2000" dirty="0"/>
          </a:p>
        </p:txBody>
      </p:sp>
    </p:spTree>
    <p:extLst>
      <p:ext uri="{BB962C8B-B14F-4D97-AF65-F5344CB8AC3E}">
        <p14:creationId xmlns:p14="http://schemas.microsoft.com/office/powerpoint/2010/main" val="274257606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slov 1"/>
          <p:cNvSpPr>
            <a:spLocks noGrp="1"/>
          </p:cNvSpPr>
          <p:nvPr>
            <p:ph type="title"/>
          </p:nvPr>
        </p:nvSpPr>
        <p:spPr/>
        <p:txBody>
          <a:bodyPr/>
          <a:lstStyle/>
          <a:p>
            <a:r>
              <a:rPr lang="en" altLang="sr-Latn-RS" smtClean="0"/>
              <a:t>Diagnostic procedures</a:t>
            </a:r>
            <a:endParaRPr lang="sr-Latn-RS" altLang="sr-Latn-RS" smtClean="0"/>
          </a:p>
        </p:txBody>
      </p:sp>
      <p:sp>
        <p:nvSpPr>
          <p:cNvPr id="13315" name="Čuvar mesta za sadržaj 2"/>
          <p:cNvSpPr>
            <a:spLocks noGrp="1"/>
          </p:cNvSpPr>
          <p:nvPr>
            <p:ph idx="1"/>
          </p:nvPr>
        </p:nvSpPr>
        <p:spPr/>
        <p:txBody>
          <a:bodyPr/>
          <a:lstStyle/>
          <a:p>
            <a:r>
              <a:rPr lang="en" altLang="sr-Latn-RS" dirty="0" smtClean="0">
                <a:solidFill>
                  <a:schemeClr val="accent5">
                    <a:lumMod val="50000"/>
                  </a:schemeClr>
                </a:solidFill>
              </a:rPr>
              <a:t>Lab</a:t>
            </a:r>
            <a:r>
              <a:rPr lang="sr-Latn-RS" altLang="sr-Latn-RS" dirty="0" err="1" smtClean="0">
                <a:solidFill>
                  <a:schemeClr val="accent5">
                    <a:lumMod val="50000"/>
                  </a:schemeClr>
                </a:solidFill>
              </a:rPr>
              <a:t>oratory</a:t>
            </a:r>
            <a:r>
              <a:rPr lang="en" altLang="sr-Latn-RS" dirty="0" smtClean="0">
                <a:solidFill>
                  <a:schemeClr val="accent5">
                    <a:lumMod val="50000"/>
                  </a:schemeClr>
                </a:solidFill>
              </a:rPr>
              <a:t> analysis</a:t>
            </a:r>
          </a:p>
          <a:p>
            <a:r>
              <a:rPr lang="en" altLang="sr-Latn-RS" sz="2000" u="sng" dirty="0" smtClean="0"/>
              <a:t>Sedimentation </a:t>
            </a:r>
            <a:r>
              <a:rPr lang="en" altLang="sr-Latn-RS" sz="2000" dirty="0" smtClean="0"/>
              <a:t>accelerated (often &gt;100/hour)</a:t>
            </a:r>
          </a:p>
          <a:p>
            <a:r>
              <a:rPr lang="en" altLang="sr-Latn-RS" sz="2000" u="sng" dirty="0" smtClean="0"/>
              <a:t>Complete blood count </a:t>
            </a:r>
            <a:r>
              <a:rPr lang="en" altLang="sr-Latn-RS" sz="2000" dirty="0" smtClean="0"/>
              <a:t>: normocytic anemia, less often leukopenia and thrombocytopenia</a:t>
            </a:r>
          </a:p>
          <a:p>
            <a:r>
              <a:rPr lang="en" altLang="sr-Latn-RS" sz="2000" u="sng" dirty="0" smtClean="0"/>
              <a:t>Peripheral blood smear </a:t>
            </a:r>
            <a:r>
              <a:rPr lang="en" altLang="sr-Latn-RS" sz="2000" dirty="0" smtClean="0"/>
              <a:t>: Rouleux phenomenon (increased blood viscosity)</a:t>
            </a:r>
          </a:p>
          <a:p>
            <a:r>
              <a:rPr lang="en" altLang="sr-Latn-RS" sz="2000" u="sng" dirty="0" smtClean="0"/>
              <a:t>Hemostasis tests </a:t>
            </a:r>
            <a:r>
              <a:rPr lang="en" altLang="sr-Latn-RS" sz="2000" dirty="0" smtClean="0"/>
              <a:t>: they are not always disturbed, but in a number of patients prolonged prothrombin time and apTT are observed.</a:t>
            </a:r>
            <a:endParaRPr lang="sr-Cyrl-RS" altLang="sr-Latn-RS" sz="2000" dirty="0" smtClean="0"/>
          </a:p>
          <a:p>
            <a:r>
              <a:rPr lang="en" altLang="sr-Latn-RS" sz="2000" u="sng" dirty="0" smtClean="0"/>
              <a:t>Biochemical blood analysis </a:t>
            </a:r>
            <a:r>
              <a:rPr lang="en" altLang="sr-Latn-RS" sz="2000" dirty="0" smtClean="0"/>
              <a:t>: hyperproteinemia, hypoalbuminemia, hyperglobulinemia, hypercalcemia, increased values of nitrogen substances (urea, creatinine), alkaline phosphatase normal.</a:t>
            </a:r>
          </a:p>
          <a:p>
            <a:r>
              <a:rPr lang="en" altLang="sr-Latn-RS" sz="2000" u="sng" dirty="0" smtClean="0"/>
              <a:t>Urinalysis </a:t>
            </a:r>
            <a:r>
              <a:rPr lang="en" altLang="sr-Latn-RS" sz="2000" dirty="0" smtClean="0"/>
              <a:t>: proteinuria</a:t>
            </a:r>
            <a:endParaRPr lang="sr-Latn-RS" altLang="sr-Latn-RS" sz="2000" dirty="0" smtClean="0"/>
          </a:p>
          <a:p>
            <a:endParaRPr lang="sr-Cyrl-RS" altLang="sr-Latn-RS" sz="2000" dirty="0" smtClean="0"/>
          </a:p>
          <a:p>
            <a:endParaRPr lang="sr-Latn-RS" altLang="sr-Latn-RS" sz="2000" dirty="0" smtClean="0"/>
          </a:p>
        </p:txBody>
      </p:sp>
    </p:spTree>
    <p:extLst>
      <p:ext uri="{BB962C8B-B14F-4D97-AF65-F5344CB8AC3E}">
        <p14:creationId xmlns:p14="http://schemas.microsoft.com/office/powerpoint/2010/main" val="293988300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slov 1"/>
          <p:cNvSpPr>
            <a:spLocks noGrp="1"/>
          </p:cNvSpPr>
          <p:nvPr>
            <p:ph type="title"/>
          </p:nvPr>
        </p:nvSpPr>
        <p:spPr/>
        <p:txBody>
          <a:bodyPr/>
          <a:lstStyle/>
          <a:p>
            <a:r>
              <a:rPr lang="en" altLang="sr-Latn-RS" dirty="0" smtClean="0"/>
              <a:t>Diagnostic procedures</a:t>
            </a:r>
            <a:endParaRPr lang="sr-Latn-RS" altLang="sr-Latn-RS" dirty="0" smtClean="0"/>
          </a:p>
        </p:txBody>
      </p:sp>
      <p:sp>
        <p:nvSpPr>
          <p:cNvPr id="3" name="Čuvar mesta za sadržaj 2"/>
          <p:cNvSpPr>
            <a:spLocks noGrp="1"/>
          </p:cNvSpPr>
          <p:nvPr>
            <p:ph idx="1"/>
          </p:nvPr>
        </p:nvSpPr>
        <p:spPr>
          <a:xfrm>
            <a:off x="457200" y="1600200"/>
            <a:ext cx="8229600" cy="1541463"/>
          </a:xfrm>
        </p:spPr>
        <p:txBody>
          <a:bodyPr/>
          <a:lstStyle/>
          <a:p>
            <a:pPr>
              <a:buFont typeface="Arial" panose="020B0604020202020204" pitchFamily="34" charset="0"/>
              <a:buChar char="•"/>
              <a:defRPr/>
            </a:pPr>
            <a:r>
              <a:rPr lang="en" sz="2000" dirty="0" smtClean="0">
                <a:solidFill>
                  <a:schemeClr val="accent5">
                    <a:lumMod val="50000"/>
                  </a:schemeClr>
                </a:solidFill>
              </a:rPr>
              <a:t>Bone marrow aspiration</a:t>
            </a:r>
            <a:r>
              <a:rPr lang="sr-Latn-RS" sz="2000" dirty="0" smtClean="0">
                <a:solidFill>
                  <a:schemeClr val="accent5">
                    <a:lumMod val="50000"/>
                  </a:schemeClr>
                </a:solidFill>
              </a:rPr>
              <a:t> </a:t>
            </a:r>
            <a:r>
              <a:rPr lang="sr-Latn-RS" sz="2000" dirty="0" err="1" smtClean="0">
                <a:solidFill>
                  <a:schemeClr val="accent5">
                    <a:lumMod val="50000"/>
                  </a:schemeClr>
                </a:solidFill>
              </a:rPr>
              <a:t>and</a:t>
            </a:r>
            <a:r>
              <a:rPr lang="sr-Latn-RS" sz="2000" dirty="0" smtClean="0">
                <a:solidFill>
                  <a:schemeClr val="accent5">
                    <a:lumMod val="50000"/>
                  </a:schemeClr>
                </a:solidFill>
              </a:rPr>
              <a:t> </a:t>
            </a:r>
            <a:r>
              <a:rPr lang="sr-Latn-RS" sz="2000" dirty="0" err="1" smtClean="0">
                <a:solidFill>
                  <a:schemeClr val="accent5">
                    <a:lumMod val="50000"/>
                  </a:schemeClr>
                </a:solidFill>
              </a:rPr>
              <a:t>trephine</a:t>
            </a:r>
            <a:r>
              <a:rPr lang="sr-Latn-RS" sz="2000" dirty="0" smtClean="0">
                <a:solidFill>
                  <a:schemeClr val="accent5">
                    <a:lumMod val="50000"/>
                  </a:schemeClr>
                </a:solidFill>
              </a:rPr>
              <a:t> </a:t>
            </a:r>
            <a:r>
              <a:rPr lang="sr-Latn-RS" sz="2000" dirty="0" err="1" smtClean="0">
                <a:solidFill>
                  <a:schemeClr val="accent5">
                    <a:lumMod val="50000"/>
                  </a:schemeClr>
                </a:solidFill>
              </a:rPr>
              <a:t>biopsy</a:t>
            </a:r>
            <a:endParaRPr lang="en" sz="2000" dirty="0" smtClean="0">
              <a:solidFill>
                <a:schemeClr val="accent5">
                  <a:lumMod val="50000"/>
                </a:schemeClr>
              </a:solidFill>
            </a:endParaRPr>
          </a:p>
          <a:p>
            <a:pPr marL="0" indent="0">
              <a:buFontTx/>
              <a:buNone/>
              <a:defRPr/>
            </a:pPr>
            <a:r>
              <a:rPr lang="en" sz="2000" dirty="0" smtClean="0"/>
              <a:t>Findings in </a:t>
            </a:r>
            <a:r>
              <a:rPr lang="en" sz="2000" dirty="0" err="1" smtClean="0"/>
              <a:t>the aspirate </a:t>
            </a:r>
            <a:r>
              <a:rPr lang="en" sz="2000" dirty="0" smtClean="0"/>
              <a:t>indicate an increased percentage </a:t>
            </a:r>
            <a:r>
              <a:rPr lang="en" sz="2000" dirty="0" err="1" smtClean="0"/>
              <a:t>of plasmocytes </a:t>
            </a:r>
            <a:r>
              <a:rPr lang="en" sz="2000" dirty="0" smtClean="0"/>
              <a:t>(more than 15%), the presence of pathological </a:t>
            </a:r>
            <a:r>
              <a:rPr lang="en" sz="2000" dirty="0" err="1" smtClean="0"/>
              <a:t>plasmocytes </a:t>
            </a:r>
            <a:r>
              <a:rPr lang="en" sz="2000" dirty="0" smtClean="0"/>
              <a:t>( </a:t>
            </a:r>
            <a:r>
              <a:rPr lang="en" sz="2000" dirty="0" err="1" smtClean="0"/>
              <a:t>two- </a:t>
            </a:r>
            <a:r>
              <a:rPr lang="en" sz="2000" dirty="0" smtClean="0"/>
              <a:t>and </a:t>
            </a:r>
            <a:r>
              <a:rPr lang="en" sz="2000" dirty="0" err="1" smtClean="0"/>
              <a:t>three-nucleated </a:t>
            </a:r>
            <a:r>
              <a:rPr lang="en" sz="2000" dirty="0" smtClean="0"/>
              <a:t>) as well as a group </a:t>
            </a:r>
            <a:r>
              <a:rPr lang="en" sz="2000" dirty="0" err="1" smtClean="0"/>
              <a:t>of plasmocytes </a:t>
            </a:r>
            <a:r>
              <a:rPr lang="en" sz="2000" dirty="0" smtClean="0"/>
              <a:t>( </a:t>
            </a:r>
            <a:r>
              <a:rPr lang="en" sz="2000" dirty="0" err="1" smtClean="0"/>
              <a:t>plasmocyte </a:t>
            </a:r>
            <a:r>
              <a:rPr lang="en" sz="2000" dirty="0" smtClean="0"/>
              <a:t>island).</a:t>
            </a:r>
          </a:p>
          <a:p>
            <a:pPr>
              <a:buFont typeface="Arial" panose="020B0604020202020204" pitchFamily="34" charset="0"/>
              <a:buChar char="•"/>
              <a:defRPr/>
            </a:pPr>
            <a:endParaRPr lang="sr-Latn-RS" sz="2000" dirty="0"/>
          </a:p>
        </p:txBody>
      </p:sp>
      <p:pic>
        <p:nvPicPr>
          <p:cNvPr id="14340" name="Slika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881" y="3529013"/>
            <a:ext cx="3863975"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Slika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4341813"/>
            <a:ext cx="1908175" cy="250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Slika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11863" y="3001963"/>
            <a:ext cx="2762250"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Okvir za tekst 6"/>
          <p:cNvSpPr txBox="1">
            <a:spLocks noChangeArrowheads="1"/>
          </p:cNvSpPr>
          <p:nvPr/>
        </p:nvSpPr>
        <p:spPr bwMode="auto">
          <a:xfrm>
            <a:off x="119063" y="3290888"/>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a:t>A</a:t>
            </a:r>
            <a:endParaRPr lang="sr-Latn-RS" altLang="sr-Latn-RS" sz="1800"/>
          </a:p>
        </p:txBody>
      </p:sp>
      <p:sp>
        <p:nvSpPr>
          <p:cNvPr id="14344" name="Okvir za tekst 7"/>
          <p:cNvSpPr txBox="1">
            <a:spLocks noChangeArrowheads="1"/>
          </p:cNvSpPr>
          <p:nvPr/>
        </p:nvSpPr>
        <p:spPr bwMode="auto">
          <a:xfrm>
            <a:off x="4032250" y="4376738"/>
            <a:ext cx="336550"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a:t>B</a:t>
            </a:r>
            <a:endParaRPr lang="sr-Latn-RS" altLang="sr-Latn-RS" sz="1800"/>
          </a:p>
        </p:txBody>
      </p:sp>
      <p:sp>
        <p:nvSpPr>
          <p:cNvPr id="14345" name="Okvir za tekst 8"/>
          <p:cNvSpPr txBox="1">
            <a:spLocks noChangeArrowheads="1"/>
          </p:cNvSpPr>
          <p:nvPr/>
        </p:nvSpPr>
        <p:spPr bwMode="auto">
          <a:xfrm>
            <a:off x="6040438" y="3059113"/>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a:t>V</a:t>
            </a:r>
            <a:endParaRPr lang="sr-Latn-RS" altLang="sr-Latn-RS" sz="1800"/>
          </a:p>
        </p:txBody>
      </p:sp>
      <p:sp>
        <p:nvSpPr>
          <p:cNvPr id="14346" name="Okvir za tekst 10"/>
          <p:cNvSpPr txBox="1">
            <a:spLocks noChangeArrowheads="1"/>
          </p:cNvSpPr>
          <p:nvPr/>
        </p:nvSpPr>
        <p:spPr bwMode="auto">
          <a:xfrm>
            <a:off x="6194425" y="4746625"/>
            <a:ext cx="29876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b="1" u="sng" dirty="0" smtClean="0"/>
              <a:t>A </a:t>
            </a:r>
            <a:r>
              <a:rPr lang="en" altLang="sr-Latn-RS" sz="1800" dirty="0"/>
              <a:t>pathological plasma cells in the bone marrow</a:t>
            </a:r>
          </a:p>
          <a:p>
            <a:pPr eaLnBrk="1" hangingPunct="1">
              <a:spcBef>
                <a:spcPct val="0"/>
              </a:spcBef>
              <a:buFontTx/>
              <a:buNone/>
            </a:pPr>
            <a:r>
              <a:rPr lang="en" altLang="sr-Latn-RS" sz="1800" b="1" u="sng" dirty="0"/>
              <a:t>B </a:t>
            </a:r>
            <a:r>
              <a:rPr lang="en" altLang="sr-Latn-RS" sz="1800" dirty="0"/>
              <a:t>pathological trinuclear </a:t>
            </a:r>
            <a:r>
              <a:rPr lang="en" altLang="sr-Latn-RS" sz="1800" dirty="0" smtClean="0"/>
              <a:t>plasm</a:t>
            </a:r>
            <a:r>
              <a:rPr lang="sr-Latn-RS" altLang="sr-Latn-RS" sz="1800" dirty="0" smtClean="0"/>
              <a:t>o</a:t>
            </a:r>
            <a:r>
              <a:rPr lang="en" altLang="sr-Latn-RS" sz="1800" dirty="0" smtClean="0"/>
              <a:t>cyte</a:t>
            </a:r>
            <a:endParaRPr lang="en" altLang="sr-Latn-RS" sz="1800" dirty="0"/>
          </a:p>
          <a:p>
            <a:pPr eaLnBrk="1" hangingPunct="1">
              <a:spcBef>
                <a:spcPct val="0"/>
              </a:spcBef>
              <a:buFontTx/>
              <a:buNone/>
            </a:pPr>
            <a:r>
              <a:rPr lang="en" altLang="sr-Latn-RS" sz="1800" b="1" u="sng" dirty="0"/>
              <a:t>V </a:t>
            </a:r>
            <a:r>
              <a:rPr lang="en" altLang="sr-Latn-RS" sz="1800" dirty="0"/>
              <a:t>plasmacytic island</a:t>
            </a:r>
            <a:endParaRPr lang="sr-Latn-RS" altLang="sr-Latn-RS" sz="1800" dirty="0"/>
          </a:p>
        </p:txBody>
      </p:sp>
      <p:sp>
        <p:nvSpPr>
          <p:cNvPr id="14347" name="Okvir za tekst 11"/>
          <p:cNvSpPr txBox="1">
            <a:spLocks noChangeArrowheads="1"/>
          </p:cNvSpPr>
          <p:nvPr/>
        </p:nvSpPr>
        <p:spPr bwMode="auto">
          <a:xfrm>
            <a:off x="-4763" y="5673725"/>
            <a:ext cx="2514601"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800"/>
              <a:t>*from a personal collection of microscopic photographs</a:t>
            </a:r>
            <a:endParaRPr lang="sr-Latn-RS" altLang="sr-Latn-RS" sz="800"/>
          </a:p>
        </p:txBody>
      </p:sp>
      <p:sp>
        <p:nvSpPr>
          <p:cNvPr id="14348" name="Okvir za tekst 12"/>
          <p:cNvSpPr txBox="1">
            <a:spLocks noChangeArrowheads="1"/>
          </p:cNvSpPr>
          <p:nvPr/>
        </p:nvSpPr>
        <p:spPr bwMode="auto">
          <a:xfrm>
            <a:off x="5888038" y="4179888"/>
            <a:ext cx="2514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800"/>
              <a:t>*from a personal collection of microscopic photographs</a:t>
            </a:r>
            <a:endParaRPr lang="sr-Latn-RS" altLang="sr-Latn-RS" sz="800"/>
          </a:p>
        </p:txBody>
      </p:sp>
      <p:sp>
        <p:nvSpPr>
          <p:cNvPr id="14349" name="Okvir za tekst 13"/>
          <p:cNvSpPr txBox="1">
            <a:spLocks noChangeArrowheads="1"/>
          </p:cNvSpPr>
          <p:nvPr/>
        </p:nvSpPr>
        <p:spPr bwMode="auto">
          <a:xfrm>
            <a:off x="3863975" y="6662738"/>
            <a:ext cx="25146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800"/>
              <a:t>*from a personal collection of microscopic photographs</a:t>
            </a:r>
            <a:endParaRPr lang="sr-Latn-RS" altLang="sr-Latn-RS" sz="800"/>
          </a:p>
        </p:txBody>
      </p:sp>
    </p:spTree>
    <p:extLst>
      <p:ext uri="{BB962C8B-B14F-4D97-AF65-F5344CB8AC3E}">
        <p14:creationId xmlns:p14="http://schemas.microsoft.com/office/powerpoint/2010/main" val="386345891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slov 1"/>
          <p:cNvSpPr>
            <a:spLocks noGrp="1"/>
          </p:cNvSpPr>
          <p:nvPr>
            <p:ph type="title"/>
          </p:nvPr>
        </p:nvSpPr>
        <p:spPr>
          <a:xfrm>
            <a:off x="466725" y="188913"/>
            <a:ext cx="8229600" cy="706437"/>
          </a:xfrm>
        </p:spPr>
        <p:txBody>
          <a:bodyPr/>
          <a:lstStyle/>
          <a:p>
            <a:r>
              <a:rPr lang="en" altLang="sr-Latn-RS" smtClean="0"/>
              <a:t>Diagnostic procedures</a:t>
            </a:r>
            <a:endParaRPr lang="sr-Latn-RS" altLang="sr-Latn-RS" smtClean="0"/>
          </a:p>
        </p:txBody>
      </p:sp>
      <p:sp>
        <p:nvSpPr>
          <p:cNvPr id="15363" name="Čuvar mesta za sadržaj 2"/>
          <p:cNvSpPr>
            <a:spLocks noGrp="1"/>
          </p:cNvSpPr>
          <p:nvPr>
            <p:ph idx="1"/>
          </p:nvPr>
        </p:nvSpPr>
        <p:spPr>
          <a:xfrm>
            <a:off x="179388" y="1052513"/>
            <a:ext cx="8229600" cy="2520950"/>
          </a:xfrm>
        </p:spPr>
        <p:txBody>
          <a:bodyPr/>
          <a:lstStyle/>
          <a:p>
            <a:r>
              <a:rPr lang="en" altLang="sr-Latn-RS" dirty="0" smtClean="0">
                <a:solidFill>
                  <a:schemeClr val="accent5">
                    <a:lumMod val="50000"/>
                  </a:schemeClr>
                </a:solidFill>
              </a:rPr>
              <a:t>X-ray of the bones of the skull skeleton </a:t>
            </a:r>
            <a:r>
              <a:rPr lang="en" altLang="sr-Latn-RS" sz="1800" dirty="0" smtClean="0">
                <a:solidFill>
                  <a:schemeClr val="accent5">
                    <a:lumMod val="50000"/>
                  </a:schemeClr>
                </a:solidFill>
              </a:rPr>
              <a:t>, </a:t>
            </a:r>
            <a:r>
              <a:rPr lang="en" altLang="sr-Latn-RS" sz="1800" dirty="0" smtClean="0"/>
              <a:t>pelvic bones, chest, both humerus, both femurs, both forearms, both lower legs, spine in two directions</a:t>
            </a:r>
          </a:p>
          <a:p>
            <a:r>
              <a:rPr lang="en" altLang="sr-Latn-RS" dirty="0" smtClean="0">
                <a:solidFill>
                  <a:schemeClr val="accent5">
                    <a:lumMod val="50000"/>
                  </a:schemeClr>
                </a:solidFill>
              </a:rPr>
              <a:t>NMR spine</a:t>
            </a:r>
          </a:p>
          <a:p>
            <a:r>
              <a:rPr lang="en" altLang="sr-Latn-RS" dirty="0" smtClean="0">
                <a:solidFill>
                  <a:schemeClr val="accent5">
                    <a:lumMod val="50000"/>
                  </a:schemeClr>
                </a:solidFill>
              </a:rPr>
              <a:t>Computed tomography </a:t>
            </a:r>
            <a:r>
              <a:rPr lang="en" altLang="sr-Latn-RS" sz="1800" dirty="0" smtClean="0"/>
              <a:t>in the case of extramedullary plasmacytomas</a:t>
            </a:r>
            <a:endParaRPr lang="sr-Latn-RS" altLang="sr-Latn-RS" sz="1800" dirty="0" smtClean="0"/>
          </a:p>
        </p:txBody>
      </p:sp>
      <p:pic>
        <p:nvPicPr>
          <p:cNvPr id="15364" name="Slika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488" y="3925888"/>
            <a:ext cx="3094037"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Okvir za tekst 5"/>
          <p:cNvSpPr txBox="1">
            <a:spLocks noChangeArrowheads="1"/>
          </p:cNvSpPr>
          <p:nvPr/>
        </p:nvSpPr>
        <p:spPr bwMode="auto">
          <a:xfrm>
            <a:off x="3727450" y="3925888"/>
            <a:ext cx="21955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a:t>Osteolytic lesions</a:t>
            </a:r>
            <a:endParaRPr lang="sr-Latn-RS" altLang="sr-Latn-RS" sz="1800"/>
          </a:p>
        </p:txBody>
      </p:sp>
      <p:cxnSp>
        <p:nvCxnSpPr>
          <p:cNvPr id="12" name="Prava linija spajanja sa strelicom 11"/>
          <p:cNvCxnSpPr/>
          <p:nvPr/>
        </p:nvCxnSpPr>
        <p:spPr>
          <a:xfrm flipH="1">
            <a:off x="3132138" y="4365625"/>
            <a:ext cx="935037" cy="431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Prava linija spajanja sa strelicom 13"/>
          <p:cNvCxnSpPr/>
          <p:nvPr/>
        </p:nvCxnSpPr>
        <p:spPr>
          <a:xfrm flipH="1">
            <a:off x="1835150" y="4294188"/>
            <a:ext cx="2016125" cy="365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Prava linija spajanja sa strelicom 15"/>
          <p:cNvCxnSpPr/>
          <p:nvPr/>
        </p:nvCxnSpPr>
        <p:spPr>
          <a:xfrm flipH="1">
            <a:off x="2555875" y="4294188"/>
            <a:ext cx="1412875" cy="2143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369" name="Slika 1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24513" y="4502150"/>
            <a:ext cx="2847975" cy="213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Prava linija spajanja sa strelicom 9"/>
          <p:cNvCxnSpPr/>
          <p:nvPr/>
        </p:nvCxnSpPr>
        <p:spPr>
          <a:xfrm>
            <a:off x="5214938" y="4294188"/>
            <a:ext cx="2093912" cy="7905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Prava linija spajanja sa strelicom 7"/>
          <p:cNvCxnSpPr/>
          <p:nvPr/>
        </p:nvCxnSpPr>
        <p:spPr>
          <a:xfrm>
            <a:off x="5478463" y="4294188"/>
            <a:ext cx="2478087" cy="9286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72398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slov 1"/>
          <p:cNvSpPr>
            <a:spLocks noGrp="1"/>
          </p:cNvSpPr>
          <p:nvPr>
            <p:ph type="title"/>
          </p:nvPr>
        </p:nvSpPr>
        <p:spPr>
          <a:xfrm>
            <a:off x="457200" y="188913"/>
            <a:ext cx="8229600" cy="561975"/>
          </a:xfrm>
        </p:spPr>
        <p:txBody>
          <a:bodyPr/>
          <a:lstStyle/>
          <a:p>
            <a:r>
              <a:rPr lang="en" altLang="sr-Latn-RS" smtClean="0"/>
              <a:t>Diagnostic procedures</a:t>
            </a:r>
            <a:endParaRPr lang="sr-Latn-RS" altLang="sr-Latn-RS" smtClean="0"/>
          </a:p>
        </p:txBody>
      </p:sp>
      <p:sp>
        <p:nvSpPr>
          <p:cNvPr id="3" name="Čuvar mesta za sadržaj 2"/>
          <p:cNvSpPr>
            <a:spLocks noGrp="1"/>
          </p:cNvSpPr>
          <p:nvPr>
            <p:ph idx="1"/>
          </p:nvPr>
        </p:nvSpPr>
        <p:spPr>
          <a:xfrm>
            <a:off x="457200" y="1125538"/>
            <a:ext cx="8435975" cy="5000625"/>
          </a:xfrm>
        </p:spPr>
        <p:txBody>
          <a:bodyPr/>
          <a:lstStyle/>
          <a:p>
            <a:pPr>
              <a:defRPr/>
            </a:pPr>
            <a:r>
              <a:rPr lang="en" dirty="0" smtClean="0"/>
              <a:t>Serum and urine protein </a:t>
            </a:r>
            <a:r>
              <a:rPr lang="en" dirty="0" err="1" smtClean="0"/>
              <a:t>electrophoresis</a:t>
            </a:r>
          </a:p>
          <a:p>
            <a:pPr marL="0" indent="0">
              <a:buFontTx/>
              <a:buNone/>
              <a:defRPr/>
            </a:pPr>
            <a:endParaRPr lang="sr-Latn-RS" dirty="0"/>
          </a:p>
        </p:txBody>
      </p:sp>
      <p:pic>
        <p:nvPicPr>
          <p:cNvPr id="16388" name="Slika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2373313"/>
            <a:ext cx="6049962" cy="397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Okvir za tekst 5"/>
          <p:cNvSpPr txBox="1">
            <a:spLocks noChangeArrowheads="1"/>
          </p:cNvSpPr>
          <p:nvPr/>
        </p:nvSpPr>
        <p:spPr bwMode="auto">
          <a:xfrm>
            <a:off x="5003800" y="2189163"/>
            <a:ext cx="3683000"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 altLang="sr-Latn-RS" sz="1800"/>
              <a:t>M component in the gamma zone</a:t>
            </a:r>
          </a:p>
        </p:txBody>
      </p:sp>
      <p:cxnSp>
        <p:nvCxnSpPr>
          <p:cNvPr id="8" name="Prava linija spajanja 7"/>
          <p:cNvCxnSpPr/>
          <p:nvPr/>
        </p:nvCxnSpPr>
        <p:spPr>
          <a:xfrm>
            <a:off x="1187450" y="6237288"/>
            <a:ext cx="2663825"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cxnSp>
        <p:nvCxnSpPr>
          <p:cNvPr id="10" name="Prava linija spajanja 9"/>
          <p:cNvCxnSpPr/>
          <p:nvPr/>
        </p:nvCxnSpPr>
        <p:spPr>
          <a:xfrm>
            <a:off x="4284663" y="6237288"/>
            <a:ext cx="26638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392" name="Okvir za tekst 1"/>
          <p:cNvSpPr txBox="1">
            <a:spLocks noChangeArrowheads="1"/>
          </p:cNvSpPr>
          <p:nvPr/>
        </p:nvSpPr>
        <p:spPr bwMode="auto">
          <a:xfrm>
            <a:off x="1331913" y="2097088"/>
            <a:ext cx="1915909"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sr-Latn-RS" altLang="sr-Latn-RS" sz="1800" dirty="0" err="1" smtClean="0"/>
              <a:t>Normal</a:t>
            </a:r>
            <a:r>
              <a:rPr lang="sr-Latn-RS" altLang="sr-Latn-RS" sz="1800" dirty="0" smtClean="0"/>
              <a:t> </a:t>
            </a:r>
            <a:r>
              <a:rPr lang="sr-Latn-RS" altLang="sr-Latn-RS" sz="1800" dirty="0" err="1" smtClean="0"/>
              <a:t>blood</a:t>
            </a:r>
            <a:r>
              <a:rPr lang="en" altLang="sr-Latn-RS" sz="1800" dirty="0" smtClean="0"/>
              <a:t> </a:t>
            </a:r>
            <a:r>
              <a:rPr lang="en" altLang="sr-Latn-RS" sz="1800" dirty="0"/>
              <a:t>EF</a:t>
            </a:r>
            <a:endParaRPr lang="sr-Latn-RS" altLang="sr-Latn-RS" sz="1800" dirty="0"/>
          </a:p>
        </p:txBody>
      </p:sp>
    </p:spTree>
    <p:extLst>
      <p:ext uri="{BB962C8B-B14F-4D97-AF65-F5344CB8AC3E}">
        <p14:creationId xmlns:p14="http://schemas.microsoft.com/office/powerpoint/2010/main" val="23917379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slov 1"/>
          <p:cNvSpPr>
            <a:spLocks noGrp="1"/>
          </p:cNvSpPr>
          <p:nvPr>
            <p:ph type="title"/>
          </p:nvPr>
        </p:nvSpPr>
        <p:spPr>
          <a:xfrm>
            <a:off x="457200" y="188913"/>
            <a:ext cx="8229600" cy="561975"/>
          </a:xfrm>
        </p:spPr>
        <p:txBody>
          <a:bodyPr/>
          <a:lstStyle/>
          <a:p>
            <a:r>
              <a:rPr lang="en" altLang="sr-Latn-RS" smtClean="0"/>
              <a:t>Diagnostic procedures</a:t>
            </a:r>
            <a:endParaRPr lang="sr-Latn-RS" altLang="sr-Latn-RS" smtClean="0"/>
          </a:p>
        </p:txBody>
      </p:sp>
      <p:sp>
        <p:nvSpPr>
          <p:cNvPr id="3" name="Čuvar mesta za sadržaj 2"/>
          <p:cNvSpPr>
            <a:spLocks noGrp="1"/>
          </p:cNvSpPr>
          <p:nvPr>
            <p:ph idx="1"/>
          </p:nvPr>
        </p:nvSpPr>
        <p:spPr>
          <a:xfrm>
            <a:off x="457200" y="1125538"/>
            <a:ext cx="8435280" cy="5000625"/>
          </a:xfrm>
        </p:spPr>
        <p:txBody>
          <a:bodyPr/>
          <a:lstStyle/>
          <a:p>
            <a:pPr>
              <a:defRPr/>
            </a:pPr>
            <a:r>
              <a:rPr lang="en" dirty="0" err="1" smtClean="0">
                <a:solidFill>
                  <a:schemeClr val="accent5">
                    <a:lumMod val="50000"/>
                  </a:schemeClr>
                </a:solidFill>
              </a:rPr>
              <a:t>Immunoelectrophoresis </a:t>
            </a:r>
            <a:r>
              <a:rPr lang="en" dirty="0" smtClean="0">
                <a:solidFill>
                  <a:schemeClr val="accent5">
                    <a:lumMod val="50000"/>
                  </a:schemeClr>
                </a:solidFill>
              </a:rPr>
              <a:t>of serum and urine proteins</a:t>
            </a:r>
          </a:p>
          <a:p>
            <a:pPr marL="0" indent="0">
              <a:buFontTx/>
              <a:buNone/>
              <a:defRPr/>
            </a:pPr>
            <a:r>
              <a:rPr lang="en" sz="2400" dirty="0" smtClean="0"/>
              <a:t>(determining the heavy and light chain </a:t>
            </a:r>
            <a:r>
              <a:rPr lang="en" sz="2400" dirty="0" err="1" smtClean="0"/>
              <a:t>subtype of the detected M component)</a:t>
            </a:r>
          </a:p>
          <a:p>
            <a:pPr eaLnBrk="1" hangingPunct="1">
              <a:buFontTx/>
              <a:buChar char="-"/>
              <a:defRPr/>
            </a:pPr>
            <a:r>
              <a:rPr lang="en" sz="2400" dirty="0" smtClean="0"/>
              <a:t>in </a:t>
            </a:r>
            <a:r>
              <a:rPr lang="sr-Latn-RS" sz="2400" dirty="0" err="1" smtClean="0"/>
              <a:t>about</a:t>
            </a:r>
            <a:r>
              <a:rPr lang="en" sz="2400" dirty="0" smtClean="0"/>
              <a:t> 99% of cases in serum and/ or urine results </a:t>
            </a:r>
            <a:r>
              <a:rPr lang="sr-Latn-RS" sz="2400" dirty="0" err="1" smtClean="0"/>
              <a:t>we</a:t>
            </a:r>
            <a:r>
              <a:rPr lang="sr-Latn-RS" sz="2400" dirty="0" smtClean="0"/>
              <a:t> </a:t>
            </a:r>
            <a:r>
              <a:rPr lang="sr-Latn-RS" sz="2400" dirty="0" err="1" smtClean="0"/>
              <a:t>detect</a:t>
            </a:r>
            <a:r>
              <a:rPr lang="sr-Latn-RS" sz="2400" dirty="0" smtClean="0"/>
              <a:t> M </a:t>
            </a:r>
            <a:r>
              <a:rPr lang="sr-Latn-RS" sz="2400" dirty="0" err="1" smtClean="0"/>
              <a:t>component</a:t>
            </a:r>
            <a:r>
              <a:rPr lang="en" sz="2400" dirty="0" smtClean="0"/>
              <a:t>:</a:t>
            </a:r>
          </a:p>
          <a:p>
            <a:pPr eaLnBrk="1" hangingPunct="1">
              <a:buFontTx/>
              <a:buChar char="-"/>
              <a:defRPr/>
            </a:pPr>
            <a:r>
              <a:rPr lang="en" sz="2400" dirty="0" err="1" smtClean="0"/>
              <a:t>IgG </a:t>
            </a:r>
            <a:r>
              <a:rPr lang="en" sz="2400" dirty="0" smtClean="0"/>
              <a:t>&gt; 50%,</a:t>
            </a:r>
            <a:endParaRPr lang="sr-Cyrl-CS" sz="2400" dirty="0" smtClean="0"/>
          </a:p>
          <a:p>
            <a:pPr eaLnBrk="1" hangingPunct="1">
              <a:buFontTx/>
              <a:buChar char="-"/>
              <a:defRPr/>
            </a:pPr>
            <a:r>
              <a:rPr lang="en" sz="2400" dirty="0" smtClean="0"/>
              <a:t>IgA 20-25%,</a:t>
            </a:r>
            <a:endParaRPr lang="sr-Cyrl-CS" sz="2400" dirty="0" smtClean="0"/>
          </a:p>
          <a:p>
            <a:pPr eaLnBrk="1" hangingPunct="1">
              <a:buFontTx/>
              <a:buChar char="-"/>
              <a:defRPr/>
            </a:pPr>
            <a:r>
              <a:rPr lang="en" sz="2400" dirty="0" err="1" smtClean="0"/>
              <a:t>IgE</a:t>
            </a:r>
            <a:r>
              <a:rPr lang="en" sz="2400" dirty="0" smtClean="0"/>
              <a:t> </a:t>
            </a:r>
            <a:r>
              <a:rPr lang="en" sz="2400" dirty="0" err="1" smtClean="0"/>
              <a:t>and</a:t>
            </a:r>
            <a:r>
              <a:rPr lang="en" sz="2400" dirty="0" smtClean="0"/>
              <a:t> </a:t>
            </a:r>
            <a:r>
              <a:rPr lang="en" sz="2400" dirty="0" err="1" smtClean="0"/>
              <a:t>IgD </a:t>
            </a:r>
            <a:r>
              <a:rPr lang="en" sz="2400" dirty="0" smtClean="0"/>
              <a:t>1-3%</a:t>
            </a:r>
          </a:p>
          <a:p>
            <a:pPr eaLnBrk="1" hangingPunct="1">
              <a:buFontTx/>
              <a:buNone/>
              <a:defRPr/>
            </a:pPr>
            <a:r>
              <a:rPr lang="en" sz="2400" dirty="0" smtClean="0"/>
              <a:t>- </a:t>
            </a:r>
            <a:r>
              <a:rPr lang="sr-Latn-RS" sz="2400" dirty="0" err="1" smtClean="0"/>
              <a:t>light</a:t>
            </a:r>
            <a:r>
              <a:rPr lang="en" sz="2400" dirty="0" smtClean="0"/>
              <a:t> chains ( κ or λ ) 20%</a:t>
            </a:r>
          </a:p>
          <a:p>
            <a:pPr eaLnBrk="1" hangingPunct="1">
              <a:buFontTx/>
              <a:buChar char="-"/>
              <a:defRPr/>
            </a:pPr>
            <a:r>
              <a:rPr lang="en" sz="2400" dirty="0" smtClean="0"/>
              <a:t>1% of cases are non-secretory – NO </a:t>
            </a:r>
            <a:r>
              <a:rPr lang="sr-Latn-RS" sz="2400" dirty="0" err="1" smtClean="0"/>
              <a:t>paraprotein</a:t>
            </a:r>
            <a:r>
              <a:rPr lang="sr-Latn-RS" sz="2400" dirty="0" smtClean="0"/>
              <a:t> </a:t>
            </a:r>
            <a:r>
              <a:rPr lang="sr-Latn-RS" sz="2400" dirty="0" err="1" smtClean="0"/>
              <a:t>detected</a:t>
            </a:r>
            <a:endParaRPr lang="sr-Latn-RS" sz="2400" dirty="0" smtClean="0"/>
          </a:p>
          <a:p>
            <a:pPr eaLnBrk="1" hangingPunct="1">
              <a:buFontTx/>
              <a:buChar char="-"/>
              <a:defRPr/>
            </a:pPr>
            <a:r>
              <a:rPr lang="sr-Latn-RS" dirty="0" err="1" smtClean="0">
                <a:solidFill>
                  <a:schemeClr val="accent5">
                    <a:lumMod val="50000"/>
                  </a:schemeClr>
                </a:solidFill>
              </a:rPr>
              <a:t>Citogenetics</a:t>
            </a:r>
            <a:endParaRPr lang="en-GB" dirty="0" smtClean="0">
              <a:solidFill>
                <a:schemeClr val="accent5">
                  <a:lumMod val="50000"/>
                </a:schemeClr>
              </a:solidFill>
            </a:endParaRPr>
          </a:p>
          <a:p>
            <a:pPr marL="0" indent="0">
              <a:buFontTx/>
              <a:buNone/>
              <a:defRPr/>
            </a:pPr>
            <a:endParaRPr lang="sr-Cyrl-RS" dirty="0" smtClean="0"/>
          </a:p>
          <a:p>
            <a:pPr marL="0" indent="0">
              <a:buFontTx/>
              <a:buNone/>
              <a:defRPr/>
            </a:pPr>
            <a:endParaRPr lang="sr-Cyrl-RS" dirty="0"/>
          </a:p>
          <a:p>
            <a:pPr marL="0" indent="0">
              <a:buFontTx/>
              <a:buNone/>
              <a:defRPr/>
            </a:pPr>
            <a:endParaRPr lang="sr-Cyrl-RS" dirty="0" smtClean="0"/>
          </a:p>
          <a:p>
            <a:pPr marL="0" indent="0">
              <a:buFontTx/>
              <a:buNone/>
              <a:defRPr/>
            </a:pPr>
            <a:endParaRPr lang="sr-Latn-RS" dirty="0"/>
          </a:p>
        </p:txBody>
      </p:sp>
    </p:spTree>
    <p:extLst>
      <p:ext uri="{BB962C8B-B14F-4D97-AF65-F5344CB8AC3E}">
        <p14:creationId xmlns:p14="http://schemas.microsoft.com/office/powerpoint/2010/main" val="157701453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4213" y="409575"/>
            <a:ext cx="7772400" cy="685800"/>
          </a:xfrm>
        </p:spPr>
        <p:txBody>
          <a:bodyPr/>
          <a:lstStyle/>
          <a:p>
            <a:pPr eaLnBrk="1" hangingPunct="1"/>
            <a:r>
              <a:rPr lang="en" altLang="sr-Latn-RS" sz="3200" b="1" u="sng" smtClean="0">
                <a:solidFill>
                  <a:srgbClr val="FF0000"/>
                </a:solidFill>
              </a:rPr>
              <a:t>Diagnosis of MM</a:t>
            </a:r>
            <a:r>
              <a:rPr lang="en" altLang="sr-Latn-RS" sz="3200" b="1" smtClean="0">
                <a:solidFill>
                  <a:schemeClr val="tx1"/>
                </a:solidFill>
              </a:rPr>
              <a:t> </a:t>
            </a:r>
            <a:r>
              <a:rPr lang="en-US" altLang="sr-Latn-RS" sz="3200" b="1" smtClean="0">
                <a:solidFill>
                  <a:schemeClr val="tx1"/>
                </a:solidFill>
              </a:rPr>
              <a:t/>
            </a:r>
            <a:br>
              <a:rPr lang="en-US" altLang="sr-Latn-RS" sz="3200" b="1" smtClean="0">
                <a:solidFill>
                  <a:schemeClr val="tx1"/>
                </a:solidFill>
              </a:rPr>
            </a:br>
            <a:r>
              <a:rPr lang="en" altLang="sr-Latn-RS" sz="2400" b="1" smtClean="0">
                <a:solidFill>
                  <a:schemeClr val="tx1"/>
                </a:solidFill>
              </a:rPr>
              <a:t>≥ 1 "major" + 1 "minor"</a:t>
            </a:r>
            <a:r>
              <a:rPr lang="hr-HR" altLang="sr-Latn-RS" sz="2400" b="1" smtClean="0">
                <a:solidFill>
                  <a:schemeClr val="tx1"/>
                </a:solidFill>
              </a:rPr>
              <a:t/>
            </a:r>
            <a:br>
              <a:rPr lang="hr-HR" altLang="sr-Latn-RS" sz="2400" b="1" smtClean="0">
                <a:solidFill>
                  <a:schemeClr val="tx1"/>
                </a:solidFill>
              </a:rPr>
            </a:br>
            <a:r>
              <a:rPr lang="en" altLang="sr-Latn-RS" sz="2400" b="1" smtClean="0">
                <a:solidFill>
                  <a:schemeClr val="tx1"/>
                </a:solidFill>
              </a:rPr>
              <a:t> or ≥ 3 "minor" (K y le/Greipp)</a:t>
            </a:r>
            <a:endParaRPr lang="en-US" altLang="sr-Latn-RS" sz="2400" b="1" smtClean="0">
              <a:solidFill>
                <a:schemeClr val="tx1"/>
              </a:solidFill>
            </a:endParaRPr>
          </a:p>
        </p:txBody>
      </p:sp>
      <p:graphicFrame>
        <p:nvGraphicFramePr>
          <p:cNvPr id="12291" name="Group 3"/>
          <p:cNvGraphicFramePr>
            <a:graphicFrameLocks noGrp="1"/>
          </p:cNvGraphicFramePr>
          <p:nvPr>
            <p:ph idx="1"/>
          </p:nvPr>
        </p:nvGraphicFramePr>
        <p:xfrm>
          <a:off x="755650" y="2133600"/>
          <a:ext cx="7772400" cy="4562474"/>
        </p:xfrm>
        <a:graphic>
          <a:graphicData uri="http://schemas.openxmlformats.org/drawingml/2006/table">
            <a:tbl>
              <a:tblPr/>
              <a:tblGrid>
                <a:gridCol w="3886200"/>
                <a:gridCol w="3886200"/>
              </a:tblGrid>
              <a:tr h="64298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Major</a:t>
                      </a:r>
                      <a:endParaRPr kumimoji="0" lang="en-US" sz="2000" b="0" i="0" u="none" strike="noStrike" cap="none" normalizeH="0" baseline="0" smtClean="0">
                        <a:ln>
                          <a:noFill/>
                        </a:ln>
                        <a:solidFill>
                          <a:schemeClr val="tx1"/>
                        </a:solidFill>
                        <a:effectLst/>
                        <a:latin typeface="Arial" charset="0"/>
                        <a:cs typeface="Arial"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Minor</a:t>
                      </a:r>
                      <a:endParaRPr kumimoji="0" lang="en-US" sz="2000" b="1"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Infiltration of the bone marrow by plasma cells ≥30%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cs typeface="Arial"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Infiltration of bone marrow by plasma cells 10 - 29 %</a:t>
                      </a:r>
                      <a:endParaRPr kumimoji="0" lang="en-US" sz="2000" b="1"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M - protein</a:t>
                      </a:r>
                      <a:endParaRPr kumimoji="0" lang="pl-PL" sz="2000" b="1" i="0" u="none" strike="noStrike" cap="none" normalizeH="0" baseline="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IgG &gt; 35 g / L ; IgA &gt; 20 g / L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Bence Jones &gt;1 gr /24 h </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M - protein below the concentrations specified in the major criteria</a:t>
                      </a:r>
                      <a:endParaRPr kumimoji="0" lang="en-US" sz="2000" b="1"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000" b="1" i="0" u="none" strike="noStrike" cap="none" normalizeH="0" baseline="0" smtClean="0">
                        <a:ln>
                          <a:noFill/>
                        </a:ln>
                        <a:solidFill>
                          <a:schemeClr val="tx1"/>
                        </a:solidFill>
                        <a:effectLst/>
                        <a:latin typeface="Arial" charset="0"/>
                        <a:cs typeface="Arial"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Osteolytic lesions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27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2000" b="1" i="0" u="none" strike="noStrike" cap="none" normalizeH="0" baseline="0" smtClean="0">
                        <a:ln>
                          <a:noFill/>
                        </a:ln>
                        <a:solidFill>
                          <a:schemeClr val="tx1"/>
                        </a:solidFill>
                        <a:effectLst/>
                        <a:latin typeface="Arial" charset="0"/>
                        <a:cs typeface="Arial"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Hypogammaglobulinemia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IgM &lt; 0.5gr/L; IgA &lt; 1g/L;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 sz="2000" b="1" i="0" u="none" strike="noStrike" cap="none" normalizeH="0" baseline="0" smtClean="0">
                          <a:ln>
                            <a:noFill/>
                          </a:ln>
                          <a:solidFill>
                            <a:schemeClr val="tx1"/>
                          </a:solidFill>
                          <a:effectLst/>
                          <a:latin typeface="Arial" charset="0"/>
                          <a:cs typeface="Arial" charset="0"/>
                        </a:rPr>
                        <a:t>IgG &lt; 6gr/L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39784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 altLang="sr-Latn-RS" smtClean="0">
                <a:solidFill>
                  <a:srgbClr val="FF0000"/>
                </a:solidFill>
              </a:rPr>
              <a:t>Non- Hodgkin lymphomas (NHL)</a:t>
            </a:r>
            <a:endParaRPr lang="sr-Cyrl-CS" altLang="sr-Latn-RS" smtClean="0">
              <a:solidFill>
                <a:srgbClr val="FF0000"/>
              </a:solidFill>
            </a:endParaRPr>
          </a:p>
        </p:txBody>
      </p:sp>
      <p:sp>
        <p:nvSpPr>
          <p:cNvPr id="6147" name="Text Box 3"/>
          <p:cNvSpPr txBox="1">
            <a:spLocks noChangeArrowheads="1"/>
          </p:cNvSpPr>
          <p:nvPr/>
        </p:nvSpPr>
        <p:spPr bwMode="auto">
          <a:xfrm>
            <a:off x="838200" y="2590800"/>
            <a:ext cx="8305800" cy="280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40000"/>
              </a:lnSpc>
              <a:buSzPct val="120000"/>
              <a:buFontTx/>
              <a:buBlip>
                <a:blip r:embed="rId2"/>
              </a:buBlip>
            </a:pPr>
            <a:r>
              <a:rPr lang="sr-Latn-RS" altLang="sr-Latn-RS" dirty="0" err="1" smtClean="0">
                <a:solidFill>
                  <a:srgbClr val="FF0000"/>
                </a:solidFill>
                <a:latin typeface="Imago" pitchFamily="2" charset="0"/>
              </a:rPr>
              <a:t>By</a:t>
            </a:r>
            <a:r>
              <a:rPr lang="sr-Latn-RS" altLang="sr-Latn-RS" dirty="0" smtClean="0">
                <a:solidFill>
                  <a:srgbClr val="FF0000"/>
                </a:solidFill>
                <a:latin typeface="Imago" pitchFamily="2" charset="0"/>
              </a:rPr>
              <a:t> </a:t>
            </a:r>
            <a:r>
              <a:rPr lang="sr-Latn-RS" altLang="sr-Latn-RS" dirty="0" err="1" smtClean="0">
                <a:solidFill>
                  <a:srgbClr val="FF0000"/>
                </a:solidFill>
                <a:latin typeface="Imago" pitchFamily="2" charset="0"/>
              </a:rPr>
              <a:t>its</a:t>
            </a:r>
            <a:r>
              <a:rPr lang="sr-Latn-RS" altLang="sr-Latn-RS" dirty="0" smtClean="0">
                <a:solidFill>
                  <a:srgbClr val="FF0000"/>
                </a:solidFill>
                <a:latin typeface="Imago" pitchFamily="2" charset="0"/>
              </a:rPr>
              <a:t> </a:t>
            </a:r>
            <a:r>
              <a:rPr lang="sr-Latn-RS" altLang="sr-Latn-RS" dirty="0" err="1" smtClean="0">
                <a:solidFill>
                  <a:srgbClr val="FF0000"/>
                </a:solidFill>
                <a:latin typeface="Imago" pitchFamily="2" charset="0"/>
              </a:rPr>
              <a:t>clinical</a:t>
            </a:r>
            <a:r>
              <a:rPr lang="sr-Latn-RS" altLang="sr-Latn-RS" dirty="0" smtClean="0">
                <a:solidFill>
                  <a:srgbClr val="FF0000"/>
                </a:solidFill>
                <a:latin typeface="Imago" pitchFamily="2" charset="0"/>
              </a:rPr>
              <a:t> </a:t>
            </a:r>
            <a:r>
              <a:rPr lang="sr-Latn-RS" altLang="sr-Latn-RS" dirty="0" err="1" smtClean="0">
                <a:solidFill>
                  <a:srgbClr val="FF0000"/>
                </a:solidFill>
                <a:latin typeface="Imago" pitchFamily="2" charset="0"/>
              </a:rPr>
              <a:t>course</a:t>
            </a:r>
            <a:r>
              <a:rPr lang="sr-Latn-RS" altLang="sr-Latn-RS" dirty="0" smtClean="0">
                <a:latin typeface="Imago" pitchFamily="2" charset="0"/>
              </a:rPr>
              <a:t>, NHL </a:t>
            </a:r>
            <a:r>
              <a:rPr lang="sr-Latn-RS" altLang="sr-Latn-RS" dirty="0" err="1" smtClean="0">
                <a:latin typeface="Imago" pitchFamily="2" charset="0"/>
              </a:rPr>
              <a:t>can</a:t>
            </a:r>
            <a:r>
              <a:rPr lang="sr-Latn-RS" altLang="sr-Latn-RS" dirty="0" smtClean="0">
                <a:latin typeface="Imago" pitchFamily="2" charset="0"/>
              </a:rPr>
              <a:t> </a:t>
            </a:r>
            <a:r>
              <a:rPr lang="sr-Latn-RS" altLang="sr-Latn-RS" dirty="0" err="1" smtClean="0">
                <a:latin typeface="Imago" pitchFamily="2" charset="0"/>
              </a:rPr>
              <a:t>act</a:t>
            </a:r>
            <a:r>
              <a:rPr lang="sr-Latn-RS" altLang="sr-Latn-RS" dirty="0" smtClean="0">
                <a:latin typeface="Imago" pitchFamily="2" charset="0"/>
              </a:rPr>
              <a:t> </a:t>
            </a:r>
            <a:r>
              <a:rPr lang="sr-Latn-RS" altLang="sr-Latn-RS" dirty="0" err="1" smtClean="0">
                <a:latin typeface="Imago" pitchFamily="2" charset="0"/>
              </a:rPr>
              <a:t>very</a:t>
            </a:r>
            <a:r>
              <a:rPr lang="sr-Latn-RS" altLang="sr-Latn-RS" dirty="0" smtClean="0">
                <a:latin typeface="Imago" pitchFamily="2" charset="0"/>
              </a:rPr>
              <a:t> </a:t>
            </a:r>
            <a:r>
              <a:rPr lang="sr-Latn-RS" altLang="sr-Latn-RS" dirty="0" err="1" smtClean="0">
                <a:latin typeface="Imago" pitchFamily="2" charset="0"/>
              </a:rPr>
              <a:t>differently,from</a:t>
            </a:r>
            <a:r>
              <a:rPr lang="sr-Latn-RS" altLang="sr-Latn-RS" dirty="0" smtClean="0">
                <a:latin typeface="Imago" pitchFamily="2" charset="0"/>
              </a:rPr>
              <a:t> </a:t>
            </a:r>
            <a:r>
              <a:rPr lang="sr-Latn-RS" altLang="sr-Latn-RS" dirty="0" err="1" smtClean="0">
                <a:latin typeface="Imago" pitchFamily="2" charset="0"/>
              </a:rPr>
              <a:t>those</a:t>
            </a:r>
            <a:r>
              <a:rPr lang="sr-Latn-RS" altLang="sr-Latn-RS" dirty="0" smtClean="0">
                <a:latin typeface="Imago" pitchFamily="2" charset="0"/>
              </a:rPr>
              <a:t> </a:t>
            </a:r>
            <a:r>
              <a:rPr lang="sr-Latn-RS" altLang="sr-Latn-RS" dirty="0" err="1" smtClean="0">
                <a:latin typeface="Imago" pitchFamily="2" charset="0"/>
              </a:rPr>
              <a:t>that</a:t>
            </a:r>
            <a:r>
              <a:rPr lang="sr-Latn-RS" altLang="sr-Latn-RS" dirty="0" smtClean="0">
                <a:latin typeface="Imago" pitchFamily="2" charset="0"/>
              </a:rPr>
              <a:t> don</a:t>
            </a:r>
            <a:r>
              <a:rPr lang="en-US" altLang="sr-Latn-RS" dirty="0" smtClean="0">
                <a:latin typeface="Imago" pitchFamily="2" charset="0"/>
              </a:rPr>
              <a:t>’t</a:t>
            </a:r>
            <a:r>
              <a:rPr lang="sr-Latn-RS" altLang="sr-Latn-RS" dirty="0" smtClean="0">
                <a:latin typeface="Imago" pitchFamily="2" charset="0"/>
              </a:rPr>
              <a:t> </a:t>
            </a:r>
            <a:r>
              <a:rPr lang="sr-Latn-RS" altLang="sr-Latn-RS" dirty="0" err="1" smtClean="0">
                <a:latin typeface="Imago" pitchFamily="2" charset="0"/>
              </a:rPr>
              <a:t>interrupt</a:t>
            </a:r>
            <a:r>
              <a:rPr lang="sr-Latn-RS" altLang="sr-Latn-RS" dirty="0" smtClean="0">
                <a:latin typeface="Imago" pitchFamily="2" charset="0"/>
              </a:rPr>
              <a:t> </a:t>
            </a:r>
            <a:r>
              <a:rPr lang="sr-Latn-RS" altLang="sr-Latn-RS" dirty="0" err="1" smtClean="0">
                <a:latin typeface="Imago" pitchFamily="2" charset="0"/>
              </a:rPr>
              <a:t>normal</a:t>
            </a:r>
            <a:r>
              <a:rPr lang="sr-Latn-RS" altLang="sr-Latn-RS" dirty="0" smtClean="0">
                <a:latin typeface="Imago" pitchFamily="2" charset="0"/>
              </a:rPr>
              <a:t> </a:t>
            </a:r>
            <a:r>
              <a:rPr lang="sr-Latn-RS" altLang="sr-Latn-RS" dirty="0" err="1" smtClean="0">
                <a:latin typeface="Imago" pitchFamily="2" charset="0"/>
              </a:rPr>
              <a:t>everyday</a:t>
            </a:r>
            <a:r>
              <a:rPr lang="sr-Latn-RS" altLang="sr-Latn-RS" dirty="0" smtClean="0">
                <a:latin typeface="Imago" pitchFamily="2" charset="0"/>
              </a:rPr>
              <a:t> </a:t>
            </a:r>
            <a:r>
              <a:rPr lang="sr-Latn-RS" altLang="sr-Latn-RS" dirty="0" err="1" smtClean="0">
                <a:latin typeface="Imago" pitchFamily="2" charset="0"/>
              </a:rPr>
              <a:t>life</a:t>
            </a:r>
            <a:r>
              <a:rPr lang="sr-Latn-RS" altLang="sr-Latn-RS" dirty="0" smtClean="0">
                <a:latin typeface="Imago" pitchFamily="2" charset="0"/>
              </a:rPr>
              <a:t>, to </a:t>
            </a:r>
            <a:r>
              <a:rPr lang="sr-Latn-RS" altLang="sr-Latn-RS" dirty="0" err="1" smtClean="0">
                <a:latin typeface="Imago" pitchFamily="2" charset="0"/>
              </a:rPr>
              <a:t>those</a:t>
            </a:r>
            <a:r>
              <a:rPr lang="sr-Latn-RS" altLang="sr-Latn-RS" dirty="0" smtClean="0">
                <a:latin typeface="Imago" pitchFamily="2" charset="0"/>
              </a:rPr>
              <a:t> </a:t>
            </a:r>
            <a:r>
              <a:rPr lang="sr-Latn-RS" altLang="sr-Latn-RS" dirty="0" err="1" smtClean="0">
                <a:latin typeface="Imago" pitchFamily="2" charset="0"/>
              </a:rPr>
              <a:t>that</a:t>
            </a:r>
            <a:r>
              <a:rPr lang="sr-Latn-RS" altLang="sr-Latn-RS" dirty="0" smtClean="0">
                <a:latin typeface="Imago" pitchFamily="2" charset="0"/>
              </a:rPr>
              <a:t> </a:t>
            </a:r>
            <a:r>
              <a:rPr lang="sr-Latn-RS" altLang="sr-Latn-RS" dirty="0" err="1" smtClean="0">
                <a:latin typeface="Imago" pitchFamily="2" charset="0"/>
              </a:rPr>
              <a:t>have</a:t>
            </a:r>
            <a:r>
              <a:rPr lang="sr-Latn-RS" altLang="sr-Latn-RS" dirty="0" smtClean="0">
                <a:latin typeface="Imago" pitchFamily="2" charset="0"/>
              </a:rPr>
              <a:t> a </a:t>
            </a:r>
            <a:r>
              <a:rPr lang="sr-Latn-RS" altLang="sr-Latn-RS" dirty="0" err="1" smtClean="0">
                <a:latin typeface="Imago" pitchFamily="2" charset="0"/>
              </a:rPr>
              <a:t>very</a:t>
            </a:r>
            <a:r>
              <a:rPr lang="sr-Latn-RS" altLang="sr-Latn-RS" dirty="0" smtClean="0">
                <a:latin typeface="Imago" pitchFamily="2" charset="0"/>
              </a:rPr>
              <a:t> </a:t>
            </a:r>
            <a:r>
              <a:rPr lang="sr-Latn-RS" altLang="sr-Latn-RS" dirty="0" err="1" smtClean="0">
                <a:latin typeface="Imago" pitchFamily="2" charset="0"/>
              </a:rPr>
              <a:t>aggressive</a:t>
            </a:r>
            <a:r>
              <a:rPr lang="sr-Latn-RS" altLang="sr-Latn-RS" dirty="0" smtClean="0">
                <a:latin typeface="Imago" pitchFamily="2" charset="0"/>
              </a:rPr>
              <a:t> </a:t>
            </a:r>
            <a:r>
              <a:rPr lang="sr-Latn-RS" altLang="sr-Latn-RS" dirty="0" err="1" smtClean="0">
                <a:latin typeface="Imago" pitchFamily="2" charset="0"/>
              </a:rPr>
              <a:t>course</a:t>
            </a:r>
            <a:r>
              <a:rPr lang="sr-Latn-RS" altLang="sr-Latn-RS" dirty="0" smtClean="0">
                <a:latin typeface="Imago" pitchFamily="2" charset="0"/>
              </a:rPr>
              <a:t>.</a:t>
            </a:r>
          </a:p>
          <a:p>
            <a:pPr eaLnBrk="1" hangingPunct="1">
              <a:lnSpc>
                <a:spcPct val="140000"/>
              </a:lnSpc>
              <a:buSzPct val="120000"/>
              <a:buFontTx/>
              <a:buBlip>
                <a:blip r:embed="rId2"/>
              </a:buBlip>
            </a:pPr>
            <a:endParaRPr lang="sr-Latn-RS" altLang="sr-Latn-RS" dirty="0">
              <a:latin typeface="Imago" pitchFamily="2" charset="0"/>
            </a:endParaRPr>
          </a:p>
          <a:p>
            <a:pPr eaLnBrk="1" hangingPunct="1">
              <a:lnSpc>
                <a:spcPct val="140000"/>
              </a:lnSpc>
              <a:buSzPct val="120000"/>
              <a:buFontTx/>
              <a:buBlip>
                <a:blip r:embed="rId2"/>
              </a:buBlip>
            </a:pPr>
            <a:r>
              <a:rPr lang="en" altLang="sr-Latn-RS" dirty="0" smtClean="0">
                <a:latin typeface="Imago" pitchFamily="2" charset="0"/>
              </a:rPr>
              <a:t> </a:t>
            </a:r>
            <a:r>
              <a:rPr lang="en" altLang="sr-Latn-RS" b="1" dirty="0">
                <a:latin typeface="Imago" pitchFamily="2" charset="0"/>
              </a:rPr>
              <a:t>Indolent NHL </a:t>
            </a:r>
            <a:r>
              <a:rPr lang="en" altLang="sr-Latn-RS" dirty="0">
                <a:latin typeface="Imago" pitchFamily="2" charset="0"/>
              </a:rPr>
              <a:t>- 70% of all indolent is follicular lymphoma</a:t>
            </a:r>
          </a:p>
          <a:p>
            <a:pPr eaLnBrk="1" hangingPunct="1">
              <a:lnSpc>
                <a:spcPct val="140000"/>
              </a:lnSpc>
              <a:buSzPct val="120000"/>
              <a:buFontTx/>
              <a:buBlip>
                <a:blip r:embed="rId2"/>
              </a:buBlip>
            </a:pPr>
            <a:r>
              <a:rPr lang="en" altLang="sr-Latn-RS" dirty="0">
                <a:latin typeface="Imago" pitchFamily="2" charset="0"/>
              </a:rPr>
              <a:t> </a:t>
            </a:r>
            <a:r>
              <a:rPr lang="en" altLang="sr-Latn-RS" b="1" dirty="0">
                <a:latin typeface="Imago" pitchFamily="2" charset="0"/>
              </a:rPr>
              <a:t>Aggressive NHL </a:t>
            </a:r>
            <a:r>
              <a:rPr lang="en" altLang="sr-Latn-RS" dirty="0">
                <a:latin typeface="Imago" pitchFamily="2" charset="0"/>
              </a:rPr>
              <a:t>- Diffuse B Large Cell Lymphoma (DBCL</a:t>
            </a:r>
            <a:r>
              <a:rPr lang="en" altLang="sr-Latn-RS" dirty="0" smtClean="0">
                <a:latin typeface="Imago" pitchFamily="2" charset="0"/>
              </a:rPr>
              <a:t>)</a:t>
            </a:r>
            <a:r>
              <a:rPr lang="sr-Latn-RS" altLang="sr-Latn-RS" dirty="0" smtClean="0">
                <a:latin typeface="Imago" pitchFamily="2" charset="0"/>
              </a:rPr>
              <a:t> (more </a:t>
            </a:r>
            <a:r>
              <a:rPr lang="sr-Latn-RS" altLang="sr-Latn-RS" dirty="0" err="1" smtClean="0">
                <a:latin typeface="Imago" pitchFamily="2" charset="0"/>
              </a:rPr>
              <a:t>then</a:t>
            </a:r>
            <a:r>
              <a:rPr lang="sr-Latn-RS" altLang="sr-Latn-RS" dirty="0" smtClean="0">
                <a:latin typeface="Imago" pitchFamily="2" charset="0"/>
              </a:rPr>
              <a:t> 15 </a:t>
            </a:r>
            <a:r>
              <a:rPr lang="sr-Latn-RS" altLang="sr-Latn-RS" dirty="0" err="1" smtClean="0">
                <a:latin typeface="Imago" pitchFamily="2" charset="0"/>
              </a:rPr>
              <a:t>entities</a:t>
            </a:r>
            <a:r>
              <a:rPr lang="sr-Latn-RS" altLang="sr-Latn-RS" dirty="0" smtClean="0">
                <a:latin typeface="Imago" pitchFamily="2" charset="0"/>
              </a:rPr>
              <a:t> </a:t>
            </a:r>
            <a:r>
              <a:rPr lang="sr-Latn-RS" altLang="sr-Latn-RS" dirty="0" err="1" smtClean="0">
                <a:latin typeface="Imago" pitchFamily="2" charset="0"/>
              </a:rPr>
              <a:t>recognied</a:t>
            </a:r>
            <a:r>
              <a:rPr lang="sr-Latn-RS" altLang="sr-Latn-RS" dirty="0" smtClean="0">
                <a:latin typeface="Imago" pitchFamily="2" charset="0"/>
              </a:rPr>
              <a:t> </a:t>
            </a:r>
            <a:r>
              <a:rPr lang="sr-Latn-RS" altLang="sr-Latn-RS" dirty="0" err="1" smtClean="0">
                <a:latin typeface="Imago" pitchFamily="2" charset="0"/>
              </a:rPr>
              <a:t>nowdays</a:t>
            </a:r>
            <a:r>
              <a:rPr lang="sr-Latn-RS" altLang="sr-Latn-RS" dirty="0" smtClean="0">
                <a:latin typeface="Imago" pitchFamily="2" charset="0"/>
              </a:rPr>
              <a:t>)</a:t>
            </a:r>
            <a:endParaRPr lang="en" altLang="sr-Latn-RS" dirty="0">
              <a:latin typeface="Imago" pitchFamily="2" charset="0"/>
            </a:endParaRPr>
          </a:p>
          <a:p>
            <a:pPr eaLnBrk="1" hangingPunct="1">
              <a:lnSpc>
                <a:spcPct val="140000"/>
              </a:lnSpc>
              <a:buSzPct val="120000"/>
              <a:buFontTx/>
              <a:buBlip>
                <a:blip r:embed="rId2"/>
              </a:buBlip>
            </a:pPr>
            <a:r>
              <a:rPr lang="en" altLang="sr-Latn-RS" dirty="0">
                <a:latin typeface="Imago" pitchFamily="2" charset="0"/>
              </a:rPr>
              <a:t> </a:t>
            </a:r>
            <a:r>
              <a:rPr lang="en" altLang="sr-Latn-RS" b="1" dirty="0">
                <a:latin typeface="Imago" pitchFamily="2" charset="0"/>
              </a:rPr>
              <a:t>Very aggressive NHL </a:t>
            </a:r>
            <a:r>
              <a:rPr lang="en" altLang="sr-Latn-RS" dirty="0">
                <a:latin typeface="Imago" pitchFamily="2" charset="0"/>
              </a:rPr>
              <a:t>- Burkitt lymphoma</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260350"/>
            <a:ext cx="9144000" cy="762000"/>
          </a:xfrm>
        </p:spPr>
        <p:txBody>
          <a:bodyPr/>
          <a:lstStyle/>
          <a:p>
            <a:pPr eaLnBrk="1" hangingPunct="1"/>
            <a:r>
              <a:rPr lang="en" altLang="sr-Latn-RS" sz="3200" smtClean="0">
                <a:solidFill>
                  <a:schemeClr val="tx1"/>
                </a:solidFill>
              </a:rPr>
              <a:t>Determination of clinical stage - </a:t>
            </a:r>
            <a:r>
              <a:rPr lang="sr-Cyrl-CS" altLang="sr-Latn-RS" sz="3200" smtClean="0">
                <a:solidFill>
                  <a:schemeClr val="tx1"/>
                </a:solidFill>
              </a:rPr>
              <a:t/>
            </a:r>
            <a:br>
              <a:rPr lang="sr-Cyrl-CS" altLang="sr-Latn-RS" sz="3200" smtClean="0">
                <a:solidFill>
                  <a:schemeClr val="tx1"/>
                </a:solidFill>
              </a:rPr>
            </a:br>
            <a:r>
              <a:rPr lang="en" altLang="sr-Latn-RS" sz="3200" smtClean="0">
                <a:solidFill>
                  <a:srgbClr val="FFC000"/>
                </a:solidFill>
              </a:rPr>
              <a:t>Durie &amp; Salmon criteria</a:t>
            </a:r>
            <a:endParaRPr lang="en-GB" altLang="sr-Latn-RS" sz="3200" smtClean="0">
              <a:solidFill>
                <a:srgbClr val="FFC000"/>
              </a:solidFill>
            </a:endParaRPr>
          </a:p>
        </p:txBody>
      </p:sp>
      <p:graphicFrame>
        <p:nvGraphicFramePr>
          <p:cNvPr id="13315" name="Group 3"/>
          <p:cNvGraphicFramePr>
            <a:graphicFrameLocks noGrp="1"/>
          </p:cNvGraphicFramePr>
          <p:nvPr/>
        </p:nvGraphicFramePr>
        <p:xfrm>
          <a:off x="684213" y="1484313"/>
          <a:ext cx="8459787" cy="5222983"/>
        </p:xfrm>
        <a:graphic>
          <a:graphicData uri="http://schemas.openxmlformats.org/drawingml/2006/table">
            <a:tbl>
              <a:tblPr/>
              <a:tblGrid>
                <a:gridCol w="3313112"/>
                <a:gridCol w="5146675"/>
              </a:tblGrid>
              <a:tr h="344384">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Stadium</a:t>
                      </a:r>
                      <a:endParaRPr kumimoji="0" lang="en-US" sz="1600" b="0" i="0" u="none" strike="noStrike" cap="none" normalizeH="0" baseline="0" dirty="0" smtClean="0">
                        <a:ln>
                          <a:noFill/>
                        </a:ln>
                        <a:solidFill>
                          <a:schemeClr val="tx1"/>
                        </a:solidFill>
                        <a:effectLst/>
                        <a:latin typeface="Arial" charset="0"/>
                        <a:cs typeface="Arial" charset="0"/>
                      </a:endParaRPr>
                    </a:p>
                  </a:txBody>
                  <a:tcPr marT="45707" marB="45707"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Criterion</a:t>
                      </a:r>
                      <a:endParaRPr kumimoji="0" lang="en-US" sz="1600" b="1" i="0" u="none" strike="noStrike" cap="none" normalizeH="0" baseline="0" dirty="0" smtClean="0">
                        <a:ln>
                          <a:noFill/>
                        </a:ln>
                        <a:solidFill>
                          <a:schemeClr val="tx1"/>
                        </a:solidFill>
                        <a:effectLst/>
                        <a:latin typeface="Arial" charset="0"/>
                        <a:cs typeface="Arial" charset="0"/>
                      </a:endParaRPr>
                    </a:p>
                  </a:txBody>
                  <a:tcPr marT="45707" marB="45707"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40000"/>
                        <a:lumOff val="60000"/>
                      </a:schemeClr>
                    </a:solidFill>
                  </a:tcPr>
                </a:tc>
              </a:tr>
              <a:tr h="1847016">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Stage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I</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small tumor mass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a:t>
                      </a:r>
                    </a:p>
                  </a:txBody>
                  <a:tcPr marT="45707" marB="45707"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All criteria listed below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hemoglobin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&gt;10 g/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dL</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Ca &lt; 3.0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mmol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M- protein </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IgA &lt; 30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IgG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&lt; 50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light chains in urine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&lt; 4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X rays </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 maximum one </a:t>
                      </a:r>
                      <a:r>
                        <a:rPr kumimoji="0" lang="en" sz="1600" b="0" i="0" u="none" strike="noStrike" cap="none" normalizeH="0" baseline="0" dirty="0" err="1" smtClean="0">
                          <a:ln>
                            <a:noFill/>
                          </a:ln>
                          <a:solidFill>
                            <a:schemeClr val="tx1"/>
                          </a:solidFill>
                          <a:effectLst/>
                          <a:latin typeface="Arial" charset="0"/>
                          <a:cs typeface="Arial" charset="0"/>
                        </a:rPr>
                        <a:t>osteolytic</a:t>
                      </a:r>
                      <a:r>
                        <a:rPr kumimoji="0" lang="en" sz="1600" b="0" i="0" u="none" strike="noStrike" cap="none" normalizeH="0" baseline="0" dirty="0" smtClean="0">
                          <a:ln>
                            <a:noFill/>
                          </a:ln>
                          <a:solidFill>
                            <a:schemeClr val="tx1"/>
                          </a:solidFill>
                          <a:effectLst/>
                          <a:latin typeface="Arial" charset="0"/>
                          <a:cs typeface="Arial" charset="0"/>
                        </a:rPr>
                        <a:t> </a:t>
                      </a:r>
                      <a:r>
                        <a:rPr kumimoji="0" lang="en" sz="1600" b="0" i="0" u="none" strike="noStrike" cap="none" normalizeH="0" baseline="0" dirty="0" err="1" smtClean="0">
                          <a:ln>
                            <a:noFill/>
                          </a:ln>
                          <a:solidFill>
                            <a:schemeClr val="tx1"/>
                          </a:solidFill>
                          <a:effectLst/>
                          <a:latin typeface="Arial" charset="0"/>
                          <a:cs typeface="Arial" charset="0"/>
                        </a:rPr>
                        <a:t>lesion</a:t>
                      </a:r>
                      <a:r>
                        <a:rPr kumimoji="0" lang="en" sz="1600" b="0" i="0" u="none" strike="noStrike" cap="none" normalizeH="0" baseline="0" dirty="0" smtClean="0">
                          <a:ln>
                            <a:noFill/>
                          </a:ln>
                          <a:solidFill>
                            <a:schemeClr val="tx1"/>
                          </a:solidFill>
                          <a:effectLst/>
                          <a:latin typeface="Arial" charset="0"/>
                          <a:cs typeface="Arial" charset="0"/>
                        </a:rPr>
                        <a:t> </a:t>
                      </a:r>
                    </a:p>
                  </a:txBody>
                  <a:tcPr marT="45707" marB="45707"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noFill/>
                  </a:tcPr>
                </a:tc>
              </a:tr>
              <a:tr h="507845">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Stage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I </a:t>
                      </a:r>
                      <a:r>
                        <a:rPr kumimoji="0" lang="en" sz="1600" b="0" i="0" u="none" strike="noStrike" cap="none" normalizeH="0" baseline="0" dirty="0" smtClean="0">
                          <a:ln>
                            <a:noFill/>
                          </a:ln>
                          <a:solidFill>
                            <a:schemeClr val="tx1"/>
                          </a:solidFill>
                          <a:effectLst/>
                          <a:latin typeface="Arial" charset="0"/>
                          <a:cs typeface="Arial" charset="0"/>
                        </a:rPr>
                        <a:t>I</a:t>
                      </a: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err="1" smtClean="0">
                          <a:ln>
                            <a:noFill/>
                          </a:ln>
                          <a:solidFill>
                            <a:schemeClr val="tx1"/>
                          </a:solidFill>
                          <a:effectLst/>
                          <a:latin typeface="Arial" charset="0"/>
                          <a:cs typeface="Arial" charset="0"/>
                        </a:rPr>
                        <a:t>intermediate </a:t>
                      </a:r>
                      <a:r>
                        <a:rPr kumimoji="0" lang="en" sz="1600" b="0" i="0" u="none" strike="noStrike" cap="none" normalizeH="0" baseline="0" dirty="0" smtClean="0">
                          <a:ln>
                            <a:noFill/>
                          </a:ln>
                          <a:solidFill>
                            <a:schemeClr val="tx1"/>
                          </a:solidFill>
                          <a:effectLst/>
                          <a:latin typeface="Arial" charset="0"/>
                          <a:cs typeface="Arial" charset="0"/>
                        </a:rPr>
                        <a:t>tumor mass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a:t>
                      </a:r>
                    </a:p>
                  </a:txBody>
                  <a:tcPr marT="45707" marB="45707"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Neither stage I nor stage III</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txBody>
                  <a:tcPr marT="45707" marB="45707"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noFill/>
                  </a:tcPr>
                </a:tc>
              </a:tr>
              <a:tr h="1847016">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Stadium</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II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I</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large tumor mass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a:t>
                      </a:r>
                    </a:p>
                  </a:txBody>
                  <a:tcPr marT="45707" marB="45707"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One or more of the criteria listed below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hemoglobin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&lt; 8.5 g/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dL</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Ca &gt; 3.0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mmol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M- protein </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IgA &gt; 50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err="1" smtClean="0">
                          <a:ln>
                            <a:noFill/>
                          </a:ln>
                          <a:solidFill>
                            <a:schemeClr val="tx1"/>
                          </a:solidFill>
                          <a:effectLst/>
                          <a:latin typeface="Arial" charset="0"/>
                          <a:ea typeface="MS PGothic" pitchFamily="34" charset="-128"/>
                          <a:cs typeface="Arial" charset="0"/>
                        </a:rPr>
                        <a:t>IgG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&gt; 70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light chains in urine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&gt; 12 g/l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cs typeface="Arial" charset="0"/>
                        </a:rPr>
                        <a:t>X rays </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&gt; </a:t>
                      </a:r>
                      <a:r>
                        <a:rPr kumimoji="0" lang="en" sz="1600" b="0" i="0" u="none" strike="noStrike" cap="none" normalizeH="0" baseline="0" dirty="0" smtClean="0">
                          <a:ln>
                            <a:noFill/>
                          </a:ln>
                          <a:solidFill>
                            <a:schemeClr val="tx1"/>
                          </a:solidFill>
                          <a:effectLst/>
                          <a:latin typeface="Arial" charset="0"/>
                          <a:cs typeface="Arial" charset="0"/>
                        </a:rPr>
                        <a:t>Three </a:t>
                      </a:r>
                      <a:r>
                        <a:rPr kumimoji="0" lang="en" sz="1600" b="0" i="0" u="none" strike="noStrike" cap="none" normalizeH="0" baseline="0" dirty="0" err="1" smtClean="0">
                          <a:ln>
                            <a:noFill/>
                          </a:ln>
                          <a:solidFill>
                            <a:schemeClr val="tx1"/>
                          </a:solidFill>
                          <a:effectLst/>
                          <a:latin typeface="Arial" charset="0"/>
                          <a:cs typeface="Arial" charset="0"/>
                        </a:rPr>
                        <a:t>osteolytic</a:t>
                      </a:r>
                      <a:r>
                        <a:rPr kumimoji="0" lang="en" sz="1600" b="0" i="0" u="none" strike="noStrike" cap="none" normalizeH="0" baseline="0" dirty="0" smtClean="0">
                          <a:ln>
                            <a:noFill/>
                          </a:ln>
                          <a:solidFill>
                            <a:schemeClr val="tx1"/>
                          </a:solidFill>
                          <a:effectLst/>
                          <a:latin typeface="Arial" charset="0"/>
                          <a:cs typeface="Arial" charset="0"/>
                        </a:rPr>
                        <a:t> </a:t>
                      </a:r>
                      <a:r>
                        <a:rPr kumimoji="0" lang="en" sz="1600" b="0" i="0" u="none" strike="noStrike" cap="none" normalizeH="0" baseline="0" dirty="0" err="1" smtClean="0">
                          <a:ln>
                            <a:noFill/>
                          </a:ln>
                          <a:solidFill>
                            <a:schemeClr val="tx1"/>
                          </a:solidFill>
                          <a:effectLst/>
                          <a:latin typeface="Arial" charset="0"/>
                          <a:cs typeface="Arial" charset="0"/>
                        </a:rPr>
                        <a:t>lesions</a:t>
                      </a:r>
                      <a:endParaRPr kumimoji="0" lang="en-US" sz="1600" b="0" i="0" u="none" strike="noStrike" cap="none" normalizeH="0" baseline="0" dirty="0" smtClean="0">
                        <a:ln>
                          <a:noFill/>
                        </a:ln>
                        <a:solidFill>
                          <a:schemeClr val="tx1"/>
                        </a:solidFill>
                        <a:effectLst/>
                        <a:latin typeface="Arial" charset="0"/>
                        <a:ea typeface="MS PGothic" pitchFamily="34" charset="-128"/>
                        <a:cs typeface="Arial" charset="0"/>
                      </a:endParaRPr>
                    </a:p>
                  </a:txBody>
                  <a:tcPr marT="45707" marB="45707"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noFill/>
                  </a:tcPr>
                </a:tc>
              </a:tr>
              <a:tr h="676614">
                <a:tc gridSpan="2">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err="1" smtClean="0">
                          <a:ln>
                            <a:noFill/>
                          </a:ln>
                          <a:solidFill>
                            <a:schemeClr val="tx1"/>
                          </a:solidFill>
                          <a:effectLst/>
                          <a:latin typeface="Arial" charset="0"/>
                          <a:cs typeface="Arial" charset="0"/>
                        </a:rPr>
                        <a:t>subclassification </a:t>
                      </a:r>
                      <a:r>
                        <a:rPr kumimoji="0" lang="en" sz="1600" b="1" i="0" u="none" strike="noStrike" cap="none" normalizeH="0" baseline="0" dirty="0" smtClean="0">
                          <a:ln>
                            <a:noFill/>
                          </a:ln>
                          <a:solidFill>
                            <a:schemeClr val="tx1"/>
                          </a:solidFill>
                          <a:effectLst/>
                          <a:latin typeface="Arial" charset="0"/>
                          <a:ea typeface="MS PGothic" pitchFamily="34" charset="-128"/>
                          <a:cs typeface="Arial" charset="0"/>
                        </a:rPr>
                        <a:t>:</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stage </a:t>
                      </a:r>
                      <a:r>
                        <a:rPr kumimoji="0" lang="en" sz="1600" b="1" i="0" u="none" strike="noStrike" cap="none" normalizeH="0" baseline="0" dirty="0" smtClean="0">
                          <a:ln>
                            <a:noFill/>
                          </a:ln>
                          <a:solidFill>
                            <a:schemeClr val="tx1"/>
                          </a:solidFill>
                          <a:effectLst/>
                          <a:latin typeface="Arial" charset="0"/>
                          <a:ea typeface="MS PGothic" pitchFamily="34" charset="-128"/>
                          <a:cs typeface="Arial" charset="0"/>
                        </a:rPr>
                        <a:t>A</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serum </a:t>
                      </a:r>
                      <a:r>
                        <a:rPr kumimoji="0" lang="en" sz="1600" b="0" i="0" u="none" strike="noStrike" cap="none" normalizeH="0" baseline="0" dirty="0" err="1" smtClean="0">
                          <a:ln>
                            <a:noFill/>
                          </a:ln>
                          <a:solidFill>
                            <a:schemeClr val="tx1"/>
                          </a:solidFill>
                          <a:effectLst/>
                          <a:latin typeface="Arial" charset="0"/>
                          <a:cs typeface="Arial" charset="0"/>
                        </a:rPr>
                        <a:t>creatinine concentration</a:t>
                      </a:r>
                      <a:r>
                        <a:rPr kumimoji="0" lang="en" sz="1600" b="0" i="0" u="none" strike="noStrike" cap="none" normalizeH="0" baseline="0" dirty="0" smtClean="0">
                          <a:ln>
                            <a:noFill/>
                          </a:ln>
                          <a:solidFill>
                            <a:schemeClr val="tx1"/>
                          </a:solidFill>
                          <a:effectLst/>
                          <a:latin typeface="Arial" charset="0"/>
                          <a:cs typeface="Arial" charset="0"/>
                        </a:rPr>
                        <a:t>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&lt; </a:t>
                      </a:r>
                      <a:r>
                        <a:rPr kumimoji="0" lang="en" sz="1600" b="0" i="0" u="none" strike="noStrike" cap="none" normalizeH="0" baseline="0" dirty="0" smtClean="0">
                          <a:ln>
                            <a:noFill/>
                          </a:ln>
                          <a:solidFill>
                            <a:schemeClr val="tx1"/>
                          </a:solidFill>
                          <a:effectLst/>
                          <a:latin typeface="Arial" charset="0"/>
                          <a:cs typeface="Arial" charset="0"/>
                        </a:rPr>
                        <a:t>177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m </a:t>
                      </a:r>
                      <a:r>
                        <a:rPr kumimoji="0" lang="en" sz="1600" b="0" i="0" u="none" strike="noStrike" cap="none" normalizeH="0" baseline="0" dirty="0" smtClean="0">
                          <a:ln>
                            <a:noFill/>
                          </a:ln>
                          <a:solidFill>
                            <a:schemeClr val="tx1"/>
                          </a:solidFill>
                          <a:effectLst/>
                          <a:latin typeface="Arial" charset="0"/>
                          <a:cs typeface="Arial" charset="0"/>
                        </a:rPr>
                        <a:t>mol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L;</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600" b="1" i="0" u="none" strike="noStrike" cap="none" normalizeH="0" baseline="0" dirty="0" smtClean="0">
                          <a:ln>
                            <a:noFill/>
                          </a:ln>
                          <a:solidFill>
                            <a:schemeClr val="tx1"/>
                          </a:solidFill>
                          <a:effectLst/>
                          <a:latin typeface="Arial" charset="0"/>
                          <a:cs typeface="Arial" charset="0"/>
                        </a:rPr>
                        <a:t>Stage B</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serum </a:t>
                      </a:r>
                      <a:r>
                        <a:rPr kumimoji="0" lang="en" sz="1600" b="0" i="0" u="none" strike="noStrike" cap="none" normalizeH="0" baseline="0" dirty="0" err="1" smtClean="0">
                          <a:ln>
                            <a:noFill/>
                          </a:ln>
                          <a:solidFill>
                            <a:schemeClr val="tx1"/>
                          </a:solidFill>
                          <a:effectLst/>
                          <a:latin typeface="Arial" charset="0"/>
                          <a:cs typeface="Arial" charset="0"/>
                        </a:rPr>
                        <a:t>creatinine concentration</a:t>
                      </a:r>
                      <a:r>
                        <a:rPr kumimoji="0" lang="en" sz="1600" b="0" i="0" u="none" strike="noStrike" cap="none" normalizeH="0" baseline="0" dirty="0" smtClean="0">
                          <a:ln>
                            <a:noFill/>
                          </a:ln>
                          <a:solidFill>
                            <a:schemeClr val="tx1"/>
                          </a:solidFill>
                          <a:effectLst/>
                          <a:latin typeface="Arial" charset="0"/>
                          <a:cs typeface="Arial" charset="0"/>
                        </a:rPr>
                        <a:t>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 </a:t>
                      </a:r>
                      <a:r>
                        <a:rPr kumimoji="0" lang="en" sz="1600" b="0" i="0" u="none" strike="noStrike" cap="none" normalizeH="0" baseline="0" dirty="0" smtClean="0">
                          <a:ln>
                            <a:noFill/>
                          </a:ln>
                          <a:solidFill>
                            <a:schemeClr val="tx1"/>
                          </a:solidFill>
                          <a:effectLst/>
                          <a:latin typeface="Arial" charset="0"/>
                          <a:cs typeface="Arial" charset="0"/>
                        </a:rPr>
                        <a:t>177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m </a:t>
                      </a:r>
                      <a:r>
                        <a:rPr kumimoji="0" lang="en" sz="1600" b="0" i="0" u="none" strike="noStrike" cap="none" normalizeH="0" baseline="0" dirty="0" smtClean="0">
                          <a:ln>
                            <a:noFill/>
                          </a:ln>
                          <a:solidFill>
                            <a:schemeClr val="tx1"/>
                          </a:solidFill>
                          <a:effectLst/>
                          <a:latin typeface="Arial" charset="0"/>
                          <a:cs typeface="Arial" charset="0"/>
                        </a:rPr>
                        <a:t>mol </a:t>
                      </a:r>
                      <a:r>
                        <a:rPr kumimoji="0" lang="en" sz="1600" b="0" i="0" u="none" strike="noStrike" cap="none" normalizeH="0" baseline="0" dirty="0" smtClean="0">
                          <a:ln>
                            <a:noFill/>
                          </a:ln>
                          <a:solidFill>
                            <a:schemeClr val="tx1"/>
                          </a:solidFill>
                          <a:effectLst/>
                          <a:latin typeface="Arial" charset="0"/>
                          <a:ea typeface="MS PGothic" pitchFamily="34" charset="-128"/>
                          <a:cs typeface="Arial" charset="0"/>
                        </a:rPr>
                        <a:t>/L</a:t>
                      </a:r>
                    </a:p>
                  </a:txBody>
                  <a:tcPr marT="45707" marB="45707" horzOverflow="overflow">
                    <a:lnL w="28575"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c hMerge="1">
                  <a:txBody>
                    <a:bodyPr/>
                    <a:lstStyle/>
                    <a:p>
                      <a:endParaRPr lang="sr-Latn-CS"/>
                    </a:p>
                  </a:txBody>
                  <a:tcPr/>
                </a:tc>
              </a:tr>
            </a:tbl>
          </a:graphicData>
        </a:graphic>
      </p:graphicFrame>
    </p:spTree>
    <p:extLst>
      <p:ext uri="{BB962C8B-B14F-4D97-AF65-F5344CB8AC3E}">
        <p14:creationId xmlns:p14="http://schemas.microsoft.com/office/powerpoint/2010/main" val="24100819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1000" fill="hold"/>
                                        <p:tgtEl>
                                          <p:spTgt spid="13314"/>
                                        </p:tgtEl>
                                        <p:attrNameLst>
                                          <p:attrName>ppt_x</p:attrName>
                                        </p:attrNameLst>
                                      </p:cBhvr>
                                      <p:tavLst>
                                        <p:tav tm="0">
                                          <p:val>
                                            <p:strVal val="0-#ppt_w/2"/>
                                          </p:val>
                                        </p:tav>
                                        <p:tav tm="100000">
                                          <p:val>
                                            <p:strVal val="#ppt_x"/>
                                          </p:val>
                                        </p:tav>
                                      </p:tavLst>
                                    </p:anim>
                                    <p:anim calcmode="lin" valueType="num">
                                      <p:cBhvr additive="base">
                                        <p:cTn id="8" dur="1000" fill="hold"/>
                                        <p:tgtEl>
                                          <p:spTgt spid="13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 altLang="sr-Latn-RS" sz="2800" b="1" smtClean="0">
                <a:solidFill>
                  <a:schemeClr val="tx1"/>
                </a:solidFill>
              </a:rPr>
              <a:t>International Staging System - ISS</a:t>
            </a:r>
            <a:r>
              <a:rPr lang="en" altLang="sr-Latn-RS" sz="2800" b="1" smtClean="0">
                <a:solidFill>
                  <a:srgbClr val="000066"/>
                </a:solidFill>
              </a:rPr>
              <a:t> </a:t>
            </a:r>
            <a:r>
              <a:rPr lang="en-US" altLang="sr-Latn-RS" sz="2800" b="1" smtClean="0">
                <a:solidFill>
                  <a:srgbClr val="000066"/>
                </a:solidFill>
              </a:rPr>
              <a:t/>
            </a:r>
            <a:br>
              <a:rPr lang="en-US" altLang="sr-Latn-RS" sz="2800" b="1" smtClean="0">
                <a:solidFill>
                  <a:srgbClr val="000066"/>
                </a:solidFill>
              </a:rPr>
            </a:br>
            <a:endParaRPr lang="en-GB" altLang="sr-Latn-RS" sz="2800" b="1" smtClean="0">
              <a:solidFill>
                <a:srgbClr val="000066"/>
              </a:solidFill>
            </a:endParaRPr>
          </a:p>
        </p:txBody>
      </p:sp>
      <p:graphicFrame>
        <p:nvGraphicFramePr>
          <p:cNvPr id="16387" name="Group 3"/>
          <p:cNvGraphicFramePr>
            <a:graphicFrameLocks noGrp="1"/>
          </p:cNvGraphicFramePr>
          <p:nvPr/>
        </p:nvGraphicFramePr>
        <p:xfrm>
          <a:off x="665163" y="2057400"/>
          <a:ext cx="7810500" cy="3403600"/>
        </p:xfrm>
        <a:graphic>
          <a:graphicData uri="http://schemas.openxmlformats.org/drawingml/2006/table">
            <a:tbl>
              <a:tblPr/>
              <a:tblGrid>
                <a:gridCol w="1416050"/>
                <a:gridCol w="6394450"/>
              </a:tblGrid>
              <a:tr h="850900">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cs typeface="Arial" charset="0"/>
                        </a:rPr>
                        <a:t>stage</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40000"/>
                        <a:lumOff val="60000"/>
                        <a:alpha val="50000"/>
                      </a:schemeClr>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cs typeface="Arial" charset="0"/>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cs typeface="Arial" charset="0"/>
                        </a:rPr>
                        <a:t>criterion</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28575"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40000"/>
                        <a:lumOff val="60000"/>
                        <a:alpha val="50000"/>
                      </a:schemeClr>
                    </a:solidFill>
                  </a:tcPr>
                </a:tc>
              </a:tr>
              <a:tr h="850900">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cs typeface="Arial" charset="0"/>
                        </a:rPr>
                        <a:t>stage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rPr>
                        <a:t>1</a:t>
                      </a:r>
                    </a:p>
                  </a:txBody>
                  <a:tcPr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alpha val="50000"/>
                      </a:schemeClr>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r>
                        <a:rPr kumimoji="0" lang="en" sz="1800" b="1" i="0" u="none" strike="noStrike" cap="none" normalizeH="0" baseline="-25000" dirty="0" smtClean="0">
                          <a:ln>
                            <a:noFill/>
                          </a:ln>
                          <a:solidFill>
                            <a:schemeClr val="tx1"/>
                          </a:solidFill>
                          <a:effectLst/>
                          <a:latin typeface="Arial" charset="0"/>
                          <a:ea typeface="MS PGothic" pitchFamily="34" charset="-128"/>
                          <a:cs typeface="Arial" charset="0"/>
                          <a:sym typeface="Symbol" pitchFamily="18" charset="2"/>
                        </a:rPr>
                        <a:t>2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M &lt; 3.5 mg/L </a:t>
                      </a:r>
                      <a:r>
                        <a:rPr kumimoji="0" lang="en" sz="1800" b="1" i="0" u="none" strike="noStrike" cap="none" normalizeH="0" baseline="0" dirty="0" smtClean="0">
                          <a:ln>
                            <a:noFill/>
                          </a:ln>
                          <a:solidFill>
                            <a:schemeClr val="tx1"/>
                          </a:solidFill>
                          <a:effectLst/>
                          <a:latin typeface="Arial" charset="0"/>
                          <a:cs typeface="Arial" charset="0"/>
                          <a:sym typeface="Symbol" pitchFamily="18" charset="2"/>
                        </a:rPr>
                        <a:t>and albumin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3.5 mg/ </a:t>
                      </a:r>
                      <a:r>
                        <a:rPr kumimoji="0" lang="en" sz="1800" b="1" i="0" u="none" strike="noStrike" cap="none" normalizeH="0" baseline="0" dirty="0" err="1" smtClean="0">
                          <a:ln>
                            <a:noFill/>
                          </a:ln>
                          <a:solidFill>
                            <a:schemeClr val="tx1"/>
                          </a:solidFill>
                          <a:effectLst/>
                          <a:latin typeface="Arial" charset="0"/>
                          <a:ea typeface="MS PGothic" pitchFamily="34" charset="-128"/>
                          <a:cs typeface="Arial" charset="0"/>
                          <a:sym typeface="Symbol" pitchFamily="18" charset="2"/>
                        </a:rPr>
                        <a:t>dL</a:t>
                      </a: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endParaRPr>
                    </a:p>
                  </a:txBody>
                  <a:tcPr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noFill/>
                  </a:tcPr>
                </a:tc>
              </a:tr>
              <a:tr h="850900">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cs typeface="Arial" charset="0"/>
                        </a:rPr>
                        <a:t>stage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rPr>
                        <a:t>2</a:t>
                      </a:r>
                    </a:p>
                  </a:txBody>
                  <a:tcPr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alpha val="50000"/>
                      </a:schemeClr>
                    </a:solidFill>
                  </a:tcPr>
                </a:tc>
                <a:tc>
                  <a:txBody>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r>
                        <a:rPr kumimoji="0" lang="en" sz="1800" b="1" i="0" u="none" strike="noStrike" cap="none" normalizeH="0" baseline="-25000" dirty="0" smtClean="0">
                          <a:ln>
                            <a:noFill/>
                          </a:ln>
                          <a:solidFill>
                            <a:schemeClr val="tx1"/>
                          </a:solidFill>
                          <a:effectLst/>
                          <a:latin typeface="Arial" charset="0"/>
                          <a:ea typeface="MS PGothic" pitchFamily="34" charset="-128"/>
                          <a:cs typeface="Arial" charset="0"/>
                          <a:sym typeface="Symbol" pitchFamily="18" charset="2"/>
                        </a:rPr>
                        <a:t>2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M &gt; 3.5 mg/L </a:t>
                      </a:r>
                      <a:r>
                        <a:rPr kumimoji="0" lang="en" sz="1800" b="1" i="0" u="none" strike="noStrike" cap="none" normalizeH="0" baseline="0" dirty="0" smtClean="0">
                          <a:ln>
                            <a:noFill/>
                          </a:ln>
                          <a:solidFill>
                            <a:schemeClr val="tx1"/>
                          </a:solidFill>
                          <a:effectLst/>
                          <a:latin typeface="Arial" charset="0"/>
                          <a:cs typeface="Arial" charset="0"/>
                          <a:sym typeface="Symbol" pitchFamily="18" charset="2"/>
                        </a:rPr>
                        <a:t>and albumin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&lt; 3.5 mg/ </a:t>
                      </a:r>
                      <a:r>
                        <a:rPr kumimoji="0" lang="en" sz="1800" b="1" i="0" u="none" strike="noStrike" cap="none" normalizeH="0" baseline="0" dirty="0" err="1" smtClean="0">
                          <a:ln>
                            <a:noFill/>
                          </a:ln>
                          <a:solidFill>
                            <a:schemeClr val="tx1"/>
                          </a:solidFill>
                          <a:effectLst/>
                          <a:latin typeface="Arial" charset="0"/>
                          <a:ea typeface="MS PGothic" pitchFamily="34" charset="-128"/>
                          <a:cs typeface="Arial" charset="0"/>
                          <a:sym typeface="Symbol" pitchFamily="18" charset="2"/>
                        </a:rPr>
                        <a:t>dL</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r>
                        <a:rPr kumimoji="0" lang="en" sz="1800" b="1" i="0" u="none" strike="noStrike" cap="none" normalizeH="0" baseline="0" dirty="0" smtClean="0">
                          <a:ln>
                            <a:noFill/>
                          </a:ln>
                          <a:solidFill>
                            <a:schemeClr val="tx1"/>
                          </a:solidFill>
                          <a:effectLst/>
                          <a:latin typeface="Arial" charset="0"/>
                          <a:cs typeface="Arial" charset="0"/>
                          <a:sym typeface="Symbol" pitchFamily="18" charset="2"/>
                        </a:rPr>
                        <a:t>or</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p>
                    <a:p>
                      <a:pPr marL="0" marR="0" lvl="0" indent="0" algn="l"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r>
                        <a:rPr kumimoji="0" lang="en" sz="1800" b="1" i="0" u="none" strike="noStrike" cap="none" normalizeH="0" baseline="-25000" dirty="0" smtClean="0">
                          <a:ln>
                            <a:noFill/>
                          </a:ln>
                          <a:solidFill>
                            <a:schemeClr val="tx1"/>
                          </a:solidFill>
                          <a:effectLst/>
                          <a:latin typeface="Arial" charset="0"/>
                          <a:ea typeface="MS PGothic" pitchFamily="34" charset="-128"/>
                          <a:cs typeface="Arial" charset="0"/>
                          <a:sym typeface="Symbol" pitchFamily="18" charset="2"/>
                        </a:rPr>
                        <a:t>2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M 3.5 - 5.5 mg/L</a:t>
                      </a:r>
                      <a:endParaRPr kumimoji="0" lang="en-US" sz="1800" b="1" i="0" u="none" strike="noStrike" cap="none" normalizeH="0" baseline="0" dirty="0" smtClean="0">
                        <a:ln>
                          <a:noFill/>
                        </a:ln>
                        <a:solidFill>
                          <a:schemeClr val="tx1"/>
                        </a:solidFill>
                        <a:effectLst/>
                        <a:latin typeface="Arial" charset="0"/>
                        <a:cs typeface="Arial" charset="0"/>
                        <a:sym typeface="Symbol" pitchFamily="18" charset="2"/>
                      </a:endParaRPr>
                    </a:p>
                  </a:txBody>
                  <a:tcPr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lnTlToBr>
                      <a:noFill/>
                    </a:lnTlToBr>
                    <a:lnBlToTr>
                      <a:noFill/>
                    </a:lnBlToTr>
                    <a:noFill/>
                  </a:tcPr>
                </a:tc>
              </a:tr>
              <a:tr h="850900">
                <a:tc>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rPr>
                        <a:t> </a:t>
                      </a: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cs typeface="Arial" charset="0"/>
                        </a:rPr>
                        <a:t>stage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rPr>
                        <a:t>3</a:t>
                      </a:r>
                    </a:p>
                  </a:txBody>
                  <a:tcPr horzOverflow="overflow">
                    <a:lnL w="28575"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solidFill>
                      <a:schemeClr val="accent2">
                        <a:lumMod val="20000"/>
                        <a:lumOff val="80000"/>
                        <a:alpha val="50000"/>
                      </a:schemeClr>
                    </a:solidFill>
                  </a:tcPr>
                </a:tc>
                <a:tc>
                  <a:txBody>
                    <a:bodyPr/>
                    <a:lstStyle/>
                    <a:p>
                      <a:pPr marL="0" marR="0" lvl="0" indent="0" algn="ctr" defTabSz="914400" rtl="0" eaLnBrk="1" fontAlgn="base" latinLnBrk="0" hangingPunct="1">
                        <a:lnSpc>
                          <a:spcPct val="8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endParaRPr>
                    </a:p>
                    <a:p>
                      <a:pPr marL="0" marR="0" lvl="0" indent="0" algn="ctr" defTabSz="914400" rtl="0" eaLnBrk="1" fontAlgn="base" latinLnBrk="0" hangingPunct="1">
                        <a:lnSpc>
                          <a:spcPct val="80000"/>
                        </a:lnSpc>
                        <a:spcBef>
                          <a:spcPct val="0"/>
                        </a:spcBef>
                        <a:spcAft>
                          <a:spcPct val="0"/>
                        </a:spcAft>
                        <a:buClrTx/>
                        <a:buSzTx/>
                        <a:buFontTx/>
                        <a:buNone/>
                        <a:tabLst/>
                      </a:pP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 </a:t>
                      </a:r>
                      <a:r>
                        <a:rPr kumimoji="0" lang="en" sz="1800" b="1" i="0" u="none" strike="noStrike" cap="none" normalizeH="0" baseline="-25000" dirty="0" smtClean="0">
                          <a:ln>
                            <a:noFill/>
                          </a:ln>
                          <a:solidFill>
                            <a:schemeClr val="tx1"/>
                          </a:solidFill>
                          <a:effectLst/>
                          <a:latin typeface="Arial" charset="0"/>
                          <a:ea typeface="MS PGothic" pitchFamily="34" charset="-128"/>
                          <a:cs typeface="Arial" charset="0"/>
                          <a:sym typeface="Symbol" pitchFamily="18" charset="2"/>
                        </a:rPr>
                        <a:t>2 </a:t>
                      </a:r>
                      <a:r>
                        <a:rPr kumimoji="0" lang="en" sz="1800" b="1" i="0" u="none" strike="noStrike" cap="none" normalizeH="0" baseline="0" dirty="0" smtClean="0">
                          <a:ln>
                            <a:noFill/>
                          </a:ln>
                          <a:solidFill>
                            <a:schemeClr val="tx1"/>
                          </a:solidFill>
                          <a:effectLst/>
                          <a:latin typeface="Arial" charset="0"/>
                          <a:ea typeface="MS PGothic" pitchFamily="34" charset="-128"/>
                          <a:cs typeface="Arial" charset="0"/>
                          <a:sym typeface="Symbol" pitchFamily="18" charset="2"/>
                        </a:rPr>
                        <a:t>M &gt; 5.5 mg/L</a:t>
                      </a:r>
                    </a:p>
                  </a:txBody>
                  <a:tcPr horzOverflow="overflow">
                    <a:lnL w="12700" cap="flat" cmpd="sng" algn="ctr">
                      <a:solidFill>
                        <a:srgbClr val="800000"/>
                      </a:solidFill>
                      <a:prstDash val="solid"/>
                      <a:round/>
                      <a:headEnd type="none" w="med" len="med"/>
                      <a:tailEnd type="none" w="med" len="med"/>
                    </a:lnL>
                    <a:lnR w="28575"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28575" cap="flat" cmpd="sng" algn="ctr">
                      <a:solidFill>
                        <a:srgbClr val="8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8713505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1000" fill="hold"/>
                                        <p:tgtEl>
                                          <p:spTgt spid="16386"/>
                                        </p:tgtEl>
                                        <p:attrNameLst>
                                          <p:attrName>ppt_x</p:attrName>
                                        </p:attrNameLst>
                                      </p:cBhvr>
                                      <p:tavLst>
                                        <p:tav tm="0">
                                          <p:val>
                                            <p:strVal val="0-#ppt_w/2"/>
                                          </p:val>
                                        </p:tav>
                                        <p:tav tm="100000">
                                          <p:val>
                                            <p:strVal val="#ppt_x"/>
                                          </p:val>
                                        </p:tav>
                                      </p:tavLst>
                                    </p:anim>
                                    <p:anim calcmode="lin" valueType="num">
                                      <p:cBhvr additive="base">
                                        <p:cTn id="8" dur="1000" fill="hold"/>
                                        <p:tgtEl>
                                          <p:spTgt spid="163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80975" y="692150"/>
            <a:ext cx="8991600" cy="1066800"/>
          </a:xfrm>
        </p:spPr>
        <p:txBody>
          <a:bodyPr/>
          <a:lstStyle/>
          <a:p>
            <a:pPr eaLnBrk="1" hangingPunct="1"/>
            <a:r>
              <a:rPr lang="en" altLang="sr-Latn-RS" sz="3600" smtClean="0"/>
              <a:t>Differential diagnosis</a:t>
            </a:r>
            <a:endParaRPr lang="pl-PL" altLang="sr-Latn-RS" sz="3600" smtClean="0"/>
          </a:p>
        </p:txBody>
      </p:sp>
      <p:sp>
        <p:nvSpPr>
          <p:cNvPr id="23555" name="Rectangle 3"/>
          <p:cNvSpPr>
            <a:spLocks noGrp="1" noChangeArrowheads="1"/>
          </p:cNvSpPr>
          <p:nvPr>
            <p:ph type="body" idx="1"/>
          </p:nvPr>
        </p:nvSpPr>
        <p:spPr>
          <a:xfrm>
            <a:off x="611188" y="2060575"/>
            <a:ext cx="7772400" cy="4114800"/>
          </a:xfrm>
        </p:spPr>
        <p:txBody>
          <a:bodyPr/>
          <a:lstStyle/>
          <a:p>
            <a:pPr eaLnBrk="1" hangingPunct="1">
              <a:buFontTx/>
              <a:buNone/>
            </a:pPr>
            <a:endParaRPr lang="pl-PL" altLang="sr-Latn-RS" sz="2800" smtClean="0"/>
          </a:p>
          <a:p>
            <a:pPr eaLnBrk="1" hangingPunct="1"/>
            <a:r>
              <a:rPr lang="en" altLang="sr-Latn-RS" sz="2800" smtClean="0"/>
              <a:t>Metastases of malignant tumors in bones</a:t>
            </a:r>
          </a:p>
          <a:p>
            <a:pPr eaLnBrk="1" hangingPunct="1"/>
            <a:r>
              <a:rPr lang="en" altLang="sr-Latn-RS" sz="2800" smtClean="0"/>
              <a:t>Waldenstroem macroglobulinemia</a:t>
            </a:r>
          </a:p>
          <a:p>
            <a:pPr eaLnBrk="1" hangingPunct="1"/>
            <a:r>
              <a:rPr lang="en" altLang="sr-Latn-RS" sz="2800" smtClean="0"/>
              <a:t>Chronic nephropathy</a:t>
            </a:r>
            <a:endParaRPr lang="sr-Cyrl-RS" altLang="sr-Latn-RS" sz="2800" smtClean="0"/>
          </a:p>
          <a:p>
            <a:pPr eaLnBrk="1" hangingPunct="1"/>
            <a:r>
              <a:rPr lang="en" altLang="sr-Latn-RS" sz="2800" smtClean="0"/>
              <a:t>Peripheral neuropathies</a:t>
            </a:r>
            <a:endParaRPr lang="pl-PL" altLang="sr-Latn-RS" sz="2800" smtClean="0"/>
          </a:p>
          <a:p>
            <a:pPr eaLnBrk="1" hangingPunct="1"/>
            <a:r>
              <a:rPr lang="en" altLang="sr-Latn-RS" sz="2800" smtClean="0"/>
              <a:t>MGUS</a:t>
            </a:r>
            <a:endParaRPr lang="sr-Cyrl-RS" altLang="sr-Latn-RS" sz="2800" smtClean="0"/>
          </a:p>
          <a:p>
            <a:pPr eaLnBrk="1" hangingPunct="1"/>
            <a:r>
              <a:rPr lang="en" altLang="sr-Latn-RS" sz="2800" smtClean="0"/>
              <a:t>Infections (polyclonal plasmacytic proliferation, hyperglobulinemia)</a:t>
            </a:r>
            <a:endParaRPr lang="pl-PL" altLang="sr-Latn-RS" sz="2800" smtClean="0"/>
          </a:p>
        </p:txBody>
      </p:sp>
    </p:spTree>
    <p:extLst>
      <p:ext uri="{BB962C8B-B14F-4D97-AF65-F5344CB8AC3E}">
        <p14:creationId xmlns:p14="http://schemas.microsoft.com/office/powerpoint/2010/main" val="189131843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 altLang="sr-Latn-RS" sz="3600" b="1" smtClean="0">
                <a:solidFill>
                  <a:schemeClr val="tx1"/>
                </a:solidFill>
              </a:rPr>
              <a:t>Therapy</a:t>
            </a:r>
            <a:endParaRPr lang="pl-PL" altLang="sr-Latn-RS" sz="3600" b="1" smtClean="0">
              <a:solidFill>
                <a:schemeClr val="tx1"/>
              </a:solidFill>
            </a:endParaRPr>
          </a:p>
        </p:txBody>
      </p:sp>
      <p:sp>
        <p:nvSpPr>
          <p:cNvPr id="24579" name="Rectangle 3"/>
          <p:cNvSpPr>
            <a:spLocks noGrp="1" noChangeArrowheads="1"/>
          </p:cNvSpPr>
          <p:nvPr>
            <p:ph type="body" idx="1"/>
          </p:nvPr>
        </p:nvSpPr>
        <p:spPr>
          <a:xfrm>
            <a:off x="457200" y="2359025"/>
            <a:ext cx="8229600" cy="4525963"/>
          </a:xfrm>
        </p:spPr>
        <p:txBody>
          <a:bodyPr/>
          <a:lstStyle/>
          <a:p>
            <a:pPr eaLnBrk="1" hangingPunct="1"/>
            <a:r>
              <a:rPr lang="en" altLang="sr-Latn-RS" dirty="0" smtClean="0"/>
              <a:t>Patients &lt; 65 years</a:t>
            </a:r>
            <a:endParaRPr lang="pl-PL" altLang="sr-Latn-RS" dirty="0" smtClean="0"/>
          </a:p>
          <a:p>
            <a:pPr lvl="1" eaLnBrk="1" hangingPunct="1"/>
            <a:r>
              <a:rPr lang="en" altLang="sr-Latn-RS" dirty="0" smtClean="0"/>
              <a:t> </a:t>
            </a:r>
            <a:r>
              <a:rPr lang="en" altLang="sr-Latn-RS" dirty="0" smtClean="0">
                <a:solidFill>
                  <a:srgbClr val="FF0000"/>
                </a:solidFill>
              </a:rPr>
              <a:t>high-dose HT + autologous transplant </a:t>
            </a:r>
            <a:r>
              <a:rPr lang="sr-Latn-RS" altLang="sr-Latn-RS" dirty="0" smtClean="0">
                <a:solidFill>
                  <a:srgbClr val="FF0000"/>
                </a:solidFill>
              </a:rPr>
              <a:t>HSC</a:t>
            </a:r>
            <a:endParaRPr lang="pl-PL" altLang="sr-Latn-RS" dirty="0" smtClean="0">
              <a:solidFill>
                <a:srgbClr val="FF0000"/>
              </a:solidFill>
            </a:endParaRPr>
          </a:p>
          <a:p>
            <a:pPr lvl="1" eaLnBrk="1" hangingPunct="1"/>
            <a:r>
              <a:rPr lang="en" altLang="sr-Latn-RS" dirty="0" smtClean="0"/>
              <a:t>  allogeneic transplant </a:t>
            </a:r>
            <a:r>
              <a:rPr lang="sr-Latn-RS" altLang="sr-Latn-RS" dirty="0" smtClean="0"/>
              <a:t>HSC</a:t>
            </a:r>
            <a:r>
              <a:rPr lang="en" altLang="sr-Latn-RS" dirty="0" smtClean="0"/>
              <a:t> (?)</a:t>
            </a:r>
            <a:endParaRPr lang="pl-PL" altLang="sr-Latn-RS" dirty="0" smtClean="0"/>
          </a:p>
          <a:p>
            <a:pPr lvl="1" eaLnBrk="1" hangingPunct="1">
              <a:buFontTx/>
              <a:buNone/>
            </a:pPr>
            <a:endParaRPr lang="pl-PL" altLang="sr-Latn-RS" dirty="0" smtClean="0"/>
          </a:p>
          <a:p>
            <a:pPr eaLnBrk="1" hangingPunct="1"/>
            <a:r>
              <a:rPr lang="en" altLang="sr-Latn-RS" dirty="0" smtClean="0"/>
              <a:t>Patients &gt; 65 years old</a:t>
            </a:r>
            <a:endParaRPr lang="pl-PL" altLang="sr-Latn-RS" dirty="0" smtClean="0"/>
          </a:p>
          <a:p>
            <a:pPr lvl="1" eaLnBrk="1" hangingPunct="1"/>
            <a:r>
              <a:rPr lang="en" altLang="sr-Latn-RS" dirty="0" smtClean="0"/>
              <a:t>Conventional HT</a:t>
            </a:r>
            <a:endParaRPr lang="pl-PL" altLang="sr-Latn-RS" dirty="0" smtClean="0"/>
          </a:p>
        </p:txBody>
      </p:sp>
    </p:spTree>
    <p:extLst>
      <p:ext uri="{BB962C8B-B14F-4D97-AF65-F5344CB8AC3E}">
        <p14:creationId xmlns:p14="http://schemas.microsoft.com/office/powerpoint/2010/main" val="197079977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 altLang="sr-Latn-RS" sz="3600" b="1" smtClean="0">
                <a:solidFill>
                  <a:schemeClr val="tx1"/>
                </a:solidFill>
              </a:rPr>
              <a:t>Therapy</a:t>
            </a:r>
            <a:endParaRPr lang="pl-PL" altLang="sr-Latn-RS" sz="3600" b="1" smtClean="0">
              <a:solidFill>
                <a:schemeClr val="tx1"/>
              </a:solidFill>
            </a:endParaRPr>
          </a:p>
        </p:txBody>
      </p:sp>
      <p:sp>
        <p:nvSpPr>
          <p:cNvPr id="25603" name="Rectangle 3"/>
          <p:cNvSpPr>
            <a:spLocks noGrp="1" noChangeArrowheads="1"/>
          </p:cNvSpPr>
          <p:nvPr>
            <p:ph type="body" idx="1"/>
          </p:nvPr>
        </p:nvSpPr>
        <p:spPr>
          <a:xfrm>
            <a:off x="611188" y="2332038"/>
            <a:ext cx="8229600" cy="4525962"/>
          </a:xfrm>
        </p:spPr>
        <p:txBody>
          <a:bodyPr/>
          <a:lstStyle/>
          <a:p>
            <a:pPr marL="609600" indent="-609600" eaLnBrk="1" hangingPunct="1"/>
            <a:r>
              <a:rPr lang="en" altLang="sr-Latn-RS" sz="2400" u="sng" smtClean="0"/>
              <a:t>Newly diagnosed patients in IA clinical stage (Durie&amp;Salmon)</a:t>
            </a:r>
            <a:endParaRPr lang="sr-Cyrl-CS" altLang="sr-Latn-RS" sz="2400" u="sng" smtClean="0"/>
          </a:p>
          <a:p>
            <a:pPr marL="609600" indent="-609600" eaLnBrk="1" hangingPunct="1">
              <a:buFontTx/>
              <a:buNone/>
            </a:pPr>
            <a:r>
              <a:rPr lang="en" altLang="sr-Latn-RS" smtClean="0"/>
              <a:t>      </a:t>
            </a:r>
            <a:r>
              <a:rPr lang="en" altLang="sr-Latn-RS" sz="2400" i="1" smtClean="0"/>
              <a:t>Patients in the IA clinical stage without symptoms do not require the application of specific hematological treatment. In these patients, monitoring of the hematological status at three-month intervals is indicated.</a:t>
            </a:r>
          </a:p>
          <a:p>
            <a:pPr marL="609600" indent="-609600" eaLnBrk="1" hangingPunct="1">
              <a:buFontTx/>
              <a:buNone/>
            </a:pPr>
            <a:endParaRPr lang="pl-PL" altLang="sr-Latn-RS" sz="2400" b="1" i="1" smtClean="0"/>
          </a:p>
        </p:txBody>
      </p:sp>
    </p:spTree>
    <p:extLst>
      <p:ext uri="{BB962C8B-B14F-4D97-AF65-F5344CB8AC3E}">
        <p14:creationId xmlns:p14="http://schemas.microsoft.com/office/powerpoint/2010/main" val="37371847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 altLang="sr-Latn-RS" sz="3600" b="1" smtClean="0">
                <a:solidFill>
                  <a:schemeClr val="tx1"/>
                </a:solidFill>
              </a:rPr>
              <a:t>Therapy</a:t>
            </a:r>
            <a:endParaRPr lang="pl-PL" altLang="sr-Latn-RS" sz="3600" b="1" smtClean="0">
              <a:solidFill>
                <a:srgbClr val="FF0000"/>
              </a:solidFill>
            </a:endParaRPr>
          </a:p>
        </p:txBody>
      </p:sp>
      <p:sp>
        <p:nvSpPr>
          <p:cNvPr id="26627" name="Rectangle 3"/>
          <p:cNvSpPr>
            <a:spLocks noGrp="1" noChangeArrowheads="1"/>
          </p:cNvSpPr>
          <p:nvPr>
            <p:ph type="body" idx="1"/>
          </p:nvPr>
        </p:nvSpPr>
        <p:spPr/>
        <p:txBody>
          <a:bodyPr/>
          <a:lstStyle/>
          <a:p>
            <a:pPr marL="609600" indent="-609600" eaLnBrk="1" hangingPunct="1">
              <a:buFontTx/>
              <a:buNone/>
            </a:pPr>
            <a:r>
              <a:rPr lang="en" altLang="sr-Latn-RS" u="sng" dirty="0" smtClean="0"/>
              <a:t>II and III clinical stage (&lt; 65 years)</a:t>
            </a:r>
            <a:endParaRPr lang="hr-HR" altLang="sr-Latn-RS" dirty="0" smtClean="0"/>
          </a:p>
          <a:p>
            <a:pPr marL="609600" indent="-609600" eaLnBrk="1" hangingPunct="1">
              <a:buFontTx/>
              <a:buNone/>
            </a:pPr>
            <a:r>
              <a:rPr lang="en" altLang="sr-Latn-RS" sz="2400" dirty="0" smtClean="0"/>
              <a:t>1) Chemotherapy combinations with thalidomide (CTD or TAD)</a:t>
            </a:r>
          </a:p>
          <a:p>
            <a:pPr marL="609600" indent="-609600" eaLnBrk="1" hangingPunct="1">
              <a:buFontTx/>
              <a:buNone/>
            </a:pPr>
            <a:r>
              <a:rPr lang="en" altLang="sr-Latn-RS" sz="2400" dirty="0" smtClean="0"/>
              <a:t>2) Chemotherapy combinations with bortezomib (Vel-Dex, PAD or VTD)</a:t>
            </a:r>
            <a:endParaRPr lang="sr-Latn-RS" altLang="sr-Latn-RS" sz="2400" dirty="0" smtClean="0"/>
          </a:p>
          <a:p>
            <a:pPr marL="609600" indent="-609600" eaLnBrk="1" hangingPunct="1">
              <a:buFontTx/>
              <a:buNone/>
            </a:pPr>
            <a:r>
              <a:rPr lang="sr-Latn-RS" altLang="sr-Latn-RS" sz="2400" dirty="0" smtClean="0"/>
              <a:t>3) </a:t>
            </a:r>
            <a:r>
              <a:rPr lang="sr-Latn-RS" altLang="sr-Latn-RS" sz="2400" dirty="0" err="1" smtClean="0"/>
              <a:t>Chemotherapy</a:t>
            </a:r>
            <a:r>
              <a:rPr lang="sr-Latn-RS" altLang="sr-Latn-RS" sz="2400" dirty="0" smtClean="0"/>
              <a:t> </a:t>
            </a:r>
            <a:r>
              <a:rPr lang="sr-Latn-RS" altLang="sr-Latn-RS" sz="2400" dirty="0" err="1" smtClean="0"/>
              <a:t>combination</a:t>
            </a:r>
            <a:r>
              <a:rPr lang="sr-Latn-RS" altLang="sr-Latn-RS" sz="2400" dirty="0" smtClean="0"/>
              <a:t> </a:t>
            </a:r>
            <a:r>
              <a:rPr lang="sr-Latn-RS" altLang="sr-Latn-RS" sz="2400" dirty="0" err="1" smtClean="0"/>
              <a:t>with</a:t>
            </a:r>
            <a:r>
              <a:rPr lang="sr-Latn-RS" altLang="sr-Latn-RS" sz="2400" dirty="0" smtClean="0"/>
              <a:t> </a:t>
            </a:r>
            <a:r>
              <a:rPr lang="sr-Latn-RS" altLang="sr-Latn-RS" sz="2400" dirty="0" err="1" smtClean="0"/>
              <a:t>lenalidomide</a:t>
            </a:r>
            <a:r>
              <a:rPr lang="sr-Latn-RS" altLang="sr-Latn-RS" sz="2400" dirty="0" smtClean="0"/>
              <a:t> (RD, VRD, DRD)</a:t>
            </a:r>
          </a:p>
          <a:p>
            <a:pPr marL="609600" indent="-609600" eaLnBrk="1" hangingPunct="1">
              <a:buFontTx/>
              <a:buNone/>
            </a:pPr>
            <a:r>
              <a:rPr lang="sr-Latn-RS" altLang="sr-Latn-RS" sz="2400" dirty="0" smtClean="0"/>
              <a:t>4) Monoclonal </a:t>
            </a:r>
            <a:r>
              <a:rPr lang="sr-Latn-RS" altLang="sr-Latn-RS" sz="2400" dirty="0" err="1" smtClean="0"/>
              <a:t>antibodies</a:t>
            </a:r>
            <a:r>
              <a:rPr lang="sr-Latn-RS" altLang="sr-Latn-RS" sz="2400" dirty="0" smtClean="0"/>
              <a:t> (</a:t>
            </a:r>
            <a:r>
              <a:rPr lang="sr-Latn-RS" altLang="sr-Latn-RS" sz="2400" dirty="0" err="1" smtClean="0"/>
              <a:t>Daratumumab</a:t>
            </a:r>
            <a:r>
              <a:rPr lang="sr-Latn-RS" altLang="sr-Latn-RS" sz="2400" dirty="0" smtClean="0"/>
              <a:t>, anti CD38 </a:t>
            </a:r>
            <a:r>
              <a:rPr lang="sr-Latn-RS" altLang="sr-Latn-RS" sz="2400" dirty="0" err="1" smtClean="0"/>
              <a:t>antibody</a:t>
            </a:r>
            <a:r>
              <a:rPr lang="sr-Latn-RS" altLang="sr-Latn-RS" sz="2400" dirty="0" smtClean="0"/>
              <a:t>)</a:t>
            </a:r>
            <a:endParaRPr lang="en" altLang="sr-Latn-RS" sz="2400" dirty="0" smtClean="0"/>
          </a:p>
          <a:p>
            <a:pPr marL="609600" indent="-609600" eaLnBrk="1" hangingPunct="1">
              <a:buFontTx/>
              <a:buNone/>
            </a:pPr>
            <a:endParaRPr lang="hr-HR" altLang="sr-Latn-RS" sz="2400" dirty="0" smtClean="0"/>
          </a:p>
          <a:p>
            <a:pPr marL="609600" indent="-609600" eaLnBrk="1" hangingPunct="1">
              <a:buFontTx/>
              <a:buNone/>
            </a:pPr>
            <a:r>
              <a:rPr lang="en" altLang="sr-Latn-RS" sz="2400" dirty="0" smtClean="0"/>
              <a:t>+ </a:t>
            </a:r>
            <a:r>
              <a:rPr lang="sr-Latn-RS" altLang="sr-Latn-RS" sz="2400" dirty="0" smtClean="0"/>
              <a:t>HSC </a:t>
            </a:r>
            <a:r>
              <a:rPr lang="sr-Latn-RS" altLang="sr-Latn-RS" sz="2400" dirty="0" err="1" smtClean="0"/>
              <a:t>trasplantation</a:t>
            </a:r>
            <a:r>
              <a:rPr lang="en" altLang="sr-Latn-RS" sz="2400" dirty="0" smtClean="0"/>
              <a:t> autolog</a:t>
            </a:r>
            <a:r>
              <a:rPr lang="sr-Latn-RS" altLang="sr-Latn-RS" sz="2400" dirty="0" err="1" smtClean="0"/>
              <a:t>ous</a:t>
            </a:r>
            <a:endParaRPr lang="pl-PL" altLang="sr-Latn-RS" sz="2400" dirty="0" smtClean="0"/>
          </a:p>
        </p:txBody>
      </p:sp>
    </p:spTree>
    <p:extLst>
      <p:ext uri="{BB962C8B-B14F-4D97-AF65-F5344CB8AC3E}">
        <p14:creationId xmlns:p14="http://schemas.microsoft.com/office/powerpoint/2010/main" val="66147447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 altLang="sr-Latn-RS" sz="3600" b="1" smtClean="0">
                <a:solidFill>
                  <a:schemeClr val="tx1"/>
                </a:solidFill>
              </a:rPr>
              <a:t>Therapy</a:t>
            </a:r>
            <a:endParaRPr lang="pl-PL" altLang="sr-Latn-RS" sz="3600" b="1" smtClean="0">
              <a:solidFill>
                <a:srgbClr val="FF0000"/>
              </a:solidFill>
            </a:endParaRPr>
          </a:p>
        </p:txBody>
      </p:sp>
      <p:sp>
        <p:nvSpPr>
          <p:cNvPr id="27651" name="Rectangle 3"/>
          <p:cNvSpPr>
            <a:spLocks noGrp="1" noChangeArrowheads="1"/>
          </p:cNvSpPr>
          <p:nvPr>
            <p:ph type="body" idx="1"/>
          </p:nvPr>
        </p:nvSpPr>
        <p:spPr/>
        <p:txBody>
          <a:bodyPr/>
          <a:lstStyle/>
          <a:p>
            <a:pPr marL="609600" indent="-609600" eaLnBrk="1" hangingPunct="1">
              <a:buFontTx/>
              <a:buNone/>
            </a:pPr>
            <a:r>
              <a:rPr lang="en" altLang="sr-Latn-RS" u="sng" dirty="0" smtClean="0"/>
              <a:t>II and III clinical stage (&gt; 65 years)</a:t>
            </a:r>
            <a:r>
              <a:rPr lang="en" altLang="sr-Latn-RS" dirty="0" smtClean="0"/>
              <a:t>        </a:t>
            </a:r>
          </a:p>
          <a:p>
            <a:pPr marL="609600" indent="-609600" eaLnBrk="1" hangingPunct="1">
              <a:buFontTx/>
              <a:buNone/>
            </a:pPr>
            <a:r>
              <a:rPr lang="en" altLang="sr-Latn-RS" dirty="0" smtClean="0"/>
              <a:t>1) Chemotherapy combinations with thalidomide (MPT or CTD)</a:t>
            </a:r>
          </a:p>
          <a:p>
            <a:pPr marL="609600" indent="-609600" eaLnBrk="1" hangingPunct="1">
              <a:buFontTx/>
              <a:buNone/>
            </a:pPr>
            <a:r>
              <a:rPr lang="en" altLang="sr-Latn-RS" dirty="0" smtClean="0"/>
              <a:t>2) Chemotherapy combinations with bortezomib (MPV, Vel-Dex or VTD)</a:t>
            </a:r>
            <a:endParaRPr lang="sr-Latn-RS" altLang="sr-Latn-RS" dirty="0" smtClean="0"/>
          </a:p>
          <a:p>
            <a:pPr marL="609600" indent="-609600" eaLnBrk="1" hangingPunct="1">
              <a:buFontTx/>
              <a:buNone/>
            </a:pPr>
            <a:r>
              <a:rPr lang="sr-Latn-RS" altLang="sr-Latn-RS" dirty="0" err="1" smtClean="0"/>
              <a:t>Novel</a:t>
            </a:r>
            <a:r>
              <a:rPr lang="sr-Latn-RS" altLang="sr-Latn-RS" dirty="0" smtClean="0"/>
              <a:t> </a:t>
            </a:r>
            <a:r>
              <a:rPr lang="sr-Latn-RS" altLang="sr-Latn-RS" dirty="0" err="1" smtClean="0"/>
              <a:t>therapies</a:t>
            </a:r>
            <a:r>
              <a:rPr lang="sr-Latn-RS" altLang="sr-Latn-RS" dirty="0" smtClean="0"/>
              <a:t> (</a:t>
            </a:r>
            <a:r>
              <a:rPr lang="sr-Latn-RS" altLang="sr-Latn-RS" dirty="0" err="1" smtClean="0"/>
              <a:t>Ixazomibe</a:t>
            </a:r>
            <a:r>
              <a:rPr lang="sr-Latn-RS" altLang="sr-Latn-RS" dirty="0" smtClean="0"/>
              <a:t>, </a:t>
            </a:r>
            <a:r>
              <a:rPr lang="sr-Latn-RS" altLang="sr-Latn-RS" dirty="0" err="1" smtClean="0"/>
              <a:t>Daratumumab</a:t>
            </a:r>
            <a:r>
              <a:rPr lang="sr-Latn-RS" altLang="sr-Latn-RS" dirty="0" smtClean="0"/>
              <a:t>…)</a:t>
            </a:r>
            <a:endParaRPr lang="pl-PL" altLang="sr-Latn-RS" dirty="0" smtClean="0"/>
          </a:p>
        </p:txBody>
      </p:sp>
    </p:spTree>
    <p:extLst>
      <p:ext uri="{BB962C8B-B14F-4D97-AF65-F5344CB8AC3E}">
        <p14:creationId xmlns:p14="http://schemas.microsoft.com/office/powerpoint/2010/main" val="230015689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 altLang="sr-Latn-RS" sz="3600" smtClean="0">
                <a:solidFill>
                  <a:schemeClr val="tx1"/>
                </a:solidFill>
              </a:rPr>
              <a:t>Supportive therapy</a:t>
            </a:r>
            <a:endParaRPr lang="pl-PL" altLang="sr-Latn-RS" sz="3600" smtClean="0">
              <a:solidFill>
                <a:schemeClr val="tx1"/>
              </a:solidFill>
            </a:endParaRPr>
          </a:p>
        </p:txBody>
      </p:sp>
      <p:sp>
        <p:nvSpPr>
          <p:cNvPr id="28675" name="Rectangle 3"/>
          <p:cNvSpPr>
            <a:spLocks noGrp="1" noChangeArrowheads="1"/>
          </p:cNvSpPr>
          <p:nvPr>
            <p:ph type="body" idx="1"/>
          </p:nvPr>
        </p:nvSpPr>
        <p:spPr>
          <a:xfrm>
            <a:off x="457200" y="1916113"/>
            <a:ext cx="8229600" cy="4210050"/>
          </a:xfrm>
        </p:spPr>
        <p:txBody>
          <a:bodyPr/>
          <a:lstStyle/>
          <a:p>
            <a:pPr lvl="1" eaLnBrk="1" hangingPunct="1"/>
            <a:r>
              <a:rPr lang="en" altLang="sr-Latn-RS" smtClean="0"/>
              <a:t>Transfusions of blood products</a:t>
            </a:r>
          </a:p>
          <a:p>
            <a:pPr lvl="1" eaLnBrk="1" hangingPunct="1"/>
            <a:r>
              <a:rPr lang="en" altLang="sr-Latn-RS" smtClean="0"/>
              <a:t>bisphosphonates</a:t>
            </a:r>
            <a:endParaRPr lang="pl-PL" altLang="sr-Latn-RS" smtClean="0"/>
          </a:p>
          <a:p>
            <a:pPr lvl="1" eaLnBrk="1" hangingPunct="1"/>
            <a:r>
              <a:rPr lang="en" altLang="sr-Latn-RS" smtClean="0"/>
              <a:t>immunoglobulins</a:t>
            </a:r>
            <a:endParaRPr lang="pl-PL" altLang="sr-Latn-RS" smtClean="0"/>
          </a:p>
          <a:p>
            <a:pPr lvl="1" eaLnBrk="1" hangingPunct="1"/>
            <a:r>
              <a:rPr lang="en" altLang="sr-Latn-RS" smtClean="0"/>
              <a:t>plasmapheresis </a:t>
            </a:r>
          </a:p>
          <a:p>
            <a:pPr lvl="1" eaLnBrk="1" hangingPunct="1"/>
            <a:r>
              <a:rPr lang="en" altLang="sr-Latn-RS" smtClean="0"/>
              <a:t>Radiotherapy</a:t>
            </a:r>
          </a:p>
          <a:p>
            <a:pPr lvl="1" eaLnBrk="1" hangingPunct="1"/>
            <a:r>
              <a:rPr lang="en" altLang="sr-Latn-RS" smtClean="0"/>
              <a:t>Anticoagulant therapy (?)</a:t>
            </a:r>
            <a:endParaRPr lang="pl-PL" altLang="sr-Latn-RS" smtClean="0"/>
          </a:p>
        </p:txBody>
      </p:sp>
    </p:spTree>
    <p:extLst>
      <p:ext uri="{BB962C8B-B14F-4D97-AF65-F5344CB8AC3E}">
        <p14:creationId xmlns:p14="http://schemas.microsoft.com/office/powerpoint/2010/main" val="33101724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4525</Words>
  <Application>Microsoft Office PowerPoint</Application>
  <PresentationFormat>Projekcija na ekranu (4:3)</PresentationFormat>
  <Paragraphs>721</Paragraphs>
  <Slides>97</Slides>
  <Notes>13</Notes>
  <HiddenSlides>0</HiddenSlides>
  <MMClips>0</MMClips>
  <ScaleCrop>false</ScaleCrop>
  <HeadingPairs>
    <vt:vector size="6" baseType="variant">
      <vt:variant>
        <vt:lpstr>Korišćeni fontovi</vt:lpstr>
      </vt:variant>
      <vt:variant>
        <vt:i4>9</vt:i4>
      </vt:variant>
      <vt:variant>
        <vt:lpstr>Tema</vt:lpstr>
      </vt:variant>
      <vt:variant>
        <vt:i4>1</vt:i4>
      </vt:variant>
      <vt:variant>
        <vt:lpstr>Naslovi slajdova</vt:lpstr>
      </vt:variant>
      <vt:variant>
        <vt:i4>97</vt:i4>
      </vt:variant>
    </vt:vector>
  </HeadingPairs>
  <TitlesOfParts>
    <vt:vector size="107" baseType="lpstr">
      <vt:lpstr>MS PGothic</vt:lpstr>
      <vt:lpstr>Arial</vt:lpstr>
      <vt:lpstr>Bookman Old Style</vt:lpstr>
      <vt:lpstr>Calibri</vt:lpstr>
      <vt:lpstr>Imago</vt:lpstr>
      <vt:lpstr>Symbol</vt:lpstr>
      <vt:lpstr>Times New Roman</vt:lpstr>
      <vt:lpstr>Wingdings</vt:lpstr>
      <vt:lpstr>YU L Swiss</vt:lpstr>
      <vt:lpstr>Default Design</vt:lpstr>
      <vt:lpstr>PowerPoint prezentacija</vt:lpstr>
      <vt:lpstr>Hematological malignancies</vt:lpstr>
      <vt:lpstr>Chronic lymphoproliferative diseases</vt:lpstr>
      <vt:lpstr>NHL - Epidemiology</vt:lpstr>
      <vt:lpstr>PowerPoint prezentacija</vt:lpstr>
      <vt:lpstr>Epidemiology</vt:lpstr>
      <vt:lpstr>Etiology of NHL</vt:lpstr>
      <vt:lpstr>PowerPoint prezentacija</vt:lpstr>
      <vt:lpstr>Non- Hodgkin lymphomas (NHL)</vt:lpstr>
      <vt:lpstr>Pathogenesis of NHL</vt:lpstr>
      <vt:lpstr>Classification of lymphoma</vt:lpstr>
      <vt:lpstr>Principle of classification</vt:lpstr>
      <vt:lpstr>Classification categories</vt:lpstr>
      <vt:lpstr>Precursor neoplasm types</vt:lpstr>
      <vt:lpstr>Mature B cell lymphoma types (WHO 2022)</vt:lpstr>
      <vt:lpstr>T and NK cell NHL types</vt:lpstr>
      <vt:lpstr>Symptoms</vt:lpstr>
      <vt:lpstr>Extranodal manifestations</vt:lpstr>
      <vt:lpstr>PowerPoint prezentacija</vt:lpstr>
      <vt:lpstr>PowerPoint prezentacija</vt:lpstr>
      <vt:lpstr>Diagnosis of lymphoma</vt:lpstr>
      <vt:lpstr>In order to make a final diagnosis , it is necessary:</vt:lpstr>
      <vt:lpstr>PowerPoint prezentacija</vt:lpstr>
      <vt:lpstr>Determining the clinical stage of the disease (staging)</vt:lpstr>
      <vt:lpstr>NHL therapy</vt:lpstr>
      <vt:lpstr>NHL therapy</vt:lpstr>
      <vt:lpstr>NHL therapy</vt:lpstr>
      <vt:lpstr>NHL therapy</vt:lpstr>
      <vt:lpstr>Radiotherapy</vt:lpstr>
      <vt:lpstr>Chemotherapy</vt:lpstr>
      <vt:lpstr>Hemotherapy</vt:lpstr>
      <vt:lpstr>Biological therapy</vt:lpstr>
      <vt:lpstr>Complications of NHL therapy </vt:lpstr>
      <vt:lpstr>Supportive therapy </vt:lpstr>
      <vt:lpstr>Hodgkin 's lymphoma </vt:lpstr>
      <vt:lpstr>Hodgkin lymphoma  definition _</vt:lpstr>
      <vt:lpstr>Epidemiology</vt:lpstr>
      <vt:lpstr>Etiology</vt:lpstr>
      <vt:lpstr>Clinical Appearance</vt:lpstr>
      <vt:lpstr>Clinical Appearance</vt:lpstr>
      <vt:lpstr>Diagnosis</vt:lpstr>
      <vt:lpstr>Variants of Reed-Sternberg cells</vt:lpstr>
      <vt:lpstr>Reed- Sternberg cell</vt:lpstr>
      <vt:lpstr>Rye classification HL (1966)</vt:lpstr>
      <vt:lpstr>PowerPoint prezentacija</vt:lpstr>
      <vt:lpstr>Cotsworlds staging system</vt:lpstr>
      <vt:lpstr>Diagnostic procedures for evaluation and staging - MANDATORY</vt:lpstr>
      <vt:lpstr>Therapy</vt:lpstr>
      <vt:lpstr>Chronic lymphocytic leukemia</vt:lpstr>
      <vt:lpstr>Chronic lymphocytic leukemia</vt:lpstr>
      <vt:lpstr>Chronic lymphocytic leukemia</vt:lpstr>
      <vt:lpstr>Characteristics of CLL lymphocytes</vt:lpstr>
      <vt:lpstr>PowerPoint prezentacija</vt:lpstr>
      <vt:lpstr>Clinical appearance</vt:lpstr>
      <vt:lpstr>Diagnostic procedures</vt:lpstr>
      <vt:lpstr>Additional diagnostic procedures</vt:lpstr>
      <vt:lpstr>Immunophenotypic characteristics of CLL </vt:lpstr>
      <vt:lpstr>PowerPoint prezentacija</vt:lpstr>
      <vt:lpstr>Diagnosis</vt:lpstr>
      <vt:lpstr>Disease stages</vt:lpstr>
      <vt:lpstr>Prognostic parameters</vt:lpstr>
      <vt:lpstr>Complications and immunological phenomena in patients with CLL </vt:lpstr>
      <vt:lpstr>Therapy for CLL</vt:lpstr>
      <vt:lpstr>PowerPoint prezentacija</vt:lpstr>
      <vt:lpstr>CLL therapy</vt:lpstr>
      <vt:lpstr>Criteria for starting therapy</vt:lpstr>
      <vt:lpstr>Criteria for starting therapy</vt:lpstr>
      <vt:lpstr>Choice of therapy</vt:lpstr>
      <vt:lpstr>CLL therapy</vt:lpstr>
      <vt:lpstr>CLL targeted therapy</vt:lpstr>
      <vt:lpstr>CLL therapy</vt:lpstr>
      <vt:lpstr>Therapy goal</vt:lpstr>
      <vt:lpstr>PowerPoint prezentacija</vt:lpstr>
      <vt:lpstr>Immunoproliferative diseases</vt:lpstr>
      <vt:lpstr>PowerPoint prezentacija</vt:lpstr>
      <vt:lpstr>Immunoproliferative diseases</vt:lpstr>
      <vt:lpstr>Multiple myeloma (MM)</vt:lpstr>
      <vt:lpstr>Epidemiology</vt:lpstr>
      <vt:lpstr>Etiopathogenesis</vt:lpstr>
      <vt:lpstr>PowerPoint prezentacija</vt:lpstr>
      <vt:lpstr>Clinical manifestations</vt:lpstr>
      <vt:lpstr>clinical appearance</vt:lpstr>
      <vt:lpstr>PowerPoint prezentacija</vt:lpstr>
      <vt:lpstr>Diagnostic procedures</vt:lpstr>
      <vt:lpstr>Diagnostic procedures</vt:lpstr>
      <vt:lpstr>Diagnostic procedures</vt:lpstr>
      <vt:lpstr>Diagnostic procedures</vt:lpstr>
      <vt:lpstr>Diagnostic procedures</vt:lpstr>
      <vt:lpstr>Diagnosis of MM  ≥ 1 "major" + 1 "minor"  or ≥ 3 "minor" (K y le/Greipp)</vt:lpstr>
      <vt:lpstr>Determination of clinical stage -  Durie &amp; Salmon criteria</vt:lpstr>
      <vt:lpstr>International Staging System - ISS  </vt:lpstr>
      <vt:lpstr>Differential diagnosis</vt:lpstr>
      <vt:lpstr>Therapy</vt:lpstr>
      <vt:lpstr>Therapy</vt:lpstr>
      <vt:lpstr>Therapy</vt:lpstr>
      <vt:lpstr>Therapy</vt:lpstr>
      <vt:lpstr>Supportive therapy</vt:lpstr>
    </vt:vector>
  </TitlesOfParts>
  <Company>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MyComp</cp:lastModifiedBy>
  <cp:revision>35</cp:revision>
  <dcterms:created xsi:type="dcterms:W3CDTF">2007-04-23T19:01:08Z</dcterms:created>
  <dcterms:modified xsi:type="dcterms:W3CDTF">2024-02-08T09:40:19Z</dcterms:modified>
</cp:coreProperties>
</file>